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94" r:id="rId4"/>
    <p:sldId id="295" r:id="rId5"/>
    <p:sldId id="297" r:id="rId6"/>
    <p:sldId id="296" r:id="rId7"/>
    <p:sldId id="259" r:id="rId8"/>
    <p:sldId id="260" r:id="rId9"/>
    <p:sldId id="261" r:id="rId10"/>
    <p:sldId id="262" r:id="rId11"/>
    <p:sldId id="279" r:id="rId12"/>
    <p:sldId id="263" r:id="rId13"/>
    <p:sldId id="264" r:id="rId14"/>
    <p:sldId id="281" r:id="rId15"/>
    <p:sldId id="266" r:id="rId16"/>
    <p:sldId id="265" r:id="rId17"/>
    <p:sldId id="288" r:id="rId18"/>
    <p:sldId id="285" r:id="rId19"/>
    <p:sldId id="286" r:id="rId20"/>
    <p:sldId id="287" r:id="rId21"/>
    <p:sldId id="289" r:id="rId22"/>
    <p:sldId id="280" r:id="rId23"/>
    <p:sldId id="268" r:id="rId24"/>
    <p:sldId id="292" r:id="rId25"/>
    <p:sldId id="293" r:id="rId26"/>
    <p:sldId id="276" r:id="rId27"/>
    <p:sldId id="269" r:id="rId28"/>
    <p:sldId id="277" r:id="rId29"/>
    <p:sldId id="270" r:id="rId30"/>
    <p:sldId id="271" r:id="rId31"/>
    <p:sldId id="272" r:id="rId32"/>
    <p:sldId id="273" r:id="rId33"/>
    <p:sldId id="290" r:id="rId34"/>
    <p:sldId id="291" r:id="rId35"/>
    <p:sldId id="275" r:id="rId36"/>
    <p:sldId id="298" r:id="rId37"/>
    <p:sldId id="283" r:id="rId38"/>
    <p:sldId id="282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1866" autoAdjust="0"/>
  </p:normalViewPr>
  <p:slideViewPr>
    <p:cSldViewPr>
      <p:cViewPr varScale="1">
        <p:scale>
          <a:sx n="60" d="100"/>
          <a:sy n="60" d="100"/>
        </p:scale>
        <p:origin x="-16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haya\Dropbox\icsc_ppt\ICSC_PPT_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F-Measure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48</c:v>
                </c:pt>
                <c:pt idx="2">
                  <c:v>67</c:v>
                </c:pt>
                <c:pt idx="3">
                  <c:v>51</c:v>
                </c:pt>
                <c:pt idx="4">
                  <c:v>40</c:v>
                </c:pt>
                <c:pt idx="5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34</c:v>
                </c:pt>
                <c:pt idx="1">
                  <c:v>41</c:v>
                </c:pt>
                <c:pt idx="2">
                  <c:v>67</c:v>
                </c:pt>
                <c:pt idx="3">
                  <c:v>56</c:v>
                </c:pt>
                <c:pt idx="4">
                  <c:v>35</c:v>
                </c:pt>
                <c:pt idx="5">
                  <c:v>50</c:v>
                </c:pt>
              </c:numCache>
            </c:numRef>
          </c:val>
        </c:ser>
        <c:axId val="85941248"/>
        <c:axId val="85955328"/>
      </c:barChart>
      <c:catAx>
        <c:axId val="85941248"/>
        <c:scaling>
          <c:orientation val="minMax"/>
        </c:scaling>
        <c:axPos val="b"/>
        <c:majorTickMark val="none"/>
        <c:tickLblPos val="nextTo"/>
        <c:crossAx val="85955328"/>
        <c:crosses val="autoZero"/>
        <c:auto val="1"/>
        <c:lblAlgn val="ctr"/>
        <c:lblOffset val="100"/>
      </c:catAx>
      <c:valAx>
        <c:axId val="859553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59412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Recall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30</c:v>
                </c:pt>
                <c:pt idx="1">
                  <c:v>33</c:v>
                </c:pt>
                <c:pt idx="2">
                  <c:v>55</c:v>
                </c:pt>
                <c:pt idx="3">
                  <c:v>41</c:v>
                </c:pt>
                <c:pt idx="4">
                  <c:v>32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21</c:v>
                </c:pt>
                <c:pt idx="1">
                  <c:v>27</c:v>
                </c:pt>
                <c:pt idx="2">
                  <c:v>55</c:v>
                </c:pt>
                <c:pt idx="3">
                  <c:v>41</c:v>
                </c:pt>
                <c:pt idx="4">
                  <c:v>28</c:v>
                </c:pt>
                <c:pt idx="5">
                  <c:v>41</c:v>
                </c:pt>
              </c:numCache>
            </c:numRef>
          </c:val>
        </c:ser>
        <c:axId val="84289792"/>
        <c:axId val="84291584"/>
      </c:barChart>
      <c:catAx>
        <c:axId val="84289792"/>
        <c:scaling>
          <c:orientation val="minMax"/>
        </c:scaling>
        <c:axPos val="b"/>
        <c:majorTickMark val="none"/>
        <c:tickLblPos val="nextTo"/>
        <c:crossAx val="84291584"/>
        <c:crosses val="autoZero"/>
        <c:auto val="1"/>
        <c:lblAlgn val="ctr"/>
        <c:lblOffset val="100"/>
      </c:catAx>
      <c:valAx>
        <c:axId val="842915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428979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F-Measure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48</c:v>
                </c:pt>
                <c:pt idx="2">
                  <c:v>67</c:v>
                </c:pt>
                <c:pt idx="3">
                  <c:v>51</c:v>
                </c:pt>
                <c:pt idx="4">
                  <c:v>40</c:v>
                </c:pt>
                <c:pt idx="5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34</c:v>
                </c:pt>
                <c:pt idx="1">
                  <c:v>41</c:v>
                </c:pt>
                <c:pt idx="2">
                  <c:v>67</c:v>
                </c:pt>
                <c:pt idx="3">
                  <c:v>56</c:v>
                </c:pt>
                <c:pt idx="4">
                  <c:v>35</c:v>
                </c:pt>
                <c:pt idx="5">
                  <c:v>50</c:v>
                </c:pt>
              </c:numCache>
            </c:numRef>
          </c:val>
        </c:ser>
        <c:axId val="84333312"/>
        <c:axId val="84334848"/>
      </c:barChart>
      <c:catAx>
        <c:axId val="84333312"/>
        <c:scaling>
          <c:orientation val="minMax"/>
        </c:scaling>
        <c:axPos val="b"/>
        <c:majorTickMark val="none"/>
        <c:tickLblPos val="nextTo"/>
        <c:crossAx val="84334848"/>
        <c:crosses val="autoZero"/>
        <c:auto val="1"/>
        <c:lblAlgn val="ctr"/>
        <c:lblOffset val="100"/>
      </c:catAx>
      <c:valAx>
        <c:axId val="843348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433331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Recall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30</c:v>
                </c:pt>
                <c:pt idx="1">
                  <c:v>33</c:v>
                </c:pt>
                <c:pt idx="2">
                  <c:v>55</c:v>
                </c:pt>
                <c:pt idx="3">
                  <c:v>41</c:v>
                </c:pt>
                <c:pt idx="4">
                  <c:v>32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21</c:v>
                </c:pt>
                <c:pt idx="1">
                  <c:v>27</c:v>
                </c:pt>
                <c:pt idx="2">
                  <c:v>55</c:v>
                </c:pt>
                <c:pt idx="3">
                  <c:v>41</c:v>
                </c:pt>
                <c:pt idx="4">
                  <c:v>28</c:v>
                </c:pt>
                <c:pt idx="5">
                  <c:v>41</c:v>
                </c:pt>
              </c:numCache>
            </c:numRef>
          </c:val>
        </c:ser>
        <c:axId val="84421248"/>
        <c:axId val="84427136"/>
      </c:barChart>
      <c:catAx>
        <c:axId val="84421248"/>
        <c:scaling>
          <c:orientation val="minMax"/>
        </c:scaling>
        <c:axPos val="b"/>
        <c:majorTickMark val="none"/>
        <c:tickLblPos val="nextTo"/>
        <c:crossAx val="84427136"/>
        <c:crosses val="autoZero"/>
        <c:auto val="1"/>
        <c:lblAlgn val="ctr"/>
        <c:lblOffset val="100"/>
      </c:catAx>
      <c:valAx>
        <c:axId val="844271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44212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Recall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30</c:v>
                </c:pt>
                <c:pt idx="1">
                  <c:v>33</c:v>
                </c:pt>
                <c:pt idx="2">
                  <c:v>55</c:v>
                </c:pt>
                <c:pt idx="3">
                  <c:v>41</c:v>
                </c:pt>
                <c:pt idx="4">
                  <c:v>32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21</c:v>
                </c:pt>
                <c:pt idx="1">
                  <c:v>27</c:v>
                </c:pt>
                <c:pt idx="2">
                  <c:v>55</c:v>
                </c:pt>
                <c:pt idx="3">
                  <c:v>41</c:v>
                </c:pt>
                <c:pt idx="4">
                  <c:v>28</c:v>
                </c:pt>
                <c:pt idx="5">
                  <c:v>41</c:v>
                </c:pt>
              </c:numCache>
            </c:numRef>
          </c:val>
        </c:ser>
        <c:axId val="69276800"/>
        <c:axId val="69278336"/>
      </c:barChart>
      <c:catAx>
        <c:axId val="69276800"/>
        <c:scaling>
          <c:orientation val="minMax"/>
        </c:scaling>
        <c:axPos val="b"/>
        <c:majorTickMark val="none"/>
        <c:tickLblPos val="nextTo"/>
        <c:crossAx val="69278336"/>
        <c:crosses val="autoZero"/>
        <c:auto val="1"/>
        <c:lblAlgn val="ctr"/>
        <c:lblOffset val="100"/>
      </c:catAx>
      <c:valAx>
        <c:axId val="692783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2768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F-Measure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48</c:v>
                </c:pt>
                <c:pt idx="2">
                  <c:v>67</c:v>
                </c:pt>
                <c:pt idx="3">
                  <c:v>51</c:v>
                </c:pt>
                <c:pt idx="4">
                  <c:v>40</c:v>
                </c:pt>
                <c:pt idx="5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34</c:v>
                </c:pt>
                <c:pt idx="1">
                  <c:v>41</c:v>
                </c:pt>
                <c:pt idx="2">
                  <c:v>67</c:v>
                </c:pt>
                <c:pt idx="3">
                  <c:v>56</c:v>
                </c:pt>
                <c:pt idx="4">
                  <c:v>35</c:v>
                </c:pt>
                <c:pt idx="5">
                  <c:v>50</c:v>
                </c:pt>
              </c:numCache>
            </c:numRef>
          </c:val>
        </c:ser>
        <c:axId val="85976192"/>
        <c:axId val="69317376"/>
      </c:barChart>
      <c:catAx>
        <c:axId val="85976192"/>
        <c:scaling>
          <c:orientation val="minMax"/>
        </c:scaling>
        <c:axPos val="b"/>
        <c:majorTickMark val="none"/>
        <c:tickLblPos val="nextTo"/>
        <c:crossAx val="69317376"/>
        <c:crosses val="autoZero"/>
        <c:auto val="1"/>
        <c:lblAlgn val="ctr"/>
        <c:lblOffset val="100"/>
      </c:catAx>
      <c:valAx>
        <c:axId val="693173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597619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Recall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30</c:v>
                </c:pt>
                <c:pt idx="1">
                  <c:v>33</c:v>
                </c:pt>
                <c:pt idx="2">
                  <c:v>55</c:v>
                </c:pt>
                <c:pt idx="3">
                  <c:v>41</c:v>
                </c:pt>
                <c:pt idx="4">
                  <c:v>32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21</c:v>
                </c:pt>
                <c:pt idx="1">
                  <c:v>27</c:v>
                </c:pt>
                <c:pt idx="2">
                  <c:v>55</c:v>
                </c:pt>
                <c:pt idx="3">
                  <c:v>41</c:v>
                </c:pt>
                <c:pt idx="4">
                  <c:v>28</c:v>
                </c:pt>
                <c:pt idx="5">
                  <c:v>41</c:v>
                </c:pt>
              </c:numCache>
            </c:numRef>
          </c:val>
        </c:ser>
        <c:axId val="85906560"/>
        <c:axId val="85908096"/>
      </c:barChart>
      <c:catAx>
        <c:axId val="85906560"/>
        <c:scaling>
          <c:orientation val="minMax"/>
        </c:scaling>
        <c:axPos val="b"/>
        <c:majorTickMark val="none"/>
        <c:tickLblPos val="nextTo"/>
        <c:crossAx val="85908096"/>
        <c:crosses val="autoZero"/>
        <c:auto val="1"/>
        <c:lblAlgn val="ctr"/>
        <c:lblOffset val="100"/>
      </c:catAx>
      <c:valAx>
        <c:axId val="859080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590656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F-Measure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48</c:v>
                </c:pt>
                <c:pt idx="2">
                  <c:v>67</c:v>
                </c:pt>
                <c:pt idx="3">
                  <c:v>51</c:v>
                </c:pt>
                <c:pt idx="4">
                  <c:v>40</c:v>
                </c:pt>
                <c:pt idx="5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34</c:v>
                </c:pt>
                <c:pt idx="1">
                  <c:v>41</c:v>
                </c:pt>
                <c:pt idx="2">
                  <c:v>67</c:v>
                </c:pt>
                <c:pt idx="3">
                  <c:v>56</c:v>
                </c:pt>
                <c:pt idx="4">
                  <c:v>35</c:v>
                </c:pt>
                <c:pt idx="5">
                  <c:v>50</c:v>
                </c:pt>
              </c:numCache>
            </c:numRef>
          </c:val>
        </c:ser>
        <c:axId val="84143488"/>
        <c:axId val="84157568"/>
      </c:barChart>
      <c:catAx>
        <c:axId val="84143488"/>
        <c:scaling>
          <c:orientation val="minMax"/>
        </c:scaling>
        <c:axPos val="b"/>
        <c:majorTickMark val="none"/>
        <c:tickLblPos val="nextTo"/>
        <c:crossAx val="84157568"/>
        <c:crosses val="autoZero"/>
        <c:auto val="1"/>
        <c:lblAlgn val="ctr"/>
        <c:lblOffset val="100"/>
      </c:catAx>
      <c:valAx>
        <c:axId val="841575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414348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Recall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30</c:v>
                </c:pt>
                <c:pt idx="1">
                  <c:v>33</c:v>
                </c:pt>
                <c:pt idx="2">
                  <c:v>55</c:v>
                </c:pt>
                <c:pt idx="3">
                  <c:v>41</c:v>
                </c:pt>
                <c:pt idx="4">
                  <c:v>32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21</c:v>
                </c:pt>
                <c:pt idx="1">
                  <c:v>27</c:v>
                </c:pt>
                <c:pt idx="2">
                  <c:v>55</c:v>
                </c:pt>
                <c:pt idx="3">
                  <c:v>41</c:v>
                </c:pt>
                <c:pt idx="4">
                  <c:v>28</c:v>
                </c:pt>
                <c:pt idx="5">
                  <c:v>41</c:v>
                </c:pt>
              </c:numCache>
            </c:numRef>
          </c:val>
        </c:ser>
        <c:axId val="84170240"/>
        <c:axId val="84171776"/>
      </c:barChart>
      <c:catAx>
        <c:axId val="84170240"/>
        <c:scaling>
          <c:orientation val="minMax"/>
        </c:scaling>
        <c:axPos val="b"/>
        <c:majorTickMark val="none"/>
        <c:tickLblPos val="nextTo"/>
        <c:crossAx val="84171776"/>
        <c:crosses val="autoZero"/>
        <c:auto val="1"/>
        <c:lblAlgn val="ctr"/>
        <c:lblOffset val="100"/>
      </c:catAx>
      <c:valAx>
        <c:axId val="841717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41702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F-Measure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48</c:v>
                </c:pt>
                <c:pt idx="2">
                  <c:v>67</c:v>
                </c:pt>
                <c:pt idx="3">
                  <c:v>51</c:v>
                </c:pt>
                <c:pt idx="4">
                  <c:v>40</c:v>
                </c:pt>
                <c:pt idx="5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34</c:v>
                </c:pt>
                <c:pt idx="1">
                  <c:v>41</c:v>
                </c:pt>
                <c:pt idx="2">
                  <c:v>67</c:v>
                </c:pt>
                <c:pt idx="3">
                  <c:v>56</c:v>
                </c:pt>
                <c:pt idx="4">
                  <c:v>35</c:v>
                </c:pt>
                <c:pt idx="5">
                  <c:v>50</c:v>
                </c:pt>
              </c:numCache>
            </c:numRef>
          </c:val>
        </c:ser>
        <c:axId val="86069248"/>
        <c:axId val="86070784"/>
      </c:barChart>
      <c:catAx>
        <c:axId val="86069248"/>
        <c:scaling>
          <c:orientation val="minMax"/>
        </c:scaling>
        <c:axPos val="b"/>
        <c:majorTickMark val="none"/>
        <c:tickLblPos val="nextTo"/>
        <c:crossAx val="86070784"/>
        <c:crosses val="autoZero"/>
        <c:auto val="1"/>
        <c:lblAlgn val="ctr"/>
        <c:lblOffset val="100"/>
      </c:catAx>
      <c:valAx>
        <c:axId val="860707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60692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Recall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30</c:v>
                </c:pt>
                <c:pt idx="1">
                  <c:v>33</c:v>
                </c:pt>
                <c:pt idx="2">
                  <c:v>55</c:v>
                </c:pt>
                <c:pt idx="3">
                  <c:v>41</c:v>
                </c:pt>
                <c:pt idx="4">
                  <c:v>32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21</c:v>
                </c:pt>
                <c:pt idx="1">
                  <c:v>27</c:v>
                </c:pt>
                <c:pt idx="2">
                  <c:v>55</c:v>
                </c:pt>
                <c:pt idx="3">
                  <c:v>41</c:v>
                </c:pt>
                <c:pt idx="4">
                  <c:v>28</c:v>
                </c:pt>
                <c:pt idx="5">
                  <c:v>41</c:v>
                </c:pt>
              </c:numCache>
            </c:numRef>
          </c:val>
        </c:ser>
        <c:axId val="86099840"/>
        <c:axId val="86101376"/>
      </c:barChart>
      <c:catAx>
        <c:axId val="86099840"/>
        <c:scaling>
          <c:orientation val="minMax"/>
        </c:scaling>
        <c:axPos val="b"/>
        <c:majorTickMark val="none"/>
        <c:tickLblPos val="nextTo"/>
        <c:crossAx val="86101376"/>
        <c:crosses val="autoZero"/>
        <c:auto val="1"/>
        <c:lblAlgn val="ctr"/>
        <c:lblOffset val="100"/>
      </c:catAx>
      <c:valAx>
        <c:axId val="861013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60998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tx>
        <c:rich>
          <a:bodyPr/>
          <a:lstStyle/>
          <a:p>
            <a:pPr>
              <a:defRPr/>
            </a:pPr>
            <a:r>
              <a:rPr lang="en-US"/>
              <a:t>F-Measure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+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48</c:v>
                </c:pt>
                <c:pt idx="2">
                  <c:v>67</c:v>
                </c:pt>
                <c:pt idx="3">
                  <c:v>51</c:v>
                </c:pt>
                <c:pt idx="4">
                  <c:v>40</c:v>
                </c:pt>
                <c:pt idx="5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- WN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205</c:v>
                </c:pt>
                <c:pt idx="1">
                  <c:v>301</c:v>
                </c:pt>
                <c:pt idx="2">
                  <c:v>304</c:v>
                </c:pt>
                <c:pt idx="3">
                  <c:v>conferenece_edas</c:v>
                </c:pt>
                <c:pt idx="4">
                  <c:v>conferenece_ekaw</c:v>
                </c:pt>
                <c:pt idx="5">
                  <c:v>cmt_conferenece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34</c:v>
                </c:pt>
                <c:pt idx="1">
                  <c:v>41</c:v>
                </c:pt>
                <c:pt idx="2">
                  <c:v>67</c:v>
                </c:pt>
                <c:pt idx="3">
                  <c:v>56</c:v>
                </c:pt>
                <c:pt idx="4">
                  <c:v>35</c:v>
                </c:pt>
                <c:pt idx="5">
                  <c:v>50</c:v>
                </c:pt>
              </c:numCache>
            </c:numRef>
          </c:val>
        </c:ser>
        <c:axId val="84246912"/>
        <c:axId val="84248448"/>
      </c:barChart>
      <c:catAx>
        <c:axId val="84246912"/>
        <c:scaling>
          <c:orientation val="minMax"/>
        </c:scaling>
        <c:axPos val="b"/>
        <c:majorTickMark val="none"/>
        <c:tickLblPos val="nextTo"/>
        <c:crossAx val="84248448"/>
        <c:crosses val="autoZero"/>
        <c:auto val="1"/>
        <c:lblAlgn val="ctr"/>
        <c:lblOffset val="100"/>
      </c:catAx>
      <c:valAx>
        <c:axId val="842484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424691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CB76CF-06DD-4FFD-B205-AAA688F6BF7E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09851B-8AD3-48E3-9781-FB853F8E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4F1AB3-6DD6-4F1F-968F-311E498A0BF0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1B7A38-5F46-4CC5-924B-2C5D08B7E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Yatskevich</a:t>
            </a:r>
            <a:r>
              <a:rPr lang="en-US" dirty="0"/>
              <a:t> and </a:t>
            </a:r>
            <a:r>
              <a:rPr lang="en-US" dirty="0" err="1"/>
              <a:t>Giunchiglia</a:t>
            </a:r>
            <a:r>
              <a:rPr lang="en-US" dirty="0"/>
              <a:t> [7] demonstrate that gloss-based similarity measuring algorithms (matchers) showed the best matching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titles</a:t>
            </a:r>
          </a:p>
          <a:p>
            <a:r>
              <a:rPr lang="en-US" dirty="0" smtClean="0"/>
              <a:t>The cells: total number of pairs per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data point is the maximum recall or F-measure, as appropriate, that could be obtained given the execution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Challenge: Tokenizing</a:t>
            </a:r>
          </a:p>
          <a:p>
            <a:r>
              <a:rPr lang="en-US" dirty="0"/>
              <a:t>1The concept </a:t>
            </a:r>
            <a:r>
              <a:rPr lang="en-US" i="1" dirty="0"/>
              <a:t>Meta-Review should be tokenized into two words (Meta,</a:t>
            </a:r>
          </a:p>
          <a:p>
            <a:r>
              <a:rPr lang="en-US" i="1" dirty="0"/>
              <a:t>Review) while Registration Non–Member needs to be tokenized into two</a:t>
            </a:r>
          </a:p>
          <a:p>
            <a:r>
              <a:rPr lang="en-US" dirty="0"/>
              <a:t>words </a:t>
            </a:r>
            <a:r>
              <a:rPr lang="en-US" i="1" dirty="0"/>
              <a:t>(Registration, </a:t>
            </a:r>
            <a:r>
              <a:rPr lang="en-US" i="1" dirty="0" err="1"/>
              <a:t>NonMember</a:t>
            </a:r>
            <a:r>
              <a:rPr lang="en-US" i="1" dirty="0"/>
              <a:t>) but should not be tokenized into three</a:t>
            </a:r>
          </a:p>
          <a:p>
            <a:r>
              <a:rPr lang="en-US" dirty="0"/>
              <a:t>words </a:t>
            </a:r>
            <a:r>
              <a:rPr lang="en-US" i="1" dirty="0"/>
              <a:t>(Registration, Non, Member). The hyphen (–) is a delimiter in</a:t>
            </a:r>
          </a:p>
          <a:p>
            <a:r>
              <a:rPr lang="en-US" dirty="0"/>
              <a:t>the former concept but should be just ignored in the later concept. This</a:t>
            </a:r>
          </a:p>
          <a:p>
            <a:r>
              <a:rPr lang="en-US" dirty="0"/>
              <a:t>tokenization is demanded by WN matchers since </a:t>
            </a:r>
            <a:r>
              <a:rPr lang="en-US" i="1" dirty="0" err="1"/>
              <a:t>MetaReview</a:t>
            </a:r>
            <a:r>
              <a:rPr lang="en-US" i="1" dirty="0"/>
              <a:t> does not</a:t>
            </a:r>
          </a:p>
          <a:p>
            <a:r>
              <a:rPr lang="en-US" dirty="0"/>
              <a:t>exist in WN but the word </a:t>
            </a:r>
            <a:r>
              <a:rPr lang="en-US" i="1" dirty="0" err="1"/>
              <a:t>NonMember</a:t>
            </a:r>
            <a:r>
              <a:rPr lang="en-US" i="1" dirty="0"/>
              <a:t> exists in 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Challenge: Tokenizing</a:t>
            </a:r>
          </a:p>
          <a:p>
            <a:r>
              <a:rPr lang="en-US" dirty="0"/>
              <a:t>1The concept </a:t>
            </a:r>
            <a:r>
              <a:rPr lang="en-US" i="1" dirty="0"/>
              <a:t>Meta-Review should be tokenized into two words (Meta,</a:t>
            </a:r>
          </a:p>
          <a:p>
            <a:r>
              <a:rPr lang="en-US" i="1" dirty="0"/>
              <a:t>Review) while Registration Non–Member needs to be tokenized into two</a:t>
            </a:r>
          </a:p>
          <a:p>
            <a:r>
              <a:rPr lang="en-US" dirty="0"/>
              <a:t>words </a:t>
            </a:r>
            <a:r>
              <a:rPr lang="en-US" i="1" dirty="0"/>
              <a:t>(Registration, </a:t>
            </a:r>
            <a:r>
              <a:rPr lang="en-US" i="1" dirty="0" err="1"/>
              <a:t>NonMember</a:t>
            </a:r>
            <a:r>
              <a:rPr lang="en-US" i="1" dirty="0"/>
              <a:t>) but should not be tokenized into three</a:t>
            </a:r>
          </a:p>
          <a:p>
            <a:r>
              <a:rPr lang="en-US" dirty="0"/>
              <a:t>words </a:t>
            </a:r>
            <a:r>
              <a:rPr lang="en-US" i="1" dirty="0"/>
              <a:t>(Registration, Non, Member). The hyphen (–) is a delimiter in</a:t>
            </a:r>
          </a:p>
          <a:p>
            <a:r>
              <a:rPr lang="en-US" dirty="0"/>
              <a:t>the former concept but should be just ignored in the later concept. This</a:t>
            </a:r>
          </a:p>
          <a:p>
            <a:r>
              <a:rPr lang="en-US" dirty="0"/>
              <a:t>tokenization is demanded by WN matchers since </a:t>
            </a:r>
            <a:r>
              <a:rPr lang="en-US" i="1" dirty="0" err="1"/>
              <a:t>MetaReview</a:t>
            </a:r>
            <a:r>
              <a:rPr lang="en-US" i="1" dirty="0"/>
              <a:t> does not</a:t>
            </a:r>
          </a:p>
          <a:p>
            <a:r>
              <a:rPr lang="en-US" dirty="0"/>
              <a:t>exist in WN but the word </a:t>
            </a:r>
            <a:r>
              <a:rPr lang="en-US" i="1" dirty="0" err="1"/>
              <a:t>NonMember</a:t>
            </a:r>
            <a:r>
              <a:rPr lang="en-US" i="1" dirty="0"/>
              <a:t> exists in 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/>
            <a:r>
              <a:rPr lang="en-US" dirty="0" smtClean="0"/>
              <a:t>Each data point is the maximum recall or F-measure, as appropriate, that could be obtained given the execution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final recall in (d) does not change when WN is utilized, the final F-measure drops to below what we could get when just the syntactic similarity is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Challenge: Tokenizing</a:t>
            </a:r>
          </a:p>
          <a:p>
            <a:r>
              <a:rPr lang="en-US" dirty="0"/>
              <a:t>1The concept </a:t>
            </a:r>
            <a:r>
              <a:rPr lang="en-US" i="1" dirty="0"/>
              <a:t>Meta-Review should be tokenized into two words (Meta,</a:t>
            </a:r>
          </a:p>
          <a:p>
            <a:r>
              <a:rPr lang="en-US" i="1" dirty="0"/>
              <a:t>Review) while Registration Non–Member needs to be tokenized into two</a:t>
            </a:r>
          </a:p>
          <a:p>
            <a:r>
              <a:rPr lang="en-US" dirty="0"/>
              <a:t>words </a:t>
            </a:r>
            <a:r>
              <a:rPr lang="en-US" i="1" dirty="0"/>
              <a:t>(Registration, </a:t>
            </a:r>
            <a:r>
              <a:rPr lang="en-US" i="1" dirty="0" err="1"/>
              <a:t>NonMember</a:t>
            </a:r>
            <a:r>
              <a:rPr lang="en-US" i="1" dirty="0"/>
              <a:t>) but should not be tokenized into three</a:t>
            </a:r>
          </a:p>
          <a:p>
            <a:r>
              <a:rPr lang="en-US" dirty="0"/>
              <a:t>words </a:t>
            </a:r>
            <a:r>
              <a:rPr lang="en-US" i="1" dirty="0"/>
              <a:t>(Registration, Non, Member). The hyphen (–) is a delimiter in</a:t>
            </a:r>
          </a:p>
          <a:p>
            <a:r>
              <a:rPr lang="en-US" dirty="0"/>
              <a:t>the former concept but should be just ignored in the later concept. This</a:t>
            </a:r>
          </a:p>
          <a:p>
            <a:r>
              <a:rPr lang="en-US" dirty="0"/>
              <a:t>tokenization is demanded by WN matchers since </a:t>
            </a:r>
            <a:r>
              <a:rPr lang="en-US" i="1" dirty="0" err="1"/>
              <a:t>MetaReview</a:t>
            </a:r>
            <a:r>
              <a:rPr lang="en-US" i="1" dirty="0"/>
              <a:t> does not</a:t>
            </a:r>
          </a:p>
          <a:p>
            <a:r>
              <a:rPr lang="en-US" dirty="0"/>
              <a:t>exist in WN but the word </a:t>
            </a:r>
            <a:r>
              <a:rPr lang="en-US" i="1" dirty="0" err="1"/>
              <a:t>NonMember</a:t>
            </a:r>
            <a:r>
              <a:rPr lang="en-US" i="1" dirty="0"/>
              <a:t> exists in 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Why and How</a:t>
            </a:r>
          </a:p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The process of  determining correspondences between concepts</a:t>
            </a:r>
          </a:p>
          <a:p>
            <a:pPr lvl="2"/>
            <a:r>
              <a:rPr lang="en-US" dirty="0" smtClean="0"/>
              <a:t>Classes</a:t>
            </a:r>
          </a:p>
          <a:p>
            <a:pPr lvl="2"/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Instances</a:t>
            </a:r>
          </a:p>
          <a:p>
            <a:r>
              <a:rPr lang="en-US" dirty="0" smtClean="0"/>
              <a:t>Why:</a:t>
            </a:r>
          </a:p>
          <a:p>
            <a:pPr lvl="1"/>
            <a:r>
              <a:rPr lang="en-US" dirty="0" smtClean="0"/>
              <a:t>To promote interoperability on the semantic Web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By measuring similarity between two concepts using their structural and </a:t>
            </a:r>
            <a:r>
              <a:rPr lang="en-US" u="sng" dirty="0" smtClean="0"/>
              <a:t>lexical</a:t>
            </a:r>
            <a:r>
              <a:rPr lang="en-US" dirty="0" smtClean="0"/>
              <a:t> data</a:t>
            </a:r>
          </a:p>
          <a:p>
            <a:pPr lvl="2"/>
            <a:r>
              <a:rPr lang="en-US" dirty="0" smtClean="0"/>
              <a:t>Use of large lexical databases such as </a:t>
            </a:r>
            <a:r>
              <a:rPr lang="en-US" i="1" dirty="0" smtClean="0">
                <a:solidFill>
                  <a:srgbClr val="C00000"/>
                </a:solidFill>
              </a:rPr>
              <a:t>WordNet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Why and How</a:t>
            </a:r>
          </a:p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The process of  determining correspondences between concepts</a:t>
            </a:r>
          </a:p>
          <a:p>
            <a:pPr lvl="2"/>
            <a:r>
              <a:rPr lang="en-US" dirty="0" smtClean="0"/>
              <a:t>Classes</a:t>
            </a:r>
          </a:p>
          <a:p>
            <a:pPr lvl="2"/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Instances</a:t>
            </a:r>
          </a:p>
          <a:p>
            <a:r>
              <a:rPr lang="en-US" dirty="0" smtClean="0"/>
              <a:t>Why:</a:t>
            </a:r>
          </a:p>
          <a:p>
            <a:pPr lvl="1"/>
            <a:r>
              <a:rPr lang="en-US" dirty="0" smtClean="0"/>
              <a:t>To promote interoperability on the semantic Web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By measuring similarity between two concepts using their structural and </a:t>
            </a:r>
            <a:r>
              <a:rPr lang="en-US" u="sng" dirty="0" smtClean="0"/>
              <a:t>lexical</a:t>
            </a:r>
            <a:r>
              <a:rPr lang="en-US" dirty="0" smtClean="0"/>
              <a:t> data</a:t>
            </a:r>
          </a:p>
          <a:p>
            <a:pPr lvl="2"/>
            <a:r>
              <a:rPr lang="en-US" dirty="0" smtClean="0"/>
              <a:t>Use of large lexical databases such as </a:t>
            </a:r>
            <a:r>
              <a:rPr lang="en-US" i="1" dirty="0" smtClean="0">
                <a:solidFill>
                  <a:srgbClr val="C00000"/>
                </a:solidFill>
              </a:rPr>
              <a:t>WordNet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Why and How</a:t>
            </a:r>
          </a:p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The process of  determining correspondences between concepts</a:t>
            </a:r>
          </a:p>
          <a:p>
            <a:pPr lvl="2"/>
            <a:r>
              <a:rPr lang="en-US" dirty="0" smtClean="0"/>
              <a:t>Classes</a:t>
            </a:r>
          </a:p>
          <a:p>
            <a:pPr lvl="2"/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Instances</a:t>
            </a:r>
          </a:p>
          <a:p>
            <a:r>
              <a:rPr lang="en-US" dirty="0" smtClean="0"/>
              <a:t>Why:</a:t>
            </a:r>
          </a:p>
          <a:p>
            <a:pPr lvl="1"/>
            <a:r>
              <a:rPr lang="en-US" dirty="0" smtClean="0"/>
              <a:t>To promote interoperability on the semantic Web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By measuring similarity between two concepts using their structural and </a:t>
            </a:r>
            <a:r>
              <a:rPr lang="en-US" u="sng" dirty="0" smtClean="0"/>
              <a:t>lexical</a:t>
            </a:r>
            <a:r>
              <a:rPr lang="en-US" dirty="0" smtClean="0"/>
              <a:t> data</a:t>
            </a:r>
          </a:p>
          <a:p>
            <a:pPr lvl="2"/>
            <a:r>
              <a:rPr lang="en-US" dirty="0" smtClean="0"/>
              <a:t>Use of large lexical databases such as </a:t>
            </a:r>
            <a:r>
              <a:rPr lang="en-US" i="1" dirty="0" smtClean="0">
                <a:solidFill>
                  <a:srgbClr val="C00000"/>
                </a:solidFill>
              </a:rPr>
              <a:t>WordNet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Why and How</a:t>
            </a:r>
          </a:p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The process of  determining correspondences between concepts</a:t>
            </a:r>
          </a:p>
          <a:p>
            <a:pPr lvl="2"/>
            <a:r>
              <a:rPr lang="en-US" dirty="0" smtClean="0"/>
              <a:t>Classes</a:t>
            </a:r>
          </a:p>
          <a:p>
            <a:pPr lvl="2"/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Instances</a:t>
            </a:r>
          </a:p>
          <a:p>
            <a:r>
              <a:rPr lang="en-US" dirty="0" smtClean="0"/>
              <a:t>Why:</a:t>
            </a:r>
          </a:p>
          <a:p>
            <a:pPr lvl="1"/>
            <a:r>
              <a:rPr lang="en-US" dirty="0" smtClean="0"/>
              <a:t>To promote interoperability on the semantic Web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By measuring similarity between two concepts using their structural and </a:t>
            </a:r>
            <a:r>
              <a:rPr lang="en-US" u="sng" dirty="0" smtClean="0"/>
              <a:t>lexical</a:t>
            </a:r>
            <a:r>
              <a:rPr lang="en-US" dirty="0" smtClean="0"/>
              <a:t> data</a:t>
            </a:r>
          </a:p>
          <a:p>
            <a:pPr lvl="2"/>
            <a:r>
              <a:rPr lang="en-US" dirty="0" smtClean="0"/>
              <a:t>Use of large lexical databases such as </a:t>
            </a:r>
            <a:r>
              <a:rPr lang="en-US" i="1" dirty="0" smtClean="0">
                <a:solidFill>
                  <a:srgbClr val="C00000"/>
                </a:solidFill>
              </a:rPr>
              <a:t>WordNet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While alignment is often viewed as an offline and onetime task, continuously evolving ontologies and applications involving real-time ontology alignment such as semantic search and Web service composition stress the importance of computational complexity considerations - </a:t>
            </a:r>
            <a:r>
              <a:rPr lang="en-US" dirty="0"/>
              <a:t>T. Hughes and B. </a:t>
            </a:r>
            <a:r>
              <a:rPr lang="en-US" dirty="0" err="1"/>
              <a:t>Ashpole</a:t>
            </a:r>
            <a:r>
              <a:rPr lang="en-US" dirty="0"/>
              <a:t>, “The semantics of ontology alignment,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7A38-5F46-4CC5-924B-2C5D08B7E0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052" name="Picture 4" descr="C:\Documents and Settings\Prashant Doshi\Desktop\arch75.gif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53400" y="5953125"/>
            <a:ext cx="685800" cy="904875"/>
          </a:xfrm>
          <a:prstGeom prst="rect">
            <a:avLst/>
          </a:prstGeom>
          <a:noFill/>
        </p:spPr>
      </p:pic>
      <p:pic>
        <p:nvPicPr>
          <p:cNvPr id="12" name="Picture 2" descr="C:\Documents and Settings\Prashant Doshi\My Documents\My Pictures\11_128x128_THIN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5943601"/>
            <a:ext cx="908049" cy="838199"/>
          </a:xfrm>
          <a:prstGeom prst="rect">
            <a:avLst/>
          </a:prstGeom>
          <a:noFill/>
        </p:spPr>
      </p:pic>
      <p:cxnSp>
        <p:nvCxnSpPr>
          <p:cNvPr id="13" name="Elbow Connector 12"/>
          <p:cNvCxnSpPr/>
          <p:nvPr/>
        </p:nvCxnSpPr>
        <p:spPr>
          <a:xfrm rot="10800000">
            <a:off x="762000" y="6400799"/>
            <a:ext cx="457200" cy="381001"/>
          </a:xfrm>
          <a:prstGeom prst="bentConnector3">
            <a:avLst>
              <a:gd name="adj1" fmla="val 50000"/>
            </a:avLst>
          </a:prstGeom>
          <a:ln w="41275">
            <a:solidFill>
              <a:srgbClr val="FA6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6781800"/>
            <a:ext cx="7620000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FA6E6E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953CC-6EA4-4F78-A800-E24BBD3A5AF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Documents and Settings\Prashant Doshi\My Documents\My Pictures\11_128x128_THIN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0"/>
            <a:ext cx="838200" cy="838200"/>
          </a:xfrm>
          <a:prstGeom prst="rect">
            <a:avLst/>
          </a:prstGeom>
          <a:noFill/>
        </p:spPr>
      </p:pic>
      <p:cxnSp>
        <p:nvCxnSpPr>
          <p:cNvPr id="9" name="Elbow Connector 8"/>
          <p:cNvCxnSpPr/>
          <p:nvPr/>
        </p:nvCxnSpPr>
        <p:spPr>
          <a:xfrm rot="10800000">
            <a:off x="7950200" y="76202"/>
            <a:ext cx="431800" cy="380999"/>
          </a:xfrm>
          <a:prstGeom prst="bentConnector3">
            <a:avLst>
              <a:gd name="adj1" fmla="val 50000"/>
            </a:avLst>
          </a:prstGeom>
          <a:ln w="41275">
            <a:solidFill>
              <a:srgbClr val="FA6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76200"/>
            <a:ext cx="7543800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FA6E6E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Garamon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the Utility of WordNet for Ontology Alignment: Is it Really Worth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Uthayasanker Thayasivam</a:t>
            </a:r>
            <a:r>
              <a:rPr lang="en-US" dirty="0" smtClean="0"/>
              <a:t> and Prashant Doshi</a:t>
            </a:r>
          </a:p>
          <a:p>
            <a:r>
              <a:rPr lang="en-US" i="1" dirty="0" smtClean="0"/>
              <a:t>THINC Lab</a:t>
            </a:r>
          </a:p>
          <a:p>
            <a:r>
              <a:rPr lang="en-US" i="1" dirty="0" smtClean="0"/>
              <a:t>Thinc.cs.uga.edu</a:t>
            </a:r>
          </a:p>
          <a:p>
            <a:r>
              <a:rPr lang="en-US" i="1" dirty="0" smtClean="0"/>
              <a:t>Department of Computer Science</a:t>
            </a:r>
          </a:p>
          <a:p>
            <a:r>
              <a:rPr lang="en-US" i="1" dirty="0" smtClean="0"/>
              <a:t>University of Georgia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Models ontologies as a directed graph</a:t>
            </a:r>
          </a:p>
          <a:p>
            <a:r>
              <a:rPr lang="en-US" dirty="0" smtClean="0"/>
              <a:t>Models alignment as a maximum likelihood problem</a:t>
            </a:r>
          </a:p>
          <a:p>
            <a:r>
              <a:rPr lang="en-US" dirty="0" smtClean="0"/>
              <a:t>Solves it using Generalized Expected Maximization</a:t>
            </a:r>
          </a:p>
          <a:p>
            <a:pPr lvl="1"/>
            <a:r>
              <a:rPr lang="en-US" dirty="0" smtClean="0"/>
              <a:t>Iterative alignment algorithm</a:t>
            </a:r>
          </a:p>
          <a:p>
            <a:r>
              <a:rPr lang="en-US" dirty="0" smtClean="0"/>
              <a:t>Inexact Matching</a:t>
            </a:r>
          </a:p>
          <a:p>
            <a:pPr lvl="1"/>
            <a:r>
              <a:rPr lang="en-US" dirty="0" smtClean="0"/>
              <a:t>Process of finding a </a:t>
            </a:r>
            <a:r>
              <a:rPr lang="en-US" u="sng" dirty="0" smtClean="0"/>
              <a:t>best possible</a:t>
            </a:r>
            <a:r>
              <a:rPr lang="en-US" dirty="0" smtClean="0"/>
              <a:t> match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WordNet: 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Syntactic string based similarity</a:t>
            </a:r>
          </a:p>
          <a:p>
            <a:pPr lvl="1"/>
            <a:r>
              <a:rPr lang="en-US" dirty="0" smtClean="0"/>
              <a:t>Entirely based on the string similarity between the concepts’ names, labels and other associated text</a:t>
            </a:r>
          </a:p>
          <a:p>
            <a:pPr lvl="1"/>
            <a:r>
              <a:rPr lang="en-US" dirty="0" smtClean="0"/>
              <a:t>E.g.: Smith-Waterman</a:t>
            </a:r>
          </a:p>
          <a:p>
            <a:r>
              <a:rPr lang="en-US" dirty="0" smtClean="0"/>
              <a:t>Semantic similarity</a:t>
            </a:r>
          </a:p>
          <a:p>
            <a:pPr lvl="1"/>
            <a:r>
              <a:rPr lang="en-US" dirty="0" smtClean="0"/>
              <a:t>Attempts to utilize the meaning behind the concept names to ascertain the similarity of the concepts</a:t>
            </a:r>
          </a:p>
          <a:p>
            <a:pPr lvl="1"/>
            <a:r>
              <a:rPr lang="en-US" dirty="0" smtClean="0"/>
              <a:t>E.g.: Lin, Gloss base Cosine*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61722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*</a:t>
            </a:r>
            <a:r>
              <a:rPr lang="en-US" dirty="0" err="1" smtClean="0"/>
              <a:t>Yatskevich</a:t>
            </a:r>
            <a:r>
              <a:rPr lang="en-US" dirty="0" smtClean="0"/>
              <a:t> and </a:t>
            </a:r>
            <a:r>
              <a:rPr lang="en-US" dirty="0" err="1" smtClean="0"/>
              <a:t>Giunchiglia</a:t>
            </a:r>
            <a:r>
              <a:rPr lang="en-US" dirty="0" smtClean="0"/>
              <a:t>(07)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thaya\Downloads\integSimC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895600"/>
            <a:ext cx="501079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WordNet: Integrated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2087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Integrated Similarity: 3D sigmoid restricted to the quadrant where the semantic (Lin + Gloss based cosine) and syntactic similarities (Smith-Waterman) ranges from 0-1.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" y="3505200"/>
          <a:ext cx="3948112" cy="2519363"/>
        </p:xfrm>
        <a:graphic>
          <a:graphicData uri="http://schemas.openxmlformats.org/presentationml/2006/ole">
            <p:oleObj spid="_x0000_s1028" name="Equation" r:id="rId5" imgW="2070000" imgH="132048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Experiments: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Measured the maximum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recall</a:t>
            </a:r>
            <a:r>
              <a:rPr lang="en-US" i="1" dirty="0" smtClean="0"/>
              <a:t> and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F-measure </a:t>
            </a:r>
            <a:r>
              <a:rPr lang="en-US" i="1" dirty="0" smtClean="0"/>
              <a:t>that Optima attains on a pair of ontologies given </a:t>
            </a:r>
            <a:r>
              <a:rPr lang="en-US" dirty="0" smtClean="0"/>
              <a:t>varying </a:t>
            </a:r>
            <a:r>
              <a:rPr lang="en-US" dirty="0" smtClean="0">
                <a:solidFill>
                  <a:srgbClr val="C00000"/>
                </a:solidFill>
              </a:rPr>
              <a:t>execution time</a:t>
            </a:r>
          </a:p>
          <a:p>
            <a:pPr lvl="1"/>
            <a:r>
              <a:rPr lang="en-US" dirty="0" smtClean="0"/>
              <a:t>With integrated similarity measure (WordNet)</a:t>
            </a:r>
          </a:p>
          <a:p>
            <a:pPr lvl="1"/>
            <a:r>
              <a:rPr lang="en-US" dirty="0" smtClean="0"/>
              <a:t>With just syntactic similarity measure</a:t>
            </a:r>
          </a:p>
          <a:p>
            <a:r>
              <a:rPr lang="en-US" dirty="0" smtClean="0"/>
              <a:t>Ran each execution until there was no improvement in the performance</a:t>
            </a:r>
          </a:p>
          <a:p>
            <a:r>
              <a:rPr lang="en-US" dirty="0" smtClean="0"/>
              <a:t>Recorded the </a:t>
            </a:r>
            <a:r>
              <a:rPr lang="en-US" dirty="0" smtClean="0">
                <a:solidFill>
                  <a:srgbClr val="FF0000"/>
                </a:solidFill>
              </a:rPr>
              <a:t>recall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F-measure</a:t>
            </a:r>
            <a:r>
              <a:rPr lang="en-US" dirty="0" smtClean="0"/>
              <a:t> every time it changed along with the </a:t>
            </a:r>
            <a:r>
              <a:rPr lang="en-US" dirty="0" smtClean="0">
                <a:solidFill>
                  <a:srgbClr val="FF0000"/>
                </a:solidFill>
              </a:rPr>
              <a:t>time consumed till then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5969" y="1676400"/>
          <a:ext cx="8686802" cy="323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9631"/>
                <a:gridCol w="1844857"/>
                <a:gridCol w="1844857"/>
                <a:gridCol w="1844857"/>
                <a:gridCol w="48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Max. recall improved with WordNet</a:t>
                      </a:r>
                      <a:endParaRPr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Max. recall remained same with WordNet</a:t>
                      </a:r>
                      <a:endParaRPr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Max. recall reduced with WordNet</a:t>
                      </a:r>
                      <a:endParaRPr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Max. F-measure improved with WordNet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Max. F-measure remained same with WordNet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Max. F-measure reduced with WordNet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</a:t>
                      </a:r>
                      <a:endParaRPr lang="en-US" sz="20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5646003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Dataset: 23 real-world ontology pairs from OAEI 2009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many of the ontology pairs, the final recall with WN integrated is higher than the recall with just the syntactic similarity</a:t>
            </a:r>
          </a:p>
          <a:p>
            <a:pPr lvl="1"/>
            <a:r>
              <a:rPr lang="en-US" i="1" dirty="0" smtClean="0"/>
              <a:t>E.g.: (101, 205) with WordNet </a:t>
            </a:r>
            <a:r>
              <a:rPr lang="en-US" dirty="0" smtClean="0"/>
              <a:t>matches </a:t>
            </a:r>
          </a:p>
          <a:p>
            <a:pPr lvl="2"/>
            <a:r>
              <a:rPr lang="en-US" i="1" dirty="0" smtClean="0"/>
              <a:t>(</a:t>
            </a:r>
            <a:r>
              <a:rPr lang="en-US" dirty="0" smtClean="0"/>
              <a:t>Unpublished </a:t>
            </a:r>
            <a:r>
              <a:rPr lang="en-US" i="1" dirty="0" smtClean="0"/>
              <a:t>, </a:t>
            </a:r>
            <a:r>
              <a:rPr lang="en-US" dirty="0" smtClean="0"/>
              <a:t>Manuscript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Paired Student’s t-test over the entire dataset</a:t>
            </a:r>
          </a:p>
          <a:p>
            <a:pPr lvl="1"/>
            <a:r>
              <a:rPr lang="en-US" dirty="0" smtClean="0"/>
              <a:t>Difference in execution time is statistically significant</a:t>
            </a:r>
          </a:p>
          <a:p>
            <a:pPr lvl="2"/>
            <a:r>
              <a:rPr lang="en-US" dirty="0" smtClean="0"/>
              <a:t>p-value of 0.057</a:t>
            </a:r>
          </a:p>
          <a:p>
            <a:pPr lvl="1"/>
            <a:r>
              <a:rPr lang="en-US" i="1" dirty="0" smtClean="0"/>
              <a:t>Improvement in F-measure </a:t>
            </a:r>
            <a:r>
              <a:rPr lang="en-US" dirty="0" smtClean="0"/>
              <a:t>due to WN reduces to the extent where it loses significance</a:t>
            </a:r>
          </a:p>
          <a:p>
            <a:pPr lvl="2"/>
            <a:r>
              <a:rPr lang="en-US" dirty="0" smtClean="0"/>
              <a:t> p-value=0.184.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1219200"/>
          <a:ext cx="457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1295400"/>
          <a:ext cx="457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1219200"/>
          <a:ext cx="457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1295400"/>
          <a:ext cx="457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1752600"/>
            <a:ext cx="1295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1752600"/>
            <a:ext cx="1295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56634" y="1752600"/>
            <a:ext cx="533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87264" y="1752600"/>
            <a:ext cx="533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1219200"/>
          <a:ext cx="457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1295400"/>
          <a:ext cx="457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1752600"/>
            <a:ext cx="1295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1752600"/>
            <a:ext cx="1295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56634" y="1752600"/>
            <a:ext cx="533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87264" y="1752600"/>
            <a:ext cx="533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3400" y="2971800"/>
            <a:ext cx="609600" cy="838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43000" y="2895600"/>
            <a:ext cx="609600" cy="838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24200" y="2895600"/>
            <a:ext cx="609600" cy="838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05400" y="2743200"/>
            <a:ext cx="609600" cy="838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15000" y="2667000"/>
            <a:ext cx="609600" cy="838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696200" y="2819400"/>
            <a:ext cx="609600" cy="838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1219200"/>
          <a:ext cx="457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1295400"/>
          <a:ext cx="457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1889234" y="1752600"/>
            <a:ext cx="533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61234" y="1752600"/>
            <a:ext cx="533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Introduction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Background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Integrating WordNet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Experiments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Methodology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Results and Analysis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1219200"/>
          <a:ext cx="457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1295400"/>
          <a:ext cx="457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2530366" y="1752600"/>
            <a:ext cx="533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18132" y="1752600"/>
            <a:ext cx="533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1219200"/>
          <a:ext cx="457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1295400"/>
          <a:ext cx="457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3841532" y="1752600"/>
            <a:ext cx="533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26710" y="1752600"/>
            <a:ext cx="533400" cy="31242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1524000"/>
            <a:ext cx="952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810000"/>
            <a:ext cx="53816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28800" y="5943600"/>
            <a:ext cx="548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Max. recall &amp; precision improved with WordNet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Experiment: Observations</a:t>
            </a:r>
            <a:br>
              <a:rPr lang="en-US" dirty="0" smtClean="0"/>
            </a:br>
            <a:r>
              <a:rPr lang="en-US" dirty="0" smtClean="0"/>
              <a:t> Max. recall &amp; precision improved with 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the improvement is obtained after spending significantly more time</a:t>
            </a:r>
          </a:p>
          <a:p>
            <a:pPr lvl="1"/>
            <a:r>
              <a:rPr lang="en-US" dirty="0" smtClean="0"/>
              <a:t> In some cases approximately an order of magnitude more time (a)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657600"/>
            <a:ext cx="6580606" cy="29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 l="1363"/>
          <a:stretch>
            <a:fillRect/>
          </a:stretch>
        </p:blipFill>
        <p:spPr bwMode="auto">
          <a:xfrm>
            <a:off x="3350180" y="1287516"/>
            <a:ext cx="5822396" cy="267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Experiment: Observations</a:t>
            </a:r>
            <a:br>
              <a:rPr lang="en-US" dirty="0" smtClean="0"/>
            </a:br>
            <a:r>
              <a:rPr lang="en-US" dirty="0" smtClean="0"/>
              <a:t> Max. recall &amp; precision improved with 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7"/>
            <a:ext cx="35814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In two of these  (b, e)</a:t>
            </a:r>
          </a:p>
          <a:p>
            <a:pPr lvl="1"/>
            <a:r>
              <a:rPr lang="en-US" dirty="0" smtClean="0"/>
              <a:t>Aligning without WN results in better recall for an initial short time span</a:t>
            </a:r>
          </a:p>
          <a:p>
            <a:pPr lvl="2"/>
            <a:r>
              <a:rPr lang="en-US" dirty="0" smtClean="0"/>
              <a:t>WordNet initialization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0762" y="3886200"/>
            <a:ext cx="587086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 l="1363"/>
          <a:stretch>
            <a:fillRect/>
          </a:stretch>
        </p:blipFill>
        <p:spPr bwMode="auto">
          <a:xfrm>
            <a:off x="3350180" y="1287516"/>
            <a:ext cx="5822396" cy="267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Experiment: Observations</a:t>
            </a:r>
            <a:br>
              <a:rPr lang="en-US" dirty="0" smtClean="0"/>
            </a:br>
            <a:r>
              <a:rPr lang="en-US" dirty="0" smtClean="0"/>
              <a:t> Max. recall &amp; precision improved with 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7637"/>
            <a:ext cx="3581400" cy="4906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Aligning without WordNet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 B</a:t>
            </a:r>
            <a:r>
              <a:rPr lang="en-US" dirty="0" smtClean="0"/>
              <a:t>etter recall  for an initial short time span</a:t>
            </a:r>
          </a:p>
          <a:p>
            <a:pPr lvl="1"/>
            <a:r>
              <a:rPr lang="en-US" dirty="0" smtClean="0"/>
              <a:t>WordNet initialization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0762" y="3886200"/>
            <a:ext cx="587086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 rot="1940583">
            <a:off x="3572366" y="2409226"/>
            <a:ext cx="614901" cy="762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084030">
            <a:off x="6477000" y="2362200"/>
            <a:ext cx="609600" cy="8382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940583">
            <a:off x="3559640" y="4654911"/>
            <a:ext cx="614901" cy="95156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40583">
            <a:off x="6455241" y="4748962"/>
            <a:ext cx="614901" cy="95156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69" y="1600200"/>
            <a:ext cx="913833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657600"/>
            <a:ext cx="52959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914400" y="58674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Max. recall &amp; precision </a:t>
            </a:r>
            <a:r>
              <a:rPr lang="en-US" sz="2800" u="sng" dirty="0" smtClean="0"/>
              <a:t>did not</a:t>
            </a:r>
            <a:r>
              <a:rPr lang="en-US" sz="2800" dirty="0" smtClean="0"/>
              <a:t> improve with WordNet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Experiment: Observations</a:t>
            </a:r>
            <a:br>
              <a:rPr lang="en-US" dirty="0" smtClean="0"/>
            </a:br>
            <a:r>
              <a:rPr lang="en-US" dirty="0" smtClean="0"/>
              <a:t> Max. recall &amp; precision </a:t>
            </a:r>
            <a:r>
              <a:rPr lang="en-US" u="sng" dirty="0" smtClean="0"/>
              <a:t>did not</a:t>
            </a:r>
            <a:r>
              <a:rPr lang="en-US" dirty="0" smtClean="0"/>
              <a:t> improve with 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Predominantly, improvement in F-measure due to WN was smaller in comparison to the improvement in recall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00400"/>
            <a:ext cx="7512407" cy="297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5181600" y="3581400"/>
            <a:ext cx="1143000" cy="685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Experiment: Observations </a:t>
            </a:r>
            <a:br>
              <a:rPr lang="en-US" dirty="0" smtClean="0"/>
            </a:br>
            <a:r>
              <a:rPr lang="en-US" dirty="0" smtClean="0"/>
              <a:t>Max. recall &amp; precision </a:t>
            </a:r>
            <a:r>
              <a:rPr lang="en-US" u="sng" dirty="0" smtClean="0"/>
              <a:t>did not</a:t>
            </a:r>
            <a:r>
              <a:rPr lang="en-US" dirty="0" smtClean="0"/>
              <a:t> improve with 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Conference ontology pair  </a:t>
            </a:r>
            <a:r>
              <a:rPr lang="en-US" i="1" dirty="0" smtClean="0"/>
              <a:t>(f) results in worse </a:t>
            </a:r>
            <a:r>
              <a:rPr lang="en-US" dirty="0" smtClean="0"/>
              <a:t>recall with WN integrated.</a:t>
            </a:r>
          </a:p>
          <a:p>
            <a:r>
              <a:rPr lang="en-US" i="1" dirty="0" smtClean="0"/>
              <a:t>several concepts with compound words or </a:t>
            </a:r>
            <a:r>
              <a:rPr lang="en-US" dirty="0" smtClean="0"/>
              <a:t>phrases as labels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: </a:t>
            </a:r>
            <a:r>
              <a:rPr lang="en-US" i="1" dirty="0" smtClean="0"/>
              <a:t>Meta-Review, Registration Non-Member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3050" y="4114800"/>
            <a:ext cx="56197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/>
            <a:r>
              <a:rPr lang="en-US" dirty="0" smtClean="0"/>
              <a:t>Three Trends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Final recall and F-measure due to </a:t>
            </a:r>
            <a:r>
              <a:rPr lang="en-US" dirty="0" smtClean="0">
                <a:solidFill>
                  <a:srgbClr val="00B050"/>
                </a:solidFill>
              </a:rPr>
              <a:t>WordNet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improve</a:t>
            </a:r>
            <a:r>
              <a:rPr lang="en-US" dirty="0" smtClean="0"/>
              <a:t> considerably 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Slightly lower values </a:t>
            </a:r>
            <a:r>
              <a:rPr lang="en-US" dirty="0" smtClean="0"/>
              <a:t>of recall and F-measure were achieved without the use of WordNet </a:t>
            </a:r>
            <a:r>
              <a:rPr lang="en-US" dirty="0" smtClean="0">
                <a:solidFill>
                  <a:srgbClr val="00B050"/>
                </a:solidFill>
              </a:rPr>
              <a:t>in much less time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Alignment with WordNet exhibit </a:t>
            </a:r>
            <a:r>
              <a:rPr lang="en-US" dirty="0" smtClean="0">
                <a:solidFill>
                  <a:srgbClr val="00B050"/>
                </a:solidFill>
              </a:rPr>
              <a:t>similar or better recall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Poorer F-measure</a:t>
            </a:r>
            <a:r>
              <a:rPr lang="en-US" dirty="0" smtClean="0"/>
              <a:t> due to reduced precision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Integrating WordNet </a:t>
            </a:r>
            <a:r>
              <a:rPr lang="en-US" dirty="0" smtClean="0">
                <a:solidFill>
                  <a:srgbClr val="00B050"/>
                </a:solidFill>
              </a:rPr>
              <a:t>degraded</a:t>
            </a:r>
            <a:r>
              <a:rPr lang="en-US" dirty="0" smtClean="0"/>
              <a:t> the alignment both </a:t>
            </a:r>
            <a:r>
              <a:rPr lang="en-US" dirty="0" smtClean="0">
                <a:solidFill>
                  <a:srgbClr val="00B050"/>
                </a:solidFill>
              </a:rPr>
              <a:t>recall and precision</a:t>
            </a:r>
          </a:p>
          <a:p>
            <a:pPr lvl="2"/>
            <a:r>
              <a:rPr lang="en-US" dirty="0" smtClean="0"/>
              <a:t>this was </a:t>
            </a:r>
            <a:r>
              <a:rPr lang="en-US" dirty="0" smtClean="0">
                <a:solidFill>
                  <a:srgbClr val="00B050"/>
                </a:solidFill>
              </a:rPr>
              <a:t>rare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15</a:t>
            </a:r>
            <a:r>
              <a:rPr lang="en-US" dirty="0" smtClean="0"/>
              <a:t> of the 23 pairs did not exhibit an increase in recall due to the additional use of WordNet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 of these showed a </a:t>
            </a:r>
            <a:r>
              <a:rPr lang="en-US" dirty="0" smtClean="0">
                <a:solidFill>
                  <a:srgbClr val="C00000"/>
                </a:solidFill>
              </a:rPr>
              <a:t>decrease</a:t>
            </a:r>
            <a:r>
              <a:rPr lang="en-US" dirty="0" smtClean="0"/>
              <a:t> in overall F-measure</a:t>
            </a:r>
          </a:p>
          <a:p>
            <a:r>
              <a:rPr lang="en-US" dirty="0" smtClean="0"/>
              <a:t>Integrating a lexical database such as WordNet may not </a:t>
            </a:r>
            <a:r>
              <a:rPr lang="en-US" b="1" u="sng" dirty="0" smtClean="0"/>
              <a:t>always</a:t>
            </a:r>
            <a:r>
              <a:rPr lang="en-US" dirty="0" smtClean="0"/>
              <a:t> be worthwhile </a:t>
            </a:r>
          </a:p>
          <a:p>
            <a:pPr lvl="1"/>
            <a:r>
              <a:rPr lang="en-US" dirty="0" smtClean="0"/>
              <a:t>Especially if the </a:t>
            </a:r>
            <a:r>
              <a:rPr lang="en-US" b="1" u="sng" dirty="0" smtClean="0"/>
              <a:t>execution time</a:t>
            </a:r>
            <a:r>
              <a:rPr lang="en-US" dirty="0" smtClean="0"/>
              <a:t> is a concern as 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Ontology 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" y="14478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" y="24384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35052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895600" y="29718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  <a:endCxn id="5" idx="4"/>
          </p:cNvCxnSpPr>
          <p:nvPr/>
        </p:nvCxnSpPr>
        <p:spPr>
          <a:xfrm flipV="1">
            <a:off x="1409700" y="2057400"/>
            <a:ext cx="0" cy="3810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4"/>
          </p:cNvCxnSpPr>
          <p:nvPr/>
        </p:nvCxnSpPr>
        <p:spPr>
          <a:xfrm flipV="1">
            <a:off x="1104900" y="3048000"/>
            <a:ext cx="304800" cy="4572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6"/>
            <a:endCxn id="8" idx="2"/>
          </p:cNvCxnSpPr>
          <p:nvPr/>
        </p:nvCxnSpPr>
        <p:spPr>
          <a:xfrm>
            <a:off x="2286000" y="2743200"/>
            <a:ext cx="6096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38400" y="236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</a:t>
            </a:r>
          </a:p>
          <a:p>
            <a:r>
              <a:rPr lang="en-US" dirty="0" smtClean="0"/>
              <a:t>Chapter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781800" y="16002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Entry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781800" y="26670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Novel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800600" y="31242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9" idx="0"/>
            <a:endCxn id="18" idx="4"/>
          </p:cNvCxnSpPr>
          <p:nvPr/>
        </p:nvCxnSpPr>
        <p:spPr>
          <a:xfrm flipV="1">
            <a:off x="7658100" y="2209800"/>
            <a:ext cx="0" cy="4572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2"/>
            <a:endCxn id="21" idx="7"/>
          </p:cNvCxnSpPr>
          <p:nvPr/>
        </p:nvCxnSpPr>
        <p:spPr>
          <a:xfrm flipH="1">
            <a:off x="6296537" y="2971800"/>
            <a:ext cx="485263" cy="2416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88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228600" y="4800600"/>
            <a:ext cx="16764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Harry_Potter_1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64" idx="0"/>
            <a:endCxn id="7" idx="4"/>
          </p:cNvCxnSpPr>
          <p:nvPr/>
        </p:nvCxnSpPr>
        <p:spPr>
          <a:xfrm flipV="1">
            <a:off x="1066800" y="4114800"/>
            <a:ext cx="38100" cy="685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553200" y="4267200"/>
            <a:ext cx="21336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HarryPotterVersion1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70" idx="0"/>
            <a:endCxn id="19" idx="4"/>
          </p:cNvCxnSpPr>
          <p:nvPr/>
        </p:nvCxnSpPr>
        <p:spPr>
          <a:xfrm flipV="1">
            <a:off x="7620000" y="3276600"/>
            <a:ext cx="38100" cy="990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Discussion: Rules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Ontologies that have a deep hierarchy (“</a:t>
            </a:r>
            <a:r>
              <a:rPr lang="en-US" dirty="0" smtClean="0">
                <a:solidFill>
                  <a:srgbClr val="00B0F0"/>
                </a:solidFill>
              </a:rPr>
              <a:t>tall</a:t>
            </a:r>
            <a:r>
              <a:rPr lang="en-US" dirty="0" smtClean="0"/>
              <a:t>” ontology) may consume an </a:t>
            </a:r>
            <a:r>
              <a:rPr lang="en-US" dirty="0" smtClean="0">
                <a:solidFill>
                  <a:srgbClr val="FF0000"/>
                </a:solidFill>
              </a:rPr>
              <a:t>excessive amount of time </a:t>
            </a:r>
            <a:r>
              <a:rPr lang="en-US" dirty="0" smtClean="0"/>
              <a:t>when aligned using WordNet</a:t>
            </a:r>
          </a:p>
          <a:p>
            <a:pPr lvl="1"/>
            <a:r>
              <a:rPr lang="en-US" dirty="0" smtClean="0"/>
              <a:t>Such ontologies tend to have several specialized classes</a:t>
            </a:r>
          </a:p>
          <a:p>
            <a:pPr lvl="2"/>
            <a:r>
              <a:rPr lang="en-US" dirty="0" smtClean="0"/>
              <a:t>Identifying the least common </a:t>
            </a:r>
            <a:r>
              <a:rPr lang="en-US" dirty="0" err="1" smtClean="0"/>
              <a:t>subsumer</a:t>
            </a:r>
            <a:r>
              <a:rPr lang="en-US" dirty="0" smtClean="0"/>
              <a:t> in WordNet required by algorithms such as Lin requires traversing a large portion of the WN hierarchy</a:t>
            </a:r>
          </a:p>
          <a:p>
            <a:r>
              <a:rPr lang="en-US" dirty="0" smtClean="0"/>
              <a:t>Aligning a “</a:t>
            </a:r>
            <a:r>
              <a:rPr lang="en-US" dirty="0" smtClean="0">
                <a:solidFill>
                  <a:srgbClr val="00B0F0"/>
                </a:solidFill>
              </a:rPr>
              <a:t>tall</a:t>
            </a:r>
            <a:r>
              <a:rPr lang="en-US" dirty="0" smtClean="0"/>
              <a:t>” ontology against a “</a:t>
            </a:r>
            <a:r>
              <a:rPr lang="en-US" dirty="0" smtClean="0">
                <a:solidFill>
                  <a:srgbClr val="00B0F0"/>
                </a:solidFill>
              </a:rPr>
              <a:t>short</a:t>
            </a:r>
            <a:r>
              <a:rPr lang="en-US" dirty="0" smtClean="0"/>
              <a:t>” ontology (shallow hierarchy), </a:t>
            </a:r>
          </a:p>
          <a:p>
            <a:pPr lvl="1"/>
            <a:r>
              <a:rPr lang="en-US" dirty="0" smtClean="0"/>
              <a:t>WordNet will likely suggest several matches between the specific concepts of the tall ontology and more general concepts of the short ontology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Reduced precision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- The rules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words or phrases appearing as entity labels in an ontology need to be appropriately tokenized and a single representative word or WordNet-based similarity measure must be obtained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WordNet in addition to syntactic string-based similarity measures does improve the quality of the alignment in many cases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BUT….</a:t>
            </a:r>
          </a:p>
          <a:p>
            <a:r>
              <a:rPr lang="en-US" sz="2800" dirty="0" smtClean="0"/>
              <a:t>After consuming significantly more time</a:t>
            </a:r>
          </a:p>
          <a:p>
            <a:r>
              <a:rPr lang="en-US" sz="2800" dirty="0" smtClean="0"/>
              <a:t>After trading off precision 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 M</a:t>
            </a:r>
            <a:r>
              <a:rPr lang="en-US" sz="2400" dirty="0" smtClean="0"/>
              <a:t>uch less improvement in F-measure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WordNet in addition to syntactic string-based similarity measures does improve the quality of the alignment in many cases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BUT….</a:t>
            </a:r>
          </a:p>
          <a:p>
            <a:r>
              <a:rPr lang="en-US" sz="2800" b="1" dirty="0" smtClean="0"/>
              <a:t>After consuming significantly more time</a:t>
            </a:r>
          </a:p>
          <a:p>
            <a:r>
              <a:rPr lang="en-US" sz="2800" b="1" dirty="0" smtClean="0"/>
              <a:t>After trading off precision </a:t>
            </a:r>
          </a:p>
          <a:p>
            <a:pPr lvl="1">
              <a:buFont typeface="Wingdings"/>
              <a:buChar char="è"/>
            </a:pPr>
            <a:r>
              <a:rPr lang="en-US" sz="2400" b="1" dirty="0" smtClean="0">
                <a:sym typeface="Wingdings" pitchFamily="2" charset="2"/>
              </a:rPr>
              <a:t>M</a:t>
            </a:r>
            <a:r>
              <a:rPr lang="en-US" sz="2400" b="1" dirty="0" smtClean="0"/>
              <a:t>uch less improvement in F-measure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WordNet in addition to syntactic string-based similarity measures does improve the quality of the alignment in many cases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BUT….</a:t>
            </a:r>
          </a:p>
          <a:p>
            <a:r>
              <a:rPr lang="en-US" sz="2800" b="1" dirty="0" smtClean="0"/>
              <a:t>After consuming significantly more time</a:t>
            </a:r>
          </a:p>
          <a:p>
            <a:r>
              <a:rPr lang="en-US" sz="2800" b="1" dirty="0" smtClean="0"/>
              <a:t>After trading off precision </a:t>
            </a:r>
          </a:p>
          <a:p>
            <a:pPr lvl="1">
              <a:buFont typeface="Wingdings"/>
              <a:buChar char="è"/>
            </a:pPr>
            <a:r>
              <a:rPr lang="en-US" sz="2400" b="1" dirty="0" smtClean="0">
                <a:sym typeface="Wingdings" pitchFamily="2" charset="2"/>
              </a:rPr>
              <a:t>M</a:t>
            </a:r>
            <a:r>
              <a:rPr lang="en-US" sz="2400" b="1" dirty="0" smtClean="0"/>
              <a:t>uch less improvement in F-measure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8006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Online, Real-time Ontology Alignment is demanded by applications such as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  Semantic web service composition</a:t>
            </a:r>
          </a:p>
          <a:p>
            <a:pPr lvl="1"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  Semantic web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Thank you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Thank you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itle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?s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Supportive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076" y="1752600"/>
            <a:ext cx="952787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47800" y="1295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3 Trends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410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Dataset: 23 real-world ontology pairs from OAEI 2009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Ontology 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" y="14478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" y="24384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35052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895600" y="29718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  <a:endCxn id="5" idx="4"/>
          </p:cNvCxnSpPr>
          <p:nvPr/>
        </p:nvCxnSpPr>
        <p:spPr>
          <a:xfrm flipV="1">
            <a:off x="1409700" y="2057400"/>
            <a:ext cx="0" cy="3810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4"/>
          </p:cNvCxnSpPr>
          <p:nvPr/>
        </p:nvCxnSpPr>
        <p:spPr>
          <a:xfrm flipV="1">
            <a:off x="1104900" y="3048000"/>
            <a:ext cx="304800" cy="4572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6"/>
            <a:endCxn id="8" idx="2"/>
          </p:cNvCxnSpPr>
          <p:nvPr/>
        </p:nvCxnSpPr>
        <p:spPr>
          <a:xfrm>
            <a:off x="2286000" y="2743200"/>
            <a:ext cx="6096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38400" y="236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</a:t>
            </a:r>
          </a:p>
          <a:p>
            <a:r>
              <a:rPr lang="en-US" dirty="0" smtClean="0"/>
              <a:t>Chapter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781800" y="16002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Entry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781800" y="26670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Novel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800600" y="31242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9" idx="0"/>
            <a:endCxn id="18" idx="4"/>
          </p:cNvCxnSpPr>
          <p:nvPr/>
        </p:nvCxnSpPr>
        <p:spPr>
          <a:xfrm flipV="1">
            <a:off x="7658100" y="2209800"/>
            <a:ext cx="0" cy="4572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2"/>
            <a:endCxn id="21" idx="7"/>
          </p:cNvCxnSpPr>
          <p:nvPr/>
        </p:nvCxnSpPr>
        <p:spPr>
          <a:xfrm flipH="1">
            <a:off x="6296537" y="2971800"/>
            <a:ext cx="485263" cy="2416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88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228600" y="4800600"/>
            <a:ext cx="16764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Harry_Potter_1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64" idx="0"/>
            <a:endCxn id="7" idx="4"/>
          </p:cNvCxnSpPr>
          <p:nvPr/>
        </p:nvCxnSpPr>
        <p:spPr>
          <a:xfrm flipV="1">
            <a:off x="1066800" y="4114800"/>
            <a:ext cx="38100" cy="685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553200" y="4267200"/>
            <a:ext cx="21336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HarryPotterVersion1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70" idx="0"/>
            <a:endCxn id="19" idx="4"/>
          </p:cNvCxnSpPr>
          <p:nvPr/>
        </p:nvCxnSpPr>
        <p:spPr>
          <a:xfrm flipV="1">
            <a:off x="7620000" y="3276600"/>
            <a:ext cx="38100" cy="990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5" idx="6"/>
            <a:endCxn id="18" idx="0"/>
          </p:cNvCxnSpPr>
          <p:nvPr/>
        </p:nvCxnSpPr>
        <p:spPr>
          <a:xfrm flipV="1">
            <a:off x="2286000" y="1600200"/>
            <a:ext cx="5372100" cy="152400"/>
          </a:xfrm>
          <a:prstGeom prst="curvedConnector4">
            <a:avLst>
              <a:gd name="adj1" fmla="val 41844"/>
              <a:gd name="adj2" fmla="val 350000"/>
            </a:avLst>
          </a:prstGeom>
          <a:ln w="63500"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6" idx="0"/>
            <a:endCxn id="19" idx="0"/>
          </p:cNvCxnSpPr>
          <p:nvPr/>
        </p:nvCxnSpPr>
        <p:spPr>
          <a:xfrm rot="16200000" flipH="1">
            <a:off x="4419600" y="-571500"/>
            <a:ext cx="228600" cy="6248400"/>
          </a:xfrm>
          <a:prstGeom prst="curvedConnector3">
            <a:avLst>
              <a:gd name="adj1" fmla="val -100000"/>
            </a:avLst>
          </a:prstGeom>
          <a:ln w="63500"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stCxn id="8" idx="4"/>
            <a:endCxn id="21" idx="4"/>
          </p:cNvCxnSpPr>
          <p:nvPr/>
        </p:nvCxnSpPr>
        <p:spPr>
          <a:xfrm rot="16200000" flipH="1">
            <a:off x="4648200" y="2705100"/>
            <a:ext cx="152400" cy="1905000"/>
          </a:xfrm>
          <a:prstGeom prst="curvedConnector3">
            <a:avLst>
              <a:gd name="adj1" fmla="val 250000"/>
            </a:avLst>
          </a:prstGeom>
          <a:ln w="63500"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57200" y="56388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Determining correspondences between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Classes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Ontology 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" y="14478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" y="24384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35052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895600" y="29718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  <a:endCxn id="5" idx="4"/>
          </p:cNvCxnSpPr>
          <p:nvPr/>
        </p:nvCxnSpPr>
        <p:spPr>
          <a:xfrm flipV="1">
            <a:off x="1409700" y="2057400"/>
            <a:ext cx="0" cy="3810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4"/>
          </p:cNvCxnSpPr>
          <p:nvPr/>
        </p:nvCxnSpPr>
        <p:spPr>
          <a:xfrm flipV="1">
            <a:off x="1104900" y="3048000"/>
            <a:ext cx="304800" cy="4572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6"/>
            <a:endCxn id="8" idx="2"/>
          </p:cNvCxnSpPr>
          <p:nvPr/>
        </p:nvCxnSpPr>
        <p:spPr>
          <a:xfrm>
            <a:off x="2286000" y="2743200"/>
            <a:ext cx="6096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38400" y="236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</a:t>
            </a:r>
          </a:p>
          <a:p>
            <a:r>
              <a:rPr lang="en-US" dirty="0" smtClean="0"/>
              <a:t>Chapter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781800" y="16002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Entry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781800" y="26670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Novel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800600" y="31242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9" idx="0"/>
            <a:endCxn id="18" idx="4"/>
          </p:cNvCxnSpPr>
          <p:nvPr/>
        </p:nvCxnSpPr>
        <p:spPr>
          <a:xfrm flipV="1">
            <a:off x="7658100" y="2209800"/>
            <a:ext cx="0" cy="4572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2"/>
            <a:endCxn id="21" idx="7"/>
          </p:cNvCxnSpPr>
          <p:nvPr/>
        </p:nvCxnSpPr>
        <p:spPr>
          <a:xfrm flipH="1">
            <a:off x="6296537" y="2971800"/>
            <a:ext cx="485263" cy="2416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88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228600" y="4800600"/>
            <a:ext cx="16764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Harry_Potter_1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64" idx="0"/>
            <a:endCxn id="7" idx="4"/>
          </p:cNvCxnSpPr>
          <p:nvPr/>
        </p:nvCxnSpPr>
        <p:spPr>
          <a:xfrm flipV="1">
            <a:off x="1066800" y="4114800"/>
            <a:ext cx="38100" cy="685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553200" y="4267200"/>
            <a:ext cx="21336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HarryPotterVersion1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70" idx="0"/>
            <a:endCxn id="19" idx="4"/>
          </p:cNvCxnSpPr>
          <p:nvPr/>
        </p:nvCxnSpPr>
        <p:spPr>
          <a:xfrm flipV="1">
            <a:off x="7620000" y="3276600"/>
            <a:ext cx="38100" cy="990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5" idx="6"/>
            <a:endCxn id="18" idx="0"/>
          </p:cNvCxnSpPr>
          <p:nvPr/>
        </p:nvCxnSpPr>
        <p:spPr>
          <a:xfrm flipV="1">
            <a:off x="2286000" y="1600200"/>
            <a:ext cx="5372100" cy="152400"/>
          </a:xfrm>
          <a:prstGeom prst="curvedConnector4">
            <a:avLst>
              <a:gd name="adj1" fmla="val 41844"/>
              <a:gd name="adj2" fmla="val 350000"/>
            </a:avLst>
          </a:prstGeom>
          <a:ln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6" idx="0"/>
            <a:endCxn id="19" idx="0"/>
          </p:cNvCxnSpPr>
          <p:nvPr/>
        </p:nvCxnSpPr>
        <p:spPr>
          <a:xfrm rot="16200000" flipH="1">
            <a:off x="4419600" y="-571500"/>
            <a:ext cx="228600" cy="6248400"/>
          </a:xfrm>
          <a:prstGeom prst="curvedConnector3">
            <a:avLst>
              <a:gd name="adj1" fmla="val -100000"/>
            </a:avLst>
          </a:prstGeom>
          <a:ln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stCxn id="8" idx="4"/>
            <a:endCxn id="21" idx="4"/>
          </p:cNvCxnSpPr>
          <p:nvPr/>
        </p:nvCxnSpPr>
        <p:spPr>
          <a:xfrm rot="16200000" flipH="1">
            <a:off x="4648200" y="2705100"/>
            <a:ext cx="152400" cy="1905000"/>
          </a:xfrm>
          <a:prstGeom prst="curvedConnector3">
            <a:avLst>
              <a:gd name="adj1" fmla="val 250000"/>
            </a:avLst>
          </a:prstGeom>
          <a:ln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7" idx="3"/>
            <a:endCxn id="25" idx="1"/>
          </p:cNvCxnSpPr>
          <p:nvPr/>
        </p:nvCxnSpPr>
        <p:spPr>
          <a:xfrm>
            <a:off x="3505200" y="2685366"/>
            <a:ext cx="2133600" cy="242500"/>
          </a:xfrm>
          <a:prstGeom prst="straightConnector1">
            <a:avLst/>
          </a:prstGeom>
          <a:ln w="63500"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57200" y="56388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Determining correspondences between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Classes, Properties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Ontology 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" y="14478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" y="24384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35052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895600" y="2971800"/>
            <a:ext cx="1752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  <a:endCxn id="5" idx="4"/>
          </p:cNvCxnSpPr>
          <p:nvPr/>
        </p:nvCxnSpPr>
        <p:spPr>
          <a:xfrm flipV="1">
            <a:off x="1409700" y="2057400"/>
            <a:ext cx="0" cy="3810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  <a:endCxn id="6" idx="4"/>
          </p:cNvCxnSpPr>
          <p:nvPr/>
        </p:nvCxnSpPr>
        <p:spPr>
          <a:xfrm flipV="1">
            <a:off x="1104900" y="3048000"/>
            <a:ext cx="304800" cy="4572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6"/>
            <a:endCxn id="8" idx="2"/>
          </p:cNvCxnSpPr>
          <p:nvPr/>
        </p:nvCxnSpPr>
        <p:spPr>
          <a:xfrm>
            <a:off x="2286000" y="2743200"/>
            <a:ext cx="6096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38400" y="236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</a:t>
            </a:r>
          </a:p>
          <a:p>
            <a:r>
              <a:rPr lang="en-US" dirty="0" smtClean="0"/>
              <a:t>Chapter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781800" y="16002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Entry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781800" y="26670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Novel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800600" y="3124200"/>
            <a:ext cx="1752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Chapter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9" idx="0"/>
            <a:endCxn id="18" idx="4"/>
          </p:cNvCxnSpPr>
          <p:nvPr/>
        </p:nvCxnSpPr>
        <p:spPr>
          <a:xfrm flipV="1">
            <a:off x="7658100" y="2209800"/>
            <a:ext cx="0" cy="45720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2"/>
            <a:endCxn id="21" idx="7"/>
          </p:cNvCxnSpPr>
          <p:nvPr/>
        </p:nvCxnSpPr>
        <p:spPr>
          <a:xfrm flipH="1">
            <a:off x="6296537" y="2971800"/>
            <a:ext cx="485263" cy="2416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88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228600" y="4800600"/>
            <a:ext cx="16764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Harry_Potter_1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64" idx="0"/>
            <a:endCxn id="7" idx="4"/>
          </p:cNvCxnSpPr>
          <p:nvPr/>
        </p:nvCxnSpPr>
        <p:spPr>
          <a:xfrm flipV="1">
            <a:off x="1066800" y="4114800"/>
            <a:ext cx="38100" cy="685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553200" y="4267200"/>
            <a:ext cx="21336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HarryPotterVersion1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70" idx="0"/>
            <a:endCxn id="19" idx="4"/>
          </p:cNvCxnSpPr>
          <p:nvPr/>
        </p:nvCxnSpPr>
        <p:spPr>
          <a:xfrm flipV="1">
            <a:off x="7620000" y="3276600"/>
            <a:ext cx="38100" cy="990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5" idx="6"/>
            <a:endCxn id="18" idx="0"/>
          </p:cNvCxnSpPr>
          <p:nvPr/>
        </p:nvCxnSpPr>
        <p:spPr>
          <a:xfrm flipV="1">
            <a:off x="2286000" y="1600200"/>
            <a:ext cx="5372100" cy="152400"/>
          </a:xfrm>
          <a:prstGeom prst="curvedConnector4">
            <a:avLst>
              <a:gd name="adj1" fmla="val 41844"/>
              <a:gd name="adj2" fmla="val 350000"/>
            </a:avLst>
          </a:prstGeom>
          <a:ln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6" idx="0"/>
            <a:endCxn id="19" idx="0"/>
          </p:cNvCxnSpPr>
          <p:nvPr/>
        </p:nvCxnSpPr>
        <p:spPr>
          <a:xfrm rot="16200000" flipH="1">
            <a:off x="4419600" y="-571500"/>
            <a:ext cx="228600" cy="6248400"/>
          </a:xfrm>
          <a:prstGeom prst="curvedConnector3">
            <a:avLst>
              <a:gd name="adj1" fmla="val -100000"/>
            </a:avLst>
          </a:prstGeom>
          <a:ln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64" idx="2"/>
            <a:endCxn id="70" idx="2"/>
          </p:cNvCxnSpPr>
          <p:nvPr/>
        </p:nvCxnSpPr>
        <p:spPr>
          <a:xfrm rot="5400000" flipH="1" flipV="1">
            <a:off x="4076700" y="1638300"/>
            <a:ext cx="533400" cy="6553200"/>
          </a:xfrm>
          <a:prstGeom prst="curvedConnector3">
            <a:avLst>
              <a:gd name="adj1" fmla="val -42857"/>
            </a:avLst>
          </a:prstGeom>
          <a:ln w="63500"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stCxn id="8" idx="4"/>
            <a:endCxn id="21" idx="4"/>
          </p:cNvCxnSpPr>
          <p:nvPr/>
        </p:nvCxnSpPr>
        <p:spPr>
          <a:xfrm rot="16200000" flipH="1">
            <a:off x="4648200" y="2705100"/>
            <a:ext cx="152400" cy="1905000"/>
          </a:xfrm>
          <a:prstGeom prst="curvedConnector3">
            <a:avLst>
              <a:gd name="adj1" fmla="val 250000"/>
            </a:avLst>
          </a:prstGeom>
          <a:ln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7" idx="3"/>
            <a:endCxn id="25" idx="1"/>
          </p:cNvCxnSpPr>
          <p:nvPr/>
        </p:nvCxnSpPr>
        <p:spPr>
          <a:xfrm>
            <a:off x="3505200" y="2685366"/>
            <a:ext cx="2133600" cy="242500"/>
          </a:xfrm>
          <a:prstGeom prst="straightConnector1">
            <a:avLst/>
          </a:prstGeom>
          <a:ln cmpd="dbl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57200" y="56388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Determining correspondences between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Classes, Properties, and Instances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WordNet and Ontology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Exploiting lexical data</a:t>
            </a:r>
          </a:p>
          <a:p>
            <a:pPr lvl="1"/>
            <a:r>
              <a:rPr lang="en-US" dirty="0" smtClean="0"/>
              <a:t>lexical databases like WordNet</a:t>
            </a:r>
          </a:p>
          <a:p>
            <a:r>
              <a:rPr lang="en-US" dirty="0" smtClean="0"/>
              <a:t>Common belief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of WordNet in ontology alignment </a:t>
            </a:r>
            <a:r>
              <a:rPr lang="en-US" dirty="0" smtClean="0">
                <a:solidFill>
                  <a:srgbClr val="C00000"/>
                </a:solidFill>
              </a:rPr>
              <a:t>always</a:t>
            </a:r>
            <a:r>
              <a:rPr lang="en-US" dirty="0" smtClean="0"/>
              <a:t> improves the recall of the alignment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Improvement in the recall supersedes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Loss in precision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Additional execution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800" y="5562600"/>
            <a:ext cx="79248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We conducted a study to analyze the tradeoffs involved in using WordNet for ontology alignment.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utility of WN in aligning ontologies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clear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advisable.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set of “rules of thumb”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To decide whether WN would be worthwhile for a given ontology pair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3400" y="3200400"/>
            <a:ext cx="80010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 is advisable for ontology alignment tools to allow the user to switch the use of lexical database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Compare: Precision, Recall and Execution-Time </a:t>
            </a:r>
          </a:p>
          <a:p>
            <a:r>
              <a:rPr lang="en-US" dirty="0" smtClean="0"/>
              <a:t>Dataset (real-world ontologies): OAEI 2009</a:t>
            </a:r>
          </a:p>
          <a:p>
            <a:pPr lvl="1"/>
            <a:r>
              <a:rPr lang="en-US" dirty="0" smtClean="0"/>
              <a:t>Benchmark 300</a:t>
            </a:r>
          </a:p>
          <a:p>
            <a:pPr lvl="1"/>
            <a:r>
              <a:rPr lang="en-US" dirty="0" smtClean="0"/>
              <a:t>Conference</a:t>
            </a:r>
          </a:p>
          <a:p>
            <a:r>
              <a:rPr lang="en-US" dirty="0" smtClean="0"/>
              <a:t>Alignment tool: Optima (Doshi &amp; Thomas: 07) - an iterative expectation-maximization algorithm.</a:t>
            </a:r>
          </a:p>
          <a:p>
            <a:pPr lvl="1"/>
            <a:r>
              <a:rPr lang="en-US" dirty="0" smtClean="0"/>
              <a:t>Competitive performance</a:t>
            </a:r>
          </a:p>
          <a:p>
            <a:pPr lvl="1"/>
            <a:r>
              <a:rPr lang="en-US" dirty="0" smtClean="0"/>
              <a:t>Open-source</a:t>
            </a:r>
          </a:p>
          <a:p>
            <a:pPr lvl="1"/>
            <a:r>
              <a:rPr lang="en-US" dirty="0" smtClean="0"/>
              <a:t>Ability to switch off WordNet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53CC-6EA4-4F78-A800-E24BBD3A5AF4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810000" y="2590800"/>
            <a:ext cx="2971800" cy="838200"/>
            <a:chOff x="3810000" y="2971800"/>
            <a:chExt cx="2971800" cy="838200"/>
          </a:xfrm>
        </p:grpSpPr>
        <p:sp>
          <p:nvSpPr>
            <p:cNvPr id="6" name="Right Brace 5"/>
            <p:cNvSpPr/>
            <p:nvPr/>
          </p:nvSpPr>
          <p:spPr>
            <a:xfrm>
              <a:off x="3810000" y="2971800"/>
              <a:ext cx="457200" cy="838200"/>
            </a:xfrm>
            <a:prstGeom prst="rightBrac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43400" y="3124200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23</a:t>
              </a:r>
              <a:r>
                <a:rPr lang="en-US" dirty="0" smtClean="0"/>
                <a:t> </a:t>
              </a:r>
              <a:r>
                <a:rPr lang="en-US" sz="2800" dirty="0" smtClean="0"/>
                <a:t>ontologies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INCLab-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0B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THINCLab PPT Template</Template>
  <TotalTime>5672</TotalTime>
  <Words>1670</Words>
  <Application>Microsoft Office PowerPoint</Application>
  <PresentationFormat>On-screen Show (4:3)</PresentationFormat>
  <Paragraphs>384</Paragraphs>
  <Slides>38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THINCLab-Presentation</vt:lpstr>
      <vt:lpstr>Equation</vt:lpstr>
      <vt:lpstr>On the Utility of WordNet for Ontology Alignment: Is it Really Worth It?</vt:lpstr>
      <vt:lpstr>Outline</vt:lpstr>
      <vt:lpstr>Introduction: Ontology alignment</vt:lpstr>
      <vt:lpstr>Introduction: Ontology alignment</vt:lpstr>
      <vt:lpstr>Introduction: Ontology alignment</vt:lpstr>
      <vt:lpstr>Introduction: Ontology alignment</vt:lpstr>
      <vt:lpstr>WordNet and Ontology Alignment</vt:lpstr>
      <vt:lpstr>Outcomes of the Study</vt:lpstr>
      <vt:lpstr>The Study Setup</vt:lpstr>
      <vt:lpstr>Optima</vt:lpstr>
      <vt:lpstr>Integrating WordNet: Similarity Measures</vt:lpstr>
      <vt:lpstr>Integrating WordNet: Integrated Similarity</vt:lpstr>
      <vt:lpstr>Experiments: Methodology</vt:lpstr>
      <vt:lpstr>Experiment: Results</vt:lpstr>
      <vt:lpstr>Experiment: Results</vt:lpstr>
      <vt:lpstr>Experiment: Results</vt:lpstr>
      <vt:lpstr>Experiment: Results</vt:lpstr>
      <vt:lpstr>Experiment: Results</vt:lpstr>
      <vt:lpstr>Experiment: Results</vt:lpstr>
      <vt:lpstr>Experiment: Results</vt:lpstr>
      <vt:lpstr>Experiment: Results</vt:lpstr>
      <vt:lpstr>Experiment: Results</vt:lpstr>
      <vt:lpstr>Experiment: Observations  Max. recall &amp; precision improved with WordNet</vt:lpstr>
      <vt:lpstr>Experiment: Observations  Max. recall &amp; precision improved with WordNet</vt:lpstr>
      <vt:lpstr>Experiment: Observations  Max. recall &amp; precision improved with WordNet</vt:lpstr>
      <vt:lpstr>Experiment: Results</vt:lpstr>
      <vt:lpstr>Experiment: Observations  Max. recall &amp; precision did not improve with WordNet</vt:lpstr>
      <vt:lpstr>Experiment: Observations  Max. recall &amp; precision did not improve with WordNet</vt:lpstr>
      <vt:lpstr>Summary of Observations</vt:lpstr>
      <vt:lpstr>Discussion: Rules of Thumb</vt:lpstr>
      <vt:lpstr>Discussions - The rules of thumb</vt:lpstr>
      <vt:lpstr>Conclusion</vt:lpstr>
      <vt:lpstr>Conclusion</vt:lpstr>
      <vt:lpstr>Conclusion</vt:lpstr>
      <vt:lpstr>Slide 35</vt:lpstr>
      <vt:lpstr>?s</vt:lpstr>
      <vt:lpstr>Appendix: Supportive Slides</vt:lpstr>
      <vt:lpstr>Experiment: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Utility of WordNet for Ontology Alignment: Is it Really Worth It?</dc:title>
  <dc:creator>Uthaya</dc:creator>
  <cp:lastModifiedBy>Uthaya</cp:lastModifiedBy>
  <cp:revision>126</cp:revision>
  <dcterms:created xsi:type="dcterms:W3CDTF">2011-09-14T19:02:12Z</dcterms:created>
  <dcterms:modified xsi:type="dcterms:W3CDTF">2011-10-07T15:14:23Z</dcterms:modified>
</cp:coreProperties>
</file>