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9" r:id="rId4"/>
    <p:sldId id="261" r:id="rId5"/>
    <p:sldId id="263" r:id="rId6"/>
    <p:sldId id="258" r:id="rId7"/>
    <p:sldId id="273" r:id="rId8"/>
    <p:sldId id="264" r:id="rId9"/>
    <p:sldId id="262" r:id="rId10"/>
    <p:sldId id="265" r:id="rId11"/>
    <p:sldId id="272" r:id="rId12"/>
    <p:sldId id="274" r:id="rId13"/>
    <p:sldId id="275" r:id="rId14"/>
    <p:sldId id="280" r:id="rId15"/>
    <p:sldId id="267" r:id="rId16"/>
    <p:sldId id="268" r:id="rId17"/>
    <p:sldId id="269" r:id="rId18"/>
    <p:sldId id="270" r:id="rId19"/>
    <p:sldId id="277" r:id="rId20"/>
    <p:sldId id="278" r:id="rId21"/>
    <p:sldId id="279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AC7EE-526F-7B49-AD26-6AAA687553D4}" type="datetime1">
              <a:rPr lang="en-US" smtClean="0"/>
              <a:t>9/19/11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C52FF-E988-6C44-986B-167C2CAD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03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1A27F-29C0-5C46-9DDE-D58CB6926A14}" type="datetime1">
              <a:rPr lang="en-US" smtClean="0"/>
              <a:t>9/19/11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EF4C9-860A-4C45-9AB5-EE37A4F92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859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F4C9-860A-4C45-9AB5-EE37A4F929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1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67400" y="2667000"/>
            <a:ext cx="2743200" cy="13938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410200"/>
            <a:ext cx="6400800" cy="1219200"/>
          </a:xfr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rgbClr val="99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.bin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4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0" y="9525"/>
            <a:ext cx="9144000" cy="76835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38100"/>
            <a:ext cx="6915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graphicFrame>
        <p:nvGraphicFramePr>
          <p:cNvPr id="156677" name="Object 5"/>
          <p:cNvGraphicFramePr>
            <a:graphicFrameLocks noChangeAspect="1"/>
          </p:cNvGraphicFramePr>
          <p:nvPr/>
        </p:nvGraphicFramePr>
        <p:xfrm>
          <a:off x="0" y="6310313"/>
          <a:ext cx="76200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Image" r:id="rId11" imgW="1270289" imgH="914286" progId="">
                  <p:embed/>
                </p:oleObj>
              </mc:Choice>
              <mc:Fallback>
                <p:oleObj name="Image" r:id="rId11" imgW="1270289" imgH="9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10313"/>
                        <a:ext cx="762000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BDF5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969696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6678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750" y="9525"/>
            <a:ext cx="2000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6680" name="Object 8"/>
          <p:cNvGraphicFramePr>
            <a:graphicFrameLocks noChangeAspect="1"/>
          </p:cNvGraphicFramePr>
          <p:nvPr/>
        </p:nvGraphicFramePr>
        <p:xfrm>
          <a:off x="0" y="6310313"/>
          <a:ext cx="76200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Image" r:id="rId14" imgW="1270289" imgH="914286" progId="">
                  <p:embed/>
                </p:oleObj>
              </mc:Choice>
              <mc:Fallback>
                <p:oleObj name="Image" r:id="rId14" imgW="1270289" imgH="9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10313"/>
                        <a:ext cx="762000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BDF5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969696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6681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750" y="9525"/>
            <a:ext cx="2000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•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000" b="0" i="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 b="0" i="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0" i="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 b="0" i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 b="1" 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 b="1" 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 b="1" 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 b="1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zhaoj@usc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8171" y="2667000"/>
            <a:ext cx="6380811" cy="1393825"/>
          </a:xfrm>
        </p:spPr>
        <p:txBody>
          <a:bodyPr/>
          <a:lstStyle/>
          <a:p>
            <a:r>
              <a:rPr lang="en-US" dirty="0" smtClean="0"/>
              <a:t>Predicting Missing Provenance Using Semantic Associations in Reservoir Engineering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609893"/>
            <a:ext cx="6400800" cy="2019507"/>
          </a:xfrm>
        </p:spPr>
        <p:txBody>
          <a:bodyPr/>
          <a:lstStyle/>
          <a:p>
            <a:r>
              <a:rPr lang="en-US" dirty="0" smtClean="0"/>
              <a:t>Jing </a:t>
            </a:r>
            <a:r>
              <a:rPr lang="en-US" dirty="0" smtClean="0"/>
              <a:t>Zhao</a:t>
            </a:r>
          </a:p>
          <a:p>
            <a:r>
              <a:rPr lang="en-US" dirty="0" smtClean="0"/>
              <a:t>University of Southern California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zhaoj@usc.edu</a:t>
            </a:r>
            <a:endParaRPr lang="en-US" dirty="0" smtClean="0"/>
          </a:p>
          <a:p>
            <a:r>
              <a:rPr lang="en-US" dirty="0" smtClean="0"/>
              <a:t>Sep 19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65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6" y="1046508"/>
            <a:ext cx="9017000" cy="4869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674" y="5915688"/>
            <a:ext cx="3326152" cy="46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8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317924" cy="3350535"/>
          </a:xfrm>
        </p:spPr>
        <p:txBody>
          <a:bodyPr/>
          <a:lstStyle/>
          <a:p>
            <a:r>
              <a:rPr lang="en-US" dirty="0" smtClean="0"/>
              <a:t>Domain ontology</a:t>
            </a:r>
          </a:p>
          <a:p>
            <a:pPr lvl="1"/>
            <a:r>
              <a:rPr lang="en-US" dirty="0" smtClean="0"/>
              <a:t>Domain classes</a:t>
            </a:r>
          </a:p>
          <a:p>
            <a:pPr lvl="2"/>
            <a:r>
              <a:rPr lang="en-US" i="1" dirty="0" smtClean="0"/>
              <a:t>Reservoir, Well, Region</a:t>
            </a:r>
          </a:p>
          <a:p>
            <a:pPr lvl="1"/>
            <a:r>
              <a:rPr lang="en-US" dirty="0" smtClean="0"/>
              <a:t>Relationships</a:t>
            </a:r>
          </a:p>
          <a:p>
            <a:pPr lvl="2"/>
            <a:r>
              <a:rPr lang="en-US" i="1" dirty="0" smtClean="0"/>
              <a:t>ReservoirContainsWell</a:t>
            </a:r>
          </a:p>
          <a:p>
            <a:pPr lvl="1"/>
            <a:r>
              <a:rPr lang="en-US" dirty="0" smtClean="0"/>
              <a:t>Domain entities</a:t>
            </a:r>
          </a:p>
          <a:p>
            <a:pPr lvl="2"/>
            <a:r>
              <a:rPr lang="en-US" dirty="0" smtClean="0"/>
              <a:t>Instances of domain classes</a:t>
            </a:r>
          </a:p>
          <a:p>
            <a:pPr lvl="2"/>
            <a:endParaRPr lang="en-US" dirty="0"/>
          </a:p>
          <a:p>
            <a:r>
              <a:rPr lang="en-US" dirty="0" smtClean="0"/>
              <a:t>Annotation function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56" y="914400"/>
            <a:ext cx="3687804" cy="3820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303318"/>
            <a:ext cx="2169724" cy="50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8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1829584"/>
          </a:xfrm>
        </p:spPr>
        <p:txBody>
          <a:bodyPr/>
          <a:lstStyle/>
          <a:p>
            <a:r>
              <a:rPr lang="en-US" sz="2000" dirty="0" smtClean="0"/>
              <a:t>Historical datasets </a:t>
            </a:r>
          </a:p>
          <a:p>
            <a:pPr lvl="1"/>
            <a:r>
              <a:rPr lang="en-US" sz="1800" dirty="0" smtClean="0"/>
              <a:t>with complete provenance</a:t>
            </a:r>
            <a:endParaRPr lang="en-US" sz="1800" dirty="0"/>
          </a:p>
          <a:p>
            <a:r>
              <a:rPr lang="en-US" sz="2000" dirty="0" smtClean="0"/>
              <a:t>1. Identify data items with identical provenance</a:t>
            </a:r>
            <a:endParaRPr lang="en-US" sz="2000" dirty="0"/>
          </a:p>
          <a:p>
            <a:r>
              <a:rPr lang="en-US" sz="2000" dirty="0" smtClean="0"/>
              <a:t>2. Identify their annotation domain entities</a:t>
            </a:r>
            <a:endParaRPr lang="en-US" sz="2000" dirty="0"/>
          </a:p>
          <a:p>
            <a:r>
              <a:rPr lang="en-US" sz="2000" dirty="0" smtClean="0"/>
              <a:t>3. Compute semantic associations in the ontology graph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55" y="3048640"/>
            <a:ext cx="8921969" cy="257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7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of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Probability </a:t>
            </a:r>
            <a:r>
              <a:rPr lang="en-US" dirty="0"/>
              <a:t>that </a:t>
            </a:r>
            <a:r>
              <a:rPr lang="en-US" dirty="0" smtClean="0"/>
              <a:t>two </a:t>
            </a:r>
            <a:r>
              <a:rPr lang="en-US" dirty="0"/>
              <a:t>data items </a:t>
            </a:r>
            <a:r>
              <a:rPr lang="en-US" dirty="0" smtClean="0"/>
              <a:t>have identical provenance, </a:t>
            </a:r>
            <a:r>
              <a:rPr lang="en-US" dirty="0"/>
              <a:t>if their annotation domain entities </a:t>
            </a:r>
            <a:r>
              <a:rPr lang="en-US" dirty="0" smtClean="0"/>
              <a:t>are associated by association </a:t>
            </a:r>
            <a:r>
              <a:rPr lang="en-US" dirty="0" smtClean="0">
                <a:latin typeface="Lucida Calligraphy"/>
                <a:cs typeface="Lucida Calligraphy"/>
              </a:rPr>
              <a:t>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Conditional confidence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Calculation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52" y="2115364"/>
            <a:ext cx="6600298" cy="689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8" y="3482355"/>
            <a:ext cx="6976562" cy="1154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88" y="5190724"/>
            <a:ext cx="5587456" cy="108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9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82" y="859907"/>
            <a:ext cx="8503798" cy="525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53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69696"/>
                </a:solidFill>
              </a:rPr>
              <a:t>Background and Motivation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Our Approach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Annotation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Association Detection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Confidence Assignment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Prediction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Conclusion and Future Work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95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</a:p>
          <a:p>
            <a:pPr lvl="1"/>
            <a:r>
              <a:rPr lang="en-US" dirty="0" smtClean="0"/>
              <a:t>Two types of reservoir models</a:t>
            </a:r>
          </a:p>
          <a:p>
            <a:pPr lvl="1"/>
            <a:r>
              <a:rPr lang="en-US" dirty="0" smtClean="0"/>
              <a:t>Type 1: ~1000 data items in one dataset</a:t>
            </a:r>
          </a:p>
          <a:p>
            <a:pPr lvl="1"/>
            <a:r>
              <a:rPr lang="en-US" dirty="0" smtClean="0"/>
              <a:t>Type 2: ~500 data items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Historical datasets</a:t>
            </a:r>
          </a:p>
          <a:p>
            <a:pPr lvl="1"/>
            <a:r>
              <a:rPr lang="en-US" dirty="0" smtClean="0"/>
              <a:t>~2000 datasets</a:t>
            </a:r>
          </a:p>
          <a:p>
            <a:pPr lvl="1"/>
            <a:r>
              <a:rPr lang="en-US" dirty="0" smtClean="0"/>
              <a:t>Duplicate real dataset samples</a:t>
            </a:r>
          </a:p>
          <a:p>
            <a:pPr lvl="1"/>
            <a:r>
              <a:rPr lang="en-US" dirty="0" smtClean="0"/>
              <a:t>Use the pattern learnt from real dataset samples</a:t>
            </a:r>
          </a:p>
          <a:p>
            <a:pPr lvl="1"/>
            <a:endParaRPr lang="en-US" dirty="0"/>
          </a:p>
          <a:p>
            <a:r>
              <a:rPr lang="en-US" dirty="0" smtClean="0"/>
              <a:t>Test set</a:t>
            </a:r>
          </a:p>
          <a:p>
            <a:pPr lvl="1"/>
            <a:r>
              <a:rPr lang="en-US" dirty="0" smtClean="0"/>
              <a:t>10% of historical datasets</a:t>
            </a:r>
          </a:p>
          <a:p>
            <a:pPr lvl="1"/>
            <a:r>
              <a:rPr lang="en-US" dirty="0" smtClean="0"/>
              <a:t>Randomly drop provenance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83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Baseline 1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a data item annotated by an entity </a:t>
            </a:r>
            <a:r>
              <a:rPr lang="en-US" b="1" dirty="0"/>
              <a:t>e</a:t>
            </a:r>
            <a:r>
              <a:rPr lang="en-US" dirty="0" smtClean="0"/>
              <a:t>, select the generation </a:t>
            </a:r>
            <a:r>
              <a:rPr lang="en-US" dirty="0"/>
              <a:t>process which were most frequently used to </a:t>
            </a:r>
            <a:r>
              <a:rPr lang="en-US" dirty="0" smtClean="0"/>
              <a:t>create data </a:t>
            </a:r>
            <a:r>
              <a:rPr lang="en-US" dirty="0"/>
              <a:t>items annotated by </a:t>
            </a:r>
            <a:r>
              <a:rPr lang="en-US" b="1" dirty="0"/>
              <a:t>e</a:t>
            </a:r>
            <a:r>
              <a:rPr lang="en-US" dirty="0" smtClean="0"/>
              <a:t> </a:t>
            </a:r>
            <a:r>
              <a:rPr lang="en-US" dirty="0"/>
              <a:t>in the historical </a:t>
            </a:r>
            <a:r>
              <a:rPr lang="en-US" dirty="0" smtClean="0"/>
              <a:t>datasets</a:t>
            </a:r>
          </a:p>
          <a:p>
            <a:pPr lvl="1"/>
            <a:endParaRPr lang="en-US" dirty="0"/>
          </a:p>
          <a:p>
            <a:r>
              <a:rPr lang="en-US" dirty="0" smtClean="0"/>
              <a:t>Baseline 2</a:t>
            </a:r>
          </a:p>
          <a:p>
            <a:pPr lvl="1"/>
            <a:r>
              <a:rPr lang="en-US" dirty="0" smtClean="0"/>
              <a:t>Instead of using semantic associations, only consider provenance similarity </a:t>
            </a:r>
            <a:r>
              <a:rPr lang="en-US" dirty="0"/>
              <a:t>between domain entity </a:t>
            </a:r>
            <a:r>
              <a:rPr lang="en-US" dirty="0" smtClean="0"/>
              <a:t>pairs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4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Results of Use Case 1: 500 historical datasets</a:t>
            </a:r>
            <a:endParaRPr lang="en-US" sz="2400" dirty="0"/>
          </a:p>
        </p:txBody>
      </p:sp>
      <p:pic>
        <p:nvPicPr>
          <p:cNvPr id="7" name="Picture 6" descr="syn1_50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3633"/>
            <a:ext cx="7293406" cy="53428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8252" y="5668077"/>
            <a:ext cx="382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(a) 500 historical datasets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9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Results of Use Case 1: 1000 historical datasets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198252" y="5668077"/>
            <a:ext cx="382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(b) 1000 historical datasets</a:t>
            </a:r>
            <a:endParaRPr lang="en-US" dirty="0"/>
          </a:p>
        </p:txBody>
      </p:sp>
      <p:pic>
        <p:nvPicPr>
          <p:cNvPr id="3" name="Picture 2" descr="syn1_100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0" y="292593"/>
            <a:ext cx="8094293" cy="564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13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and </a:t>
            </a:r>
            <a:r>
              <a:rPr lang="en-US" dirty="0" smtClean="0"/>
              <a:t>Introduction</a:t>
            </a:r>
            <a:endParaRPr lang="en-US" dirty="0" smtClean="0"/>
          </a:p>
          <a:p>
            <a:r>
              <a:rPr lang="en-US" dirty="0" smtClean="0">
                <a:solidFill>
                  <a:schemeClr val="bg2"/>
                </a:solidFill>
              </a:rPr>
              <a:t>Our Approach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Annotation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Association Detection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Confidence Assignment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Prediction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Evaluation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Conclusion and Future Work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47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n1_200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36" y="143810"/>
            <a:ext cx="7939873" cy="5797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Results of Use Case 1: 2000 historical datasets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198252" y="5668077"/>
            <a:ext cx="382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(c) 2000 historical datasets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413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Use Case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986"/>
            <a:ext cx="9144000" cy="2796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103" y="3639406"/>
            <a:ext cx="3964942" cy="2714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79977" y="6397161"/>
            <a:ext cx="1254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(c) 2000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53601" y="3634764"/>
            <a:ext cx="1254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(a) 500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57079" y="3686445"/>
            <a:ext cx="1254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(b) </a:t>
            </a:r>
            <a:r>
              <a:rPr lang="en-US" dirty="0"/>
              <a:t>1</a:t>
            </a:r>
            <a:r>
              <a:rPr lang="en-US" dirty="0" smtClean="0"/>
              <a:t>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8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 missing provenance</a:t>
            </a:r>
          </a:p>
          <a:p>
            <a:r>
              <a:rPr lang="en-US" dirty="0" smtClean="0"/>
              <a:t>Semantic associations</a:t>
            </a:r>
          </a:p>
          <a:p>
            <a:pPr lvl="1"/>
            <a:r>
              <a:rPr lang="en-US" dirty="0" smtClean="0"/>
              <a:t>Hidden semantic </a:t>
            </a:r>
            <a:r>
              <a:rPr lang="en-US" dirty="0"/>
              <a:t>“connections” between fine-grained data </a:t>
            </a:r>
            <a:r>
              <a:rPr lang="en-US" dirty="0" smtClean="0"/>
              <a:t>items sharing </a:t>
            </a:r>
            <a:r>
              <a:rPr lang="en-US" dirty="0"/>
              <a:t>identical </a:t>
            </a:r>
            <a:r>
              <a:rPr lang="en-US" dirty="0" smtClean="0"/>
              <a:t>provenance</a:t>
            </a:r>
            <a:endParaRPr lang="en-US" dirty="0"/>
          </a:p>
          <a:p>
            <a:r>
              <a:rPr lang="en-US" dirty="0" smtClean="0"/>
              <a:t>Historical datasets analysis</a:t>
            </a:r>
            <a:endParaRPr lang="en-US" dirty="0"/>
          </a:p>
          <a:p>
            <a:r>
              <a:rPr lang="en-US" dirty="0" smtClean="0"/>
              <a:t>Dataset </a:t>
            </a:r>
            <a:r>
              <a:rPr lang="en-US" dirty="0" smtClean="0">
                <a:sym typeface="Wingdings"/>
              </a:rPr>
              <a:t> ontology graph  dataset</a:t>
            </a:r>
          </a:p>
          <a:p>
            <a:r>
              <a:rPr lang="en-US" dirty="0" smtClean="0">
                <a:sym typeface="Wingdings"/>
              </a:rPr>
              <a:t>Future work</a:t>
            </a:r>
          </a:p>
          <a:p>
            <a:pPr lvl="1"/>
            <a:r>
              <a:rPr lang="en-US" dirty="0" smtClean="0">
                <a:sym typeface="Wingdings"/>
              </a:rPr>
              <a:t>Inconsistent provenance</a:t>
            </a:r>
          </a:p>
          <a:p>
            <a:pPr lvl="1"/>
            <a:r>
              <a:rPr lang="en-US" dirty="0" smtClean="0">
                <a:sym typeface="Wingdings"/>
              </a:rPr>
              <a:t>More complicated provenance</a:t>
            </a:r>
          </a:p>
          <a:p>
            <a:pPr lvl="1"/>
            <a:r>
              <a:rPr lang="en-US" dirty="0" smtClean="0">
                <a:sym typeface="Wingdings"/>
              </a:rPr>
              <a:t>Provenance integration framework</a:t>
            </a:r>
            <a:endParaRPr lang="en-US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40330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858000" cy="758825"/>
          </a:xfrm>
        </p:spPr>
        <p:txBody>
          <a:bodyPr/>
          <a:lstStyle/>
          <a:p>
            <a:pPr algn="ctr"/>
            <a:r>
              <a:rPr lang="en-US" sz="2800" b="0" dirty="0" smtClean="0"/>
              <a:t>Provenance Information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7924800" cy="4038600"/>
          </a:xfrm>
        </p:spPr>
        <p:txBody>
          <a:bodyPr/>
          <a:lstStyle/>
          <a:p>
            <a:r>
              <a:rPr lang="en-US" dirty="0" smtClean="0"/>
              <a:t>The provenance of a piece of data is the process that led to that piece of data [1]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ea typeface="Arial" charset="0"/>
                <a:cs typeface="Arial" charset="0"/>
              </a:rPr>
              <a:t>Usage of </a:t>
            </a:r>
            <a:r>
              <a:rPr lang="en-US" dirty="0" smtClean="0">
                <a:ea typeface="Arial" charset="0"/>
                <a:cs typeface="Arial" charset="0"/>
              </a:rPr>
              <a:t>provenance</a:t>
            </a:r>
            <a:endParaRPr lang="en-US" dirty="0" smtClean="0"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ea typeface="Arial" charset="0"/>
                <a:cs typeface="Arial" charset="0"/>
              </a:rPr>
              <a:t>Data quality assessment</a:t>
            </a:r>
          </a:p>
          <a:p>
            <a:pPr lvl="1"/>
            <a:r>
              <a:rPr lang="en-US" dirty="0" smtClean="0">
                <a:ea typeface="Arial" charset="0"/>
                <a:cs typeface="Arial" charset="0"/>
              </a:rPr>
              <a:t>Data auditing</a:t>
            </a:r>
          </a:p>
          <a:p>
            <a:pPr lvl="1"/>
            <a:r>
              <a:rPr lang="en-US" dirty="0" smtClean="0">
                <a:ea typeface="Arial" charset="0"/>
                <a:cs typeface="Arial" charset="0"/>
              </a:rPr>
              <a:t>Repetition of data derivation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2951" y="6202609"/>
            <a:ext cx="7772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[1] Moreau, L. (2010) The Foundations for Provenance on the Web. Foundations and Trends in Web Science, 2 (2--3). pp. 99-241. ISSN 1555-077X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51" y="4004500"/>
            <a:ext cx="5647751" cy="183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21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Incomplete Provenance in Reservoir Engineering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Complicated domain dataset</a:t>
            </a:r>
          </a:p>
          <a:p>
            <a:pPr lvl="1"/>
            <a:r>
              <a:rPr lang="en-US" dirty="0" smtClean="0"/>
              <a:t>E.g., reservoir models</a:t>
            </a:r>
          </a:p>
          <a:p>
            <a:pPr lvl="1"/>
            <a:r>
              <a:rPr lang="en-US" dirty="0" smtClean="0"/>
              <a:t>Large amount of data items integrated from multiple data sources</a:t>
            </a:r>
          </a:p>
          <a:p>
            <a:pPr lvl="1"/>
            <a:r>
              <a:rPr lang="en-US" dirty="0" smtClean="0"/>
              <a:t>Provenance information for data auditing and data quality control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Incomplete provenance</a:t>
            </a:r>
          </a:p>
          <a:p>
            <a:pPr lvl="1"/>
            <a:r>
              <a:rPr lang="en-US" dirty="0" smtClean="0"/>
              <a:t>Legacy tools not supporting provenance functionalities</a:t>
            </a:r>
          </a:p>
          <a:p>
            <a:pPr lvl="1"/>
            <a:r>
              <a:rPr lang="en-US" dirty="0" smtClean="0"/>
              <a:t>Manual provenance annotation</a:t>
            </a:r>
          </a:p>
          <a:p>
            <a:pPr lvl="1"/>
            <a:r>
              <a:rPr lang="en-US" dirty="0" smtClean="0"/>
              <a:t>Integrating operations</a:t>
            </a:r>
          </a:p>
          <a:p>
            <a:pPr lvl="2"/>
            <a:r>
              <a:rPr lang="en-US" dirty="0" smtClean="0"/>
              <a:t>Copy/Paste across reservoir models</a:t>
            </a:r>
          </a:p>
          <a:p>
            <a:endParaRPr lang="en-US" dirty="0"/>
          </a:p>
          <a:p>
            <a:r>
              <a:rPr lang="en-US" dirty="0"/>
              <a:t>Predict missing provenance</a:t>
            </a:r>
          </a:p>
          <a:p>
            <a:pPr lvl="1"/>
            <a:r>
              <a:rPr lang="en-US" dirty="0"/>
              <a:t>Immediate parent </a:t>
            </a:r>
            <a:r>
              <a:rPr lang="en-US" dirty="0" smtClean="0"/>
              <a:t>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1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items may share the same provenance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Special semantic “connections” exist between data items with identical provenance</a:t>
            </a:r>
          </a:p>
        </p:txBody>
      </p:sp>
    </p:spTree>
    <p:extLst>
      <p:ext uri="{BB962C8B-B14F-4D97-AF65-F5344CB8AC3E}">
        <p14:creationId xmlns:p14="http://schemas.microsoft.com/office/powerpoint/2010/main" val="377101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Associations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Sequences </a:t>
            </a:r>
            <a:r>
              <a:rPr lang="en-US" dirty="0"/>
              <a:t>of relationships connecting two entities in the ontology </a:t>
            </a:r>
            <a:r>
              <a:rPr lang="en-US" dirty="0" smtClean="0"/>
              <a:t>graph [2][3]</a:t>
            </a:r>
          </a:p>
          <a:p>
            <a:r>
              <a:rPr lang="en-US" dirty="0" smtClean="0"/>
              <a:t>Express special </a:t>
            </a:r>
            <a:r>
              <a:rPr lang="en-US" dirty="0"/>
              <a:t>semantic connections </a:t>
            </a:r>
            <a:r>
              <a:rPr lang="en-US" dirty="0" smtClean="0"/>
              <a:t>explicitly</a:t>
            </a:r>
          </a:p>
          <a:p>
            <a:r>
              <a:rPr lang="en-US" dirty="0" smtClean="0"/>
              <a:t>Reveal hidden </a:t>
            </a:r>
            <a:r>
              <a:rPr lang="en-US" dirty="0"/>
              <a:t>data generation patterns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235" y="2696159"/>
            <a:ext cx="5776960" cy="28097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9013" y="5827822"/>
            <a:ext cx="83049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[2] B</a:t>
            </a:r>
            <a:r>
              <a:rPr lang="en-US" sz="1400" dirty="0"/>
              <a:t>. Aleman-Meza, C. </a:t>
            </a:r>
            <a:r>
              <a:rPr lang="en-US" sz="1400" dirty="0" err="1"/>
              <a:t>Halaschek</a:t>
            </a:r>
            <a:r>
              <a:rPr lang="en-US" sz="1400" dirty="0"/>
              <a:t>, I. B. </a:t>
            </a:r>
            <a:r>
              <a:rPr lang="en-US" sz="1400" dirty="0" err="1"/>
              <a:t>Arpinar</a:t>
            </a:r>
            <a:r>
              <a:rPr lang="en-US" sz="1400" dirty="0"/>
              <a:t>, and A. </a:t>
            </a:r>
            <a:r>
              <a:rPr lang="en-US" sz="1400" dirty="0" err="1"/>
              <a:t>Sheth</a:t>
            </a:r>
            <a:r>
              <a:rPr lang="en-US" sz="1400" dirty="0"/>
              <a:t>, “</a:t>
            </a:r>
            <a:r>
              <a:rPr lang="en-US" sz="1400" dirty="0" err="1" smtClean="0"/>
              <a:t>Contextaware</a:t>
            </a:r>
            <a:r>
              <a:rPr lang="en-US" sz="1400" dirty="0" smtClean="0"/>
              <a:t> semantic </a:t>
            </a:r>
            <a:r>
              <a:rPr lang="en-US" sz="1400" dirty="0"/>
              <a:t>association ranking,” in SWDB, 2003.</a:t>
            </a:r>
          </a:p>
          <a:p>
            <a:r>
              <a:rPr lang="en-US" sz="1400" dirty="0" smtClean="0"/>
              <a:t>[</a:t>
            </a:r>
            <a:r>
              <a:rPr lang="en-US" sz="1400" dirty="0"/>
              <a:t>3</a:t>
            </a:r>
            <a:r>
              <a:rPr lang="en-US" sz="1400" dirty="0" smtClean="0"/>
              <a:t>] </a:t>
            </a:r>
            <a:r>
              <a:rPr lang="en-US" sz="1400" dirty="0"/>
              <a:t>K. </a:t>
            </a:r>
            <a:r>
              <a:rPr lang="en-US" sz="1400" dirty="0" err="1"/>
              <a:t>Anyanwu</a:t>
            </a:r>
            <a:r>
              <a:rPr lang="en-US" sz="1400" dirty="0"/>
              <a:t> and A. </a:t>
            </a:r>
            <a:r>
              <a:rPr lang="en-US" sz="1400" dirty="0" err="1"/>
              <a:t>Sheth</a:t>
            </a:r>
            <a:r>
              <a:rPr lang="en-US" sz="1400" dirty="0"/>
              <a:t>, “p-queries: Enabling querying for semantic</a:t>
            </a:r>
          </a:p>
          <a:p>
            <a:r>
              <a:rPr lang="en-US" sz="1400" dirty="0"/>
              <a:t>associations on the semantic web,” in WWW, 2003.</a:t>
            </a:r>
          </a:p>
        </p:txBody>
      </p:sp>
    </p:spTree>
    <p:extLst>
      <p:ext uri="{BB962C8B-B14F-4D97-AF65-F5344CB8AC3E}">
        <p14:creationId xmlns:p14="http://schemas.microsoft.com/office/powerpoint/2010/main" val="221811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399"/>
            <a:ext cx="8686800" cy="785051"/>
          </a:xfrm>
        </p:spPr>
        <p:txBody>
          <a:bodyPr/>
          <a:lstStyle/>
          <a:p>
            <a:r>
              <a:rPr lang="en-US" dirty="0" smtClean="0"/>
              <a:t>Date set</a:t>
            </a:r>
          </a:p>
          <a:p>
            <a:pPr lvl="1"/>
            <a:r>
              <a:rPr lang="en-US" dirty="0" smtClean="0"/>
              <a:t>Reservoir model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49" y="1777851"/>
            <a:ext cx="3245278" cy="51379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39898" y="2493671"/>
            <a:ext cx="8686800" cy="48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0" i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b="0" i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b="0" i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00" b="0" i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 b="1" i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 b="1" i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 b="1" i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 b="1" i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Provenance of a data item: </a:t>
            </a:r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880" y="2493671"/>
            <a:ext cx="972015" cy="489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88" y="3867610"/>
            <a:ext cx="5697199" cy="99112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3389" y="3302079"/>
            <a:ext cx="8686800" cy="48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0" i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b="0" i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b="0" i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00" b="0" i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 b="1" i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 b="1" i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 b="1" i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 b="1" i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Provenance indicator function</a:t>
            </a:r>
          </a:p>
        </p:txBody>
      </p:sp>
    </p:spTree>
    <p:extLst>
      <p:ext uri="{BB962C8B-B14F-4D97-AF65-F5344CB8AC3E}">
        <p14:creationId xmlns:p14="http://schemas.microsoft.com/office/powerpoint/2010/main" val="283092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Semantic Associations for Prediction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899"/>
            <a:ext cx="9144000" cy="486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8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69696"/>
                </a:solidFill>
              </a:rPr>
              <a:t>Background and Motivation</a:t>
            </a:r>
          </a:p>
          <a:p>
            <a:r>
              <a:rPr lang="en-US" dirty="0" smtClean="0"/>
              <a:t>Our Approach</a:t>
            </a:r>
          </a:p>
          <a:p>
            <a:pPr lvl="1"/>
            <a:r>
              <a:rPr lang="en-US" dirty="0" smtClean="0"/>
              <a:t>Annotation</a:t>
            </a:r>
          </a:p>
          <a:p>
            <a:pPr lvl="1"/>
            <a:r>
              <a:rPr lang="en-US" dirty="0" smtClean="0"/>
              <a:t>Association Detection</a:t>
            </a:r>
          </a:p>
          <a:p>
            <a:pPr lvl="1"/>
            <a:r>
              <a:rPr lang="en-US" dirty="0" smtClean="0"/>
              <a:t>Confidence Assignment</a:t>
            </a:r>
          </a:p>
          <a:p>
            <a:pPr lvl="1"/>
            <a:r>
              <a:rPr lang="en-US" dirty="0" smtClean="0"/>
              <a:t>Prediction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Evaluation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Conclusion and Future Work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09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2423">
  <a:themeElements>
    <a:clrScheme name="maxs_templ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xs_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xs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xs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xs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xs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xs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xs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xs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xs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xs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xs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xs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xs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Jing_Zhao_ Schlumberger_Sep_2011.pptx</Template>
  <TotalTime>1617</TotalTime>
  <Words>631</Words>
  <Application>Microsoft Macintosh PowerPoint</Application>
  <PresentationFormat>On-screen Show (4:3)</PresentationFormat>
  <Paragraphs>139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12423</vt:lpstr>
      <vt:lpstr>Image</vt:lpstr>
      <vt:lpstr>Predicting Missing Provenance Using Semantic Associations in Reservoir Engineering</vt:lpstr>
      <vt:lpstr>Outline</vt:lpstr>
      <vt:lpstr>Provenance Information</vt:lpstr>
      <vt:lpstr>Incomplete Provenance in Reservoir Engineering</vt:lpstr>
      <vt:lpstr>Our Observations</vt:lpstr>
      <vt:lpstr>Semantic Associations</vt:lpstr>
      <vt:lpstr>Problem Definition</vt:lpstr>
      <vt:lpstr>Use Semantic Associations for Prediction</vt:lpstr>
      <vt:lpstr>Outline</vt:lpstr>
      <vt:lpstr>Bootstrapping</vt:lpstr>
      <vt:lpstr>Annotation</vt:lpstr>
      <vt:lpstr>Association Detection</vt:lpstr>
      <vt:lpstr>Confidence of Association</vt:lpstr>
      <vt:lpstr>Prediction</vt:lpstr>
      <vt:lpstr>Outline</vt:lpstr>
      <vt:lpstr>Experiment Setup</vt:lpstr>
      <vt:lpstr>Baseline Approaches</vt:lpstr>
      <vt:lpstr>Results of Use Case 1: 500 historical datasets</vt:lpstr>
      <vt:lpstr>Results of Use Case 1: 1000 historical datasets</vt:lpstr>
      <vt:lpstr>Results of Use Case 1: 2000 historical datasets</vt:lpstr>
      <vt:lpstr>Results of Use Case 2</vt:lpstr>
      <vt:lpstr>Conclusion and Future Work</vt:lpstr>
    </vt:vector>
  </TitlesOfParts>
  <Company>University of Southern California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Predicting Missing Provenance Using Semantic Associations in Reservoir Engineering</dc:title>
  <dc:creator>Jing Zhao</dc:creator>
  <cp:lastModifiedBy>Jing Zhao</cp:lastModifiedBy>
  <cp:revision>76</cp:revision>
  <dcterms:created xsi:type="dcterms:W3CDTF">2011-09-17T07:03:43Z</dcterms:created>
  <dcterms:modified xsi:type="dcterms:W3CDTF">2011-09-19T21:44:39Z</dcterms:modified>
</cp:coreProperties>
</file>