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58" r:id="rId4"/>
    <p:sldId id="259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7" r:id="rId16"/>
    <p:sldId id="28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D2C9A-1879-478C-AD96-677363E2845E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76F5B-D5DD-4DB9-9770-ECB036AA6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E82F-FB54-4439-95A6-F52DD14618E9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F919F-392F-4D6E-9BD3-3756E1437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919F-392F-4D6E-9BD3-3756E1437C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6/8/2011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©Federated Media Publishing LLC 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209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6/8/2011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©Federated Media Publishing  LLC 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9633-3A67-46D5-BB90-F09323FFD5FB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9633-3A67-46D5-BB90-F09323FFD5FB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©2010 Semantic Technology Conference</a:t>
            </a:r>
            <a:br>
              <a:rPr lang="en-US" dirty="0" smtClean="0"/>
            </a:br>
            <a:r>
              <a:rPr lang="en-US" dirty="0" smtClean="0"/>
              <a:t>June 21-25,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B0FB-23DF-4E87-8079-5A88B84ED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ndediplo.com/2010/09/15avata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deratedmedia.net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Automated profiling of optimism and pessimism in online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Case Study with Odewire.com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Tim Musgrove, Chief Scientist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Peter Ridge, Senior Director of Product Management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Robin Walsh, VP of Engineering</a:t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Federated Media Publishing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tmusgrove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pridge,rwalsh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}@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federatedmedia.net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Presented at IEEE’s International Conference on Semantic Computing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10:30am Monday, September 19</a:t>
            </a:r>
            <a:r>
              <a:rPr lang="en-US" sz="2000" b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Stanford University, Palo Alto California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http://www.ieee-icsc.org/ICSC2011/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Entity classes:</a:t>
            </a:r>
          </a:p>
          <a:p>
            <a:pPr lvl="1"/>
            <a:r>
              <a:rPr lang="en-US" dirty="0" err="1" smtClean="0"/>
              <a:t>World_Problems</a:t>
            </a:r>
            <a:r>
              <a:rPr lang="en-US" dirty="0" smtClean="0"/>
              <a:t> = (pollution, war, disease…)</a:t>
            </a:r>
          </a:p>
          <a:p>
            <a:pPr lvl="1"/>
            <a:r>
              <a:rPr lang="en-US" dirty="0" err="1" smtClean="0"/>
              <a:t>Social_Goods</a:t>
            </a:r>
            <a:r>
              <a:rPr lang="en-US" dirty="0" smtClean="0"/>
              <a:t> = (education, health services…)</a:t>
            </a:r>
          </a:p>
          <a:p>
            <a:r>
              <a:rPr lang="en-US" dirty="0" smtClean="0"/>
              <a:t>Thematic functions:</a:t>
            </a:r>
          </a:p>
          <a:p>
            <a:pPr lvl="1"/>
            <a:r>
              <a:rPr lang="en-US" dirty="0" err="1" smtClean="0"/>
              <a:t>Efforts_against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err="1" smtClean="0"/>
              <a:t>Progress_in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err="1" smtClean="0"/>
              <a:t>Setback_in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pPr lvl="1"/>
            <a:r>
              <a:rPr lang="en-US" dirty="0" err="1" smtClean="0"/>
              <a:t>Support_for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Elements of Slant: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Entity_class</a:t>
            </a:r>
            <a:r>
              <a:rPr lang="en-US" dirty="0" smtClean="0"/>
              <a:t> | </a:t>
            </a:r>
            <a:r>
              <a:rPr lang="en-US" dirty="0" err="1" smtClean="0"/>
              <a:t>Thematic_function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Slant:Weight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Efforts_against</a:t>
            </a:r>
            <a:r>
              <a:rPr lang="en-US" dirty="0" smtClean="0"/>
              <a:t> | </a:t>
            </a:r>
            <a:r>
              <a:rPr lang="en-US" dirty="0" err="1" smtClean="0"/>
              <a:t>World_Problems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Optimism 0.70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Setback_in</a:t>
            </a:r>
            <a:r>
              <a:rPr lang="en-US" dirty="0" smtClean="0"/>
              <a:t> | </a:t>
            </a:r>
            <a:r>
              <a:rPr lang="en-US" dirty="0" err="1" smtClean="0"/>
              <a:t>Social_Goods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Anti-Optimism 0.80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Example of extracted snippets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4419600" cy="5051889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329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3" tooltip="http://mondediplo.com/2010/09/15avatar"/>
                        </a:rPr>
                        <a:t>http://mondediplo.com/2010/09/15avatar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a participatory approach to world activism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environmentalists embraced Avatar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epic piece of environmental advocacy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directing attention to the rights of indigenous people </a:t>
                      </a:r>
                      <a:endParaRPr lang="en-US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healthy scepticism towards the production of popular mythologies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creation for their own communicative purposes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attempts to regain lands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an empowered image of their own struggles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call attention to the plight </a:t>
                      </a:r>
                      <a:endParaRPr lang="en-US" sz="24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participatory culture </a:t>
                      </a:r>
                      <a:endParaRPr lang="en-US" sz="24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119"/>
            <a:ext cx="3276600" cy="67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05800" y="6019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WordPress</a:t>
            </a:r>
            <a:r>
              <a:rPr lang="en-US" dirty="0" smtClean="0"/>
              <a:t> integration allows </a:t>
            </a:r>
            <a:br>
              <a:rPr lang="en-US" dirty="0" smtClean="0"/>
            </a:br>
            <a:r>
              <a:rPr lang="en-US" dirty="0" smtClean="0"/>
              <a:t>semi-automation w/editorial review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96200" cy="492378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after 6 months of private beta: </a:t>
            </a:r>
            <a:r>
              <a:rPr lang="en-US" sz="2700" dirty="0" smtClean="0"/>
              <a:t>Even our ten “most optimistic” sources have a </a:t>
            </a:r>
            <a:br>
              <a:rPr lang="en-US" sz="2700" dirty="0" smtClean="0"/>
            </a:br>
            <a:r>
              <a:rPr lang="en-US" sz="2700" dirty="0" smtClean="0"/>
              <a:t>low percentage of stories that are optimistic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676400"/>
          <a:ext cx="6477000" cy="4876801"/>
        </p:xfrm>
        <a:graphic>
          <a:graphicData uri="http://schemas.openxmlformats.org/drawingml/2006/table">
            <a:tbl>
              <a:tblPr/>
              <a:tblGrid>
                <a:gridCol w="4033262"/>
                <a:gridCol w="2443738"/>
              </a:tblGrid>
              <a:tr h="4026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News Source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Percent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Optimistic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Le Monde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Diplomatique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    </a:t>
                      </a:r>
                      <a:endParaRPr lang="en-US" sz="2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4.88%</a:t>
                      </a:r>
                      <a:endParaRPr lang="en-US" sz="2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Treehugger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                </a:t>
                      </a:r>
                      <a:endParaRPr lang="en-US" sz="2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4.60%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Huffington Post    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3.48%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IPSNews            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2.92%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Wall Street Journal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2.82%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Mother Jones       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2.82%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The Guardian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2.40%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CNN                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2.36%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Christian Science Monitor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2.24%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4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AllAfrica                  </a:t>
                      </a:r>
                      <a:endParaRPr lang="en-US" sz="280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2.11%</a:t>
                      </a:r>
                      <a:endParaRPr lang="en-US" sz="28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2971800"/>
            <a:ext cx="990600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Average across </a:t>
            </a:r>
            <a:br>
              <a:rPr lang="en-US" dirty="0" smtClean="0"/>
            </a:br>
            <a:r>
              <a:rPr lang="en-US" dirty="0" smtClean="0"/>
              <a:t>all 60 </a:t>
            </a:r>
            <a:br>
              <a:rPr lang="en-US" dirty="0" smtClean="0"/>
            </a:br>
            <a:r>
              <a:rPr lang="en-US" dirty="0" smtClean="0"/>
              <a:t>sources: 1.45%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5897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result: an ongoing feed of solutions-oriented news from around the globe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With a 95% reduction in labor compared to doing it all manually</a:t>
            </a:r>
            <a:endParaRPr lang="en-US" sz="3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"/>
            <a:ext cx="30956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33400"/>
            <a:ext cx="3048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52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Energy			     Health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of the top ten most optimistic sources according to human editors, were placed in the top ten by the engine also</a:t>
            </a:r>
          </a:p>
          <a:p>
            <a:r>
              <a:rPr lang="en-US" dirty="0" smtClean="0"/>
              <a:t>Pearson correlation overall was 0.605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24400" y="1600200"/>
          <a:ext cx="4038601" cy="4495803"/>
        </p:xfrm>
        <a:graphic>
          <a:graphicData uri="http://schemas.openxmlformats.org/drawingml/2006/table">
            <a:tbl>
              <a:tblPr/>
              <a:tblGrid>
                <a:gridCol w="2379329"/>
                <a:gridCol w="829636"/>
                <a:gridCol w="829636"/>
              </a:tblGrid>
              <a:tr h="749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News </a:t>
                      </a:r>
                      <a:br>
                        <a:rPr lang="en-US" sz="12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 by editors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 by engine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Le Monde 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Diplomatique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Treehugger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Huffington Post    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IPSNews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Wall Street Journal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Mother Jones       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The Guardian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CNN                        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Christian Science Monitor  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 baseline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AllAfrica</a:t>
                      </a: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200" baseline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638" marR="48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Confidence, Precision and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editors wanting to see most reasonable candidates, the “sweet spot” seems to be a confidence of 50 to 60</a:t>
            </a:r>
          </a:p>
          <a:p>
            <a:r>
              <a:rPr lang="en-US" dirty="0" smtClean="0"/>
              <a:t>A safe threshold for auto-publishing seems to be 90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43400" y="1676400"/>
          <a:ext cx="4495799" cy="4343400"/>
        </p:xfrm>
        <a:graphic>
          <a:graphicData uri="http://schemas.openxmlformats.org/drawingml/2006/table">
            <a:tbl>
              <a:tblPr/>
              <a:tblGrid>
                <a:gridCol w="1992041"/>
                <a:gridCol w="827359"/>
                <a:gridCol w="762000"/>
                <a:gridCol w="914399"/>
              </a:tblGrid>
              <a:tr h="868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Confidence Threshold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Recall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Precision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F-Measure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78000"/>
                      </a:srgb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3000"/>
                      </a:srgbClr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1752600"/>
            <a:ext cx="8001000" cy="396240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What’s next?</a:t>
            </a:r>
            <a:endParaRPr lang="en-US" dirty="0" smtClean="0"/>
          </a:p>
          <a:p>
            <a:endParaRPr lang="en-US" b="1" dirty="0" smtClean="0"/>
          </a:p>
          <a:p>
            <a:endParaRPr lang="en-US" sz="12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Relevance: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want content and ads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both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to be relevant and engaging, all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time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“Better, smarter, deeper”: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Improved modeling of blog and news content will enable a multitude of “semantic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mashups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” to be created</a:t>
            </a: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FM?</a:t>
            </a:r>
            <a:endParaRPr lang="en-US" dirty="0"/>
          </a:p>
        </p:txBody>
      </p:sp>
      <p:pic>
        <p:nvPicPr>
          <p:cNvPr id="4" name="Picture 2" descr="MissionStatement_2.png"/>
          <p:cNvPicPr>
            <a:picLocks noChangeAspect="1"/>
          </p:cNvPicPr>
          <p:nvPr/>
        </p:nvPicPr>
        <p:blipFill>
          <a:blip r:embed="rId3" cstate="print"/>
          <a:srcRect l="10432" t="27071" r="10912" b="29819"/>
          <a:stretch>
            <a:fillRect/>
          </a:stretch>
        </p:blipFill>
        <p:spPr bwMode="auto">
          <a:xfrm>
            <a:off x="838200" y="838200"/>
            <a:ext cx="738663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Founder:</a:t>
            </a:r>
            <a:br>
              <a:rPr lang="en-US" dirty="0" smtClean="0"/>
            </a:br>
            <a:r>
              <a:rPr lang="en-US" dirty="0" smtClean="0"/>
              <a:t>John Battelle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5"/>
              </a:rPr>
              <a:t>http://FederatedMedia.net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143000" y="4419600"/>
            <a:ext cx="701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Conversation-modeling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mission critical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Federated Media,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because we want marketing messages to blend into the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conversation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 a webpage (and not detract from it).</a:t>
            </a:r>
          </a:p>
          <a:p>
            <a:pPr lvl="1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Part of this modeling is about or getting a better understanding of how news reporting is slanted.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news today is </a:t>
            </a:r>
            <a:r>
              <a:rPr lang="en-US" dirty="0" smtClean="0"/>
              <a:t>mostly </a:t>
            </a:r>
            <a:r>
              <a:rPr lang="en-US" dirty="0" smtClean="0"/>
              <a:t>negative...</a:t>
            </a:r>
            <a:endParaRPr lang="en-US" dirty="0"/>
          </a:p>
        </p:txBody>
      </p:sp>
      <p:pic>
        <p:nvPicPr>
          <p:cNvPr id="4" name="Content Placeholder 3" descr="Bad D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90900" y="1828800"/>
            <a:ext cx="2202024" cy="1828800"/>
          </a:xfrm>
        </p:spPr>
      </p:pic>
      <p:pic>
        <p:nvPicPr>
          <p:cNvPr id="5" name="Picture 4" descr="Double Mur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1828800"/>
            <a:ext cx="2857500" cy="1905000"/>
          </a:xfrm>
          <a:prstGeom prst="rect">
            <a:avLst/>
          </a:prstGeom>
        </p:spPr>
      </p:pic>
      <p:pic>
        <p:nvPicPr>
          <p:cNvPr id="6" name="Picture 5" descr="Lehman  Collap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700" y="3733800"/>
            <a:ext cx="2266950" cy="2438400"/>
          </a:xfrm>
          <a:prstGeom prst="rect">
            <a:avLst/>
          </a:prstGeom>
        </p:spPr>
      </p:pic>
      <p:pic>
        <p:nvPicPr>
          <p:cNvPr id="7" name="Picture 6" descr="Man Eats Underwe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1828800"/>
            <a:ext cx="2933700" cy="3810000"/>
          </a:xfrm>
          <a:prstGeom prst="rect">
            <a:avLst/>
          </a:prstGeom>
        </p:spPr>
      </p:pic>
      <p:pic>
        <p:nvPicPr>
          <p:cNvPr id="8" name="Picture 7" descr="Sew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" y="3886200"/>
            <a:ext cx="2743200" cy="185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But there’s positive </a:t>
            </a:r>
            <a:br>
              <a:rPr lang="en-US" sz="3600" dirty="0" smtClean="0"/>
            </a:br>
            <a:r>
              <a:rPr lang="en-US" sz="3600" dirty="0" smtClean="0"/>
              <a:t>news out there…</a:t>
            </a:r>
            <a:br>
              <a:rPr lang="en-US" sz="3600" dirty="0" smtClean="0"/>
            </a:br>
            <a:r>
              <a:rPr lang="en-US" sz="3600" dirty="0" smtClean="0"/>
              <a:t>all around the world.</a:t>
            </a:r>
            <a:endParaRPr lang="en-US" sz="3600" dirty="0"/>
          </a:p>
        </p:txBody>
      </p:sp>
      <p:pic>
        <p:nvPicPr>
          <p:cNvPr id="5" name="Content Placeholder 4" descr="Alternative_Energy_Headl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2286000" cy="1371600"/>
          </a:xfrm>
        </p:spPr>
      </p:pic>
      <p:pic>
        <p:nvPicPr>
          <p:cNvPr id="12" name="Picture 11" descr="Compassionate ki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925" y="2133600"/>
            <a:ext cx="6696075" cy="1235123"/>
          </a:xfrm>
          <a:prstGeom prst="rect">
            <a:avLst/>
          </a:prstGeom>
        </p:spPr>
      </p:pic>
      <p:pic>
        <p:nvPicPr>
          <p:cNvPr id="15" name="Picture 14" descr="Tide of Ho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429000"/>
            <a:ext cx="2487168" cy="2871216"/>
          </a:xfrm>
          <a:prstGeom prst="rect">
            <a:avLst/>
          </a:prstGeom>
        </p:spPr>
      </p:pic>
      <p:pic>
        <p:nvPicPr>
          <p:cNvPr id="17" name="Picture 16" descr="Tamed infl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19400"/>
            <a:ext cx="2828925" cy="1400175"/>
          </a:xfrm>
          <a:prstGeom prst="rect">
            <a:avLst/>
          </a:prstGeom>
        </p:spPr>
      </p:pic>
      <p:pic>
        <p:nvPicPr>
          <p:cNvPr id="18" name="Picture 17" descr="Huge succe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6600" y="1026846"/>
            <a:ext cx="1816100" cy="109947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343400"/>
            <a:ext cx="2415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3505200"/>
            <a:ext cx="3693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Madonna read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029200"/>
            <a:ext cx="2362200" cy="165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 Ode Magazine:</a:t>
            </a:r>
            <a:br>
              <a:rPr lang="en-US" dirty="0" smtClean="0"/>
            </a:br>
            <a:r>
              <a:rPr lang="en-US" dirty="0" smtClean="0"/>
              <a:t>News for the intelligent optimist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612139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400" y="5410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But, how to turn it into a </a:t>
            </a:r>
            <a:r>
              <a:rPr lang="en-US" sz="2800" i="1" dirty="0" smtClean="0"/>
              <a:t>wire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1" name="Picture 10" descr="greatn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114800"/>
            <a:ext cx="1304925" cy="129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75" y="0"/>
            <a:ext cx="927279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Even on days when the news is mostly gloomy, </a:t>
            </a:r>
            <a:r>
              <a:rPr lang="en-US" b="1" dirty="0" err="1" smtClean="0">
                <a:solidFill>
                  <a:srgbClr val="FFFF00"/>
                </a:solidFill>
              </a:rPr>
              <a:t>OdeWire</a:t>
            </a:r>
            <a:r>
              <a:rPr lang="en-US" b="1" dirty="0" smtClean="0">
                <a:solidFill>
                  <a:srgbClr val="FFFF00"/>
                </a:solidFill>
              </a:rPr>
              <a:t> lets the light shine </a:t>
            </a:r>
            <a:r>
              <a:rPr lang="en-US" b="1" dirty="0" smtClean="0">
                <a:solidFill>
                  <a:srgbClr val="FFFF00"/>
                </a:solidFill>
              </a:rPr>
              <a:t>through…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…by gathering just the solutions-oriented news, from all around the world.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181725"/>
            <a:ext cx="800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305800" y="6172200"/>
            <a:ext cx="838200" cy="6858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67000" y="2590800"/>
            <a:ext cx="1600200" cy="533400"/>
          </a:xfrm>
          <a:prstGeom prst="ellipse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667000"/>
            <a:ext cx="1143000" cy="41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“Slant Engine”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conceived by </a:t>
            </a:r>
            <a:r>
              <a:rPr lang="en-US" dirty="0" err="1" smtClean="0"/>
              <a:t>TextDigger</a:t>
            </a:r>
            <a:r>
              <a:rPr lang="en-US" dirty="0" smtClean="0"/>
              <a:t> Inc., the tool was acquired by Federated Media in 2010</a:t>
            </a:r>
          </a:p>
          <a:p>
            <a:r>
              <a:rPr lang="en-US" dirty="0" smtClean="0"/>
              <a:t>Powers Odewire.com, </a:t>
            </a:r>
            <a:r>
              <a:rPr lang="en-US" dirty="0" smtClean="0"/>
              <a:t>launched </a:t>
            </a:r>
            <a:r>
              <a:rPr lang="en-US" dirty="0" smtClean="0"/>
              <a:t>this </a:t>
            </a:r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6705600" cy="32007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Slant Engine detects attitudes, ideologies, and biases in news content: the “slant”</a:t>
            </a:r>
          </a:p>
          <a:p>
            <a:r>
              <a:rPr lang="en-US" dirty="0" smtClean="0"/>
              <a:t>This might be liberal vs. conservative, sub-culture vs. mainstream culture, or in the case of </a:t>
            </a:r>
            <a:r>
              <a:rPr lang="en-US" dirty="0" err="1" smtClean="0"/>
              <a:t>OdeWire</a:t>
            </a:r>
            <a:r>
              <a:rPr lang="en-US" dirty="0" smtClean="0"/>
              <a:t>, optimistic vs. pessimistic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29765"/>
            <a:ext cx="2667000" cy="262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Starts with definitions of </a:t>
            </a:r>
          </a:p>
          <a:p>
            <a:pPr marL="914400" lvl="1" indent="-514350"/>
            <a:r>
              <a:rPr lang="en-US" dirty="0" smtClean="0"/>
              <a:t>certain classes of entities, and </a:t>
            </a:r>
          </a:p>
          <a:p>
            <a:pPr marL="914400" lvl="1" indent="-514350"/>
            <a:r>
              <a:rPr lang="en-US" dirty="0" smtClean="0"/>
              <a:t>certain thematic functions that can attach to entities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Looks in the text for snippets that satisfy the above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Notes which snippets support the slant we’re looking for, and which ones cut against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Computes a final score and submits to editorial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646</Words>
  <Application>Microsoft Office PowerPoint</Application>
  <PresentationFormat>On-screen Show (4:3)</PresentationFormat>
  <Paragraphs>170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Automated profiling of optimism and pessimism in online news</vt:lpstr>
      <vt:lpstr>Who is FM?</vt:lpstr>
      <vt:lpstr>The news today is mostly negative...</vt:lpstr>
      <vt:lpstr>But there’s positive  news out there… all around the world.</vt:lpstr>
      <vt:lpstr>Enter Ode Magazine: News for the intelligent optimist</vt:lpstr>
      <vt:lpstr>Slide 6</vt:lpstr>
      <vt:lpstr>Enter the “Slant Engine”</vt:lpstr>
      <vt:lpstr>What does it do?</vt:lpstr>
      <vt:lpstr>How does it work?</vt:lpstr>
      <vt:lpstr>Examples</vt:lpstr>
      <vt:lpstr>Example of extracted snippets</vt:lpstr>
      <vt:lpstr>WordPress integration allows  semi-automation w/editorial review</vt:lpstr>
      <vt:lpstr>Results after 6 months of private beta: Even our ten “most optimistic” sources have a  low percentage of stories that are optimistic</vt:lpstr>
      <vt:lpstr>The result: an ongoing feed of solutions-oriented news from around the globe  With a 95% reduction in labor compared to doing it all manually</vt:lpstr>
      <vt:lpstr>Similar Ranking</vt:lpstr>
      <vt:lpstr>Confidence, Precision and Recall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Franzon</dc:creator>
  <cp:lastModifiedBy>Tim Musgrove</cp:lastModifiedBy>
  <cp:revision>59</cp:revision>
  <dcterms:created xsi:type="dcterms:W3CDTF">2008-12-30T22:40:58Z</dcterms:created>
  <dcterms:modified xsi:type="dcterms:W3CDTF">2011-09-22T18:23:48Z</dcterms:modified>
</cp:coreProperties>
</file>