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256" r:id="rId2"/>
    <p:sldId id="287" r:id="rId3"/>
    <p:sldId id="293" r:id="rId4"/>
    <p:sldId id="286" r:id="rId5"/>
    <p:sldId id="279" r:id="rId6"/>
    <p:sldId id="296" r:id="rId7"/>
    <p:sldId id="260" r:id="rId8"/>
    <p:sldId id="292" r:id="rId9"/>
    <p:sldId id="297" r:id="rId10"/>
    <p:sldId id="277" r:id="rId11"/>
    <p:sldId id="298" r:id="rId12"/>
    <p:sldId id="261" r:id="rId13"/>
    <p:sldId id="263" r:id="rId14"/>
    <p:sldId id="265" r:id="rId15"/>
    <p:sldId id="299" r:id="rId16"/>
    <p:sldId id="267" r:id="rId17"/>
    <p:sldId id="269" r:id="rId18"/>
    <p:sldId id="270" r:id="rId19"/>
    <p:sldId id="272" r:id="rId20"/>
    <p:sldId id="280" r:id="rId21"/>
    <p:sldId id="273" r:id="rId22"/>
    <p:sldId id="274" r:id="rId23"/>
    <p:sldId id="275" r:id="rId24"/>
    <p:sldId id="300" r:id="rId25"/>
    <p:sldId id="281" r:id="rId26"/>
    <p:sldId id="282" r:id="rId27"/>
    <p:sldId id="294" r:id="rId28"/>
    <p:sldId id="295" r:id="rId29"/>
    <p:sldId id="301" r:id="rId30"/>
    <p:sldId id="302" r:id="rId31"/>
    <p:sldId id="303" r:id="rId32"/>
    <p:sldId id="284" r:id="rId33"/>
    <p:sldId id="305" r:id="rId34"/>
    <p:sldId id="306" r:id="rId35"/>
    <p:sldId id="285" r:id="rId36"/>
    <p:sldId id="304" r:id="rId37"/>
    <p:sldId id="288" r:id="rId38"/>
    <p:sldId id="289" r:id="rId39"/>
    <p:sldId id="290" r:id="rId40"/>
    <p:sldId id="291" r:id="rId4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<a:srgbClr val="FF0000"/>
        </p14:laserClr>
      </p:ext>
      <p:ext uri="{2FDB2607-1784-4EEB-B798-7EB5836EED8A}">
        <p14:showMediaCtrls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"/>
      </p:ext>
    </p:extLst>
  </p:showPr>
  <p:clrMru>
    <a:srgbClr val="005696"/>
    <a:srgbClr val="339933"/>
    <a:srgbClr val="006600"/>
    <a:srgbClr val="99FF99"/>
    <a:srgbClr val="FFFFCC"/>
    <a:srgbClr val="FF9933"/>
    <a:srgbClr val="FF3399"/>
    <a:srgbClr val="333399"/>
    <a:srgbClr val="969696"/>
    <a:srgbClr val="990099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22822" autoAdjust="0"/>
    <p:restoredTop sz="94524" autoAdjust="0"/>
  </p:normalViewPr>
  <p:slideViewPr>
    <p:cSldViewPr>
      <p:cViewPr>
        <p:scale>
          <a:sx n="86" d="100"/>
          <a:sy n="86" d="100"/>
        </p:scale>
        <p:origin x="-2776" y="-1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A67A7-BB91-4313-AEAF-16DEC6A1701F}" type="datetimeFigureOut">
              <a:rPr lang="en-US" smtClean="0"/>
              <a:pPr/>
              <a:t>10/7/11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035A-31BB-40C6-B78C-DDB95C1B4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579130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436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6108"/>
            <a:ext cx="5608320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241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A3CE078-7745-4FB9-8795-797307747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578699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Animation needs work</a:t>
            </a:r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688D2-B6A0-41D3-B1D6-5FE7CAED5C65}" type="slidenum">
              <a:rPr lang="en-GB" smtClean="0"/>
              <a:pPr/>
              <a:t>7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Obtained from Ivan’s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CE078-7745-4FB9-8795-797307747BB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583592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Obtained from Ivan’s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CE078-7745-4FB9-8795-797307747BB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596209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Architecture of </a:t>
            </a:r>
            <a:r>
              <a:rPr lang="en-US" dirty="0" err="1" smtClean="0"/>
              <a:t>twarql</a:t>
            </a:r>
            <a:endParaRPr lang="en-US" dirty="0" smtClean="0"/>
          </a:p>
          <a:p>
            <a:pPr marL="232943" indent="-232943">
              <a:buAutoNum type="arabicPeriod"/>
            </a:pPr>
            <a:r>
              <a:rPr lang="en-US" dirty="0" smtClean="0"/>
              <a:t>Stream tweets</a:t>
            </a:r>
          </a:p>
          <a:p>
            <a:pPr marL="232943" indent="-232943">
              <a:buAutoNum type="arabicPeriod"/>
            </a:pPr>
            <a:r>
              <a:rPr lang="en-US" dirty="0" smtClean="0"/>
              <a:t>Covert it into RDF</a:t>
            </a:r>
          </a:p>
          <a:p>
            <a:pPr marL="232943" indent="-232943">
              <a:buAutoNum type="arabicPeriod"/>
            </a:pPr>
            <a:r>
              <a:rPr lang="en-US" dirty="0" smtClean="0"/>
              <a:t>Use SPARQL Query to filter</a:t>
            </a:r>
            <a:r>
              <a:rPr lang="en-US" baseline="0" dirty="0" smtClean="0"/>
              <a:t> it</a:t>
            </a:r>
            <a:endParaRPr lang="en-US" dirty="0" smtClean="0"/>
          </a:p>
          <a:p>
            <a:pPr marL="232943" indent="-232943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B339A-5DAE-4177-94A5-88E4346737E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Animation needs work</a:t>
            </a:r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688D2-B6A0-41D3-B1D6-5FE7CAED5C65}" type="slidenum">
              <a:rPr lang="en-GB" smtClean="0"/>
              <a:pPr/>
              <a:t>8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A1F4F-DBCB-48BA-BD44-D129FB3315CF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D270D1-334A-4702-B8E3-3B76275BF8D9}" type="slidenum">
              <a:rPr lang="en-US"/>
              <a:pPr/>
              <a:t>14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19625" cy="3463925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900" b="1" dirty="0"/>
              <a:t>(a) Serve global population of 500 users (B) Complete all source checks in 20 seconds or less © Integrate with enterprise single sign-on systems (d) Meet complex name matching and disambiguation criteria (e) Adhere to complex security requirements</a:t>
            </a:r>
          </a:p>
          <a:p>
            <a:pPr>
              <a:spcBef>
                <a:spcPct val="50000"/>
              </a:spcBef>
              <a:buClr>
                <a:schemeClr val="folHlink"/>
              </a:buClr>
              <a:buFont typeface="Wingdings" pitchFamily="2" charset="2"/>
              <a:buChar char="v"/>
            </a:pPr>
            <a:r>
              <a:rPr lang="en-US" sz="900" b="1" dirty="0">
                <a:solidFill>
                  <a:srgbClr val="5A5AA8"/>
                </a:solidFill>
              </a:rPr>
              <a:t>Results: </a:t>
            </a:r>
            <a:r>
              <a:rPr lang="en-US" sz="900" b="1" dirty="0"/>
              <a:t>Rapid, accurate KYC checks; Automatic audit trails; Reduction in in false positives; Streamlines and enhances due diligence of potential high risk accounts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Obtained from Ivan’s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CE078-7745-4FB9-8795-797307747BB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098128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Obtained from Ivan’s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CE078-7745-4FB9-8795-797307747BB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61697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3F5662-5A1D-2143-81A4-E526FC905311}" type="slidenum">
              <a:rPr lang="en-US"/>
              <a:pPr/>
              <a:t>19</a:t>
            </a:fld>
            <a:endParaRPr lang="en-US"/>
          </a:p>
        </p:txBody>
      </p:sp>
      <p:sp>
        <p:nvSpPr>
          <p:cNvPr id="10240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9513" y="706438"/>
            <a:ext cx="4649787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0746" y="4415618"/>
            <a:ext cx="5608909" cy="4183724"/>
          </a:xfrm>
          <a:noFill/>
          <a:ln/>
        </p:spPr>
        <p:txBody>
          <a:bodyPr wrap="none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Obtained from Ivan’s slide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137EA57-B9A6-734D-ABAF-F8EDB8482E35}" type="slidenum">
              <a:rPr lang="en-US"/>
              <a:pPr/>
              <a:t>20</a:t>
            </a:fld>
            <a:endParaRPr lang="en-US"/>
          </a:p>
        </p:txBody>
      </p:sp>
      <p:sp>
        <p:nvSpPr>
          <p:cNvPr id="1044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9513" y="706438"/>
            <a:ext cx="4649787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44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0746" y="4415618"/>
            <a:ext cx="5608909" cy="4183724"/>
          </a:xfrm>
          <a:noFill/>
          <a:ln/>
        </p:spPr>
        <p:txBody>
          <a:bodyPr wrap="none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Obtained from Ivan’s slide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Obtained from Ivan’s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CE078-7745-4FB9-8795-797307747BB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83561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6200" y="6430963"/>
            <a:ext cx="89916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65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65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65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65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 smtClean="0">
                <a:solidFill>
                  <a:srgbClr val="003366"/>
                </a:solidFill>
                <a:latin typeface="Georgia" pitchFamily="-65" charset="0"/>
              </a:rPr>
              <a:t>Ohio Center of Excellence in Knowledge-</a:t>
            </a:r>
            <a:r>
              <a:rPr lang="en-US" sz="1200" b="1" dirty="0" smtClean="0">
                <a:solidFill>
                  <a:schemeClr val="folHlink"/>
                </a:solidFill>
                <a:latin typeface="Georgia" pitchFamily="-65" charset="0"/>
              </a:rPr>
              <a:t>E</a:t>
            </a:r>
            <a:r>
              <a:rPr lang="en-US" sz="1200" b="1" dirty="0" smtClean="0">
                <a:solidFill>
                  <a:srgbClr val="003366"/>
                </a:solidFill>
                <a:latin typeface="Georgia" pitchFamily="-65" charset="0"/>
              </a:rPr>
              <a:t>nabled Computing</a:t>
            </a:r>
            <a:endParaRPr lang="en-US" sz="1200" b="1" dirty="0">
              <a:solidFill>
                <a:srgbClr val="003366"/>
              </a:solidFill>
              <a:latin typeface="Georgia" pitchFamily="-65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6248400"/>
            <a:ext cx="9144000" cy="762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12" descr="Banner (1)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kno.e.sis</a:t>
            </a:r>
            <a:r>
              <a:rPr lang="en-US" dirty="0"/>
              <a:t> center</a:t>
            </a:r>
          </a:p>
          <a:p>
            <a:r>
              <a:rPr lang="en-US" dirty="0"/>
              <a:t>Department of Computer Science and Engineering</a:t>
            </a:r>
          </a:p>
          <a:p>
            <a:r>
              <a:rPr lang="en-US" dirty="0"/>
              <a:t>Wright State University</a:t>
            </a:r>
          </a:p>
          <a:p>
            <a:r>
              <a:rPr lang="en-US" dirty="0"/>
              <a:t>Dayton, OH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A6F13-E66E-477C-A872-89A2BC2260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45518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E1E3C-FF4F-47FA-AEAB-B58F4E736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99324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22479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913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53A06-3978-402F-85A4-DBE019F32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63316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066800"/>
            <a:ext cx="8763000" cy="50593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51DA2-CA7A-49F8-8D69-033751AD6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784780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7543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4305300" cy="245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066800"/>
            <a:ext cx="4305300" cy="245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3671888"/>
            <a:ext cx="4305300" cy="245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71888"/>
            <a:ext cx="4305300" cy="245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A3CF6-62ED-4891-BA69-3965786AA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560018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363938" cy="4985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3600" baseline="0" dirty="0"/>
            </a:lvl1pPr>
          </a:lstStyle>
          <a:p>
            <a:pPr lvl="0" algn="l" defTabSz="914363">
              <a:lnSpc>
                <a:spcPct val="90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295401"/>
            <a:ext cx="8363938" cy="396239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82942792"/>
      </p:ext>
    </p:extLst>
  </p:cSld>
  <p:clrMapOvr>
    <a:masterClrMapping/>
  </p:clrMapOvr>
  <mc:AlternateContent>
    <mc:Choice xmlns:mc="http://schemas.openxmlformats.org/markup-compatibility/2006" xmlns="" xmlns:p14="http://schemas.microsoft.com/office/powerpoint/2010/main" xmlns:mv="urn:schemas-microsoft-com:mac:vml" xmlns:p="http://schemas.openxmlformats.org/presentationml/2006/main" xmlns:r="http://schemas.openxmlformats.org/officeDocument/2006/relationships" xmlns:a="http://schemas.openxmlformats.org/drawingml/2006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C0640-7EFE-4E4C-B6C5-78E5B7701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1392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E0D08-247C-4FE3-8800-0E31481E3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07755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3053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066800"/>
            <a:ext cx="43053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1ED97-485A-410E-8706-9BD3CCF92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21419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382B8-FFE0-4707-8EC7-D4D6C6AB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339427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E8E50-58EB-49E4-B1DC-E5A19DB75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3574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E94E-1F4B-4DB1-8D9B-66450EA8F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408189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312BF-4884-4F73-8D03-FD9058FD9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1893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858DF-1D46-4851-9377-AF89C651B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76792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838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"/>
            <a:ext cx="16764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7630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6200" y="6430963"/>
            <a:ext cx="89916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65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65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65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65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 smtClean="0">
                <a:solidFill>
                  <a:srgbClr val="003366"/>
                </a:solidFill>
                <a:latin typeface="Georgia" pitchFamily="-65" charset="0"/>
              </a:rPr>
              <a:t>Ohio Center of Excellence in Knowledge-</a:t>
            </a:r>
            <a:r>
              <a:rPr lang="en-US" sz="1200" b="1" dirty="0" smtClean="0">
                <a:solidFill>
                  <a:schemeClr val="folHlink"/>
                </a:solidFill>
                <a:latin typeface="Georgia" pitchFamily="-65" charset="0"/>
              </a:rPr>
              <a:t>E</a:t>
            </a:r>
            <a:r>
              <a:rPr lang="en-US" sz="1200" b="1" dirty="0" smtClean="0">
                <a:solidFill>
                  <a:srgbClr val="003366"/>
                </a:solidFill>
                <a:latin typeface="Georgia" pitchFamily="-65" charset="0"/>
              </a:rPr>
              <a:t>nabled Computing</a:t>
            </a:r>
            <a:endParaRPr lang="en-US" sz="1200" b="1" dirty="0">
              <a:solidFill>
                <a:srgbClr val="003366"/>
              </a:solidFill>
              <a:latin typeface="Georgia" pitchFamily="-65" charset="0"/>
            </a:endParaRP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0" y="6248400"/>
            <a:ext cx="9144000" cy="762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1E3E67EE-E1EE-4082-9F07-CFF9D149A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66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knoesis.org/amit" TargetMode="External"/><Relationship Id="rId3" Type="http://schemas.openxmlformats.org/officeDocument/2006/relationships/hyperlink" Target="http://knoesis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www.slideshare.net/apsheth/semantic-web-info-brokering-opportunities-commercialization-and-challeng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knoesis.wright.edu/library/download/S_06_ASEMR_ISWC2006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http://www.w3.org/People/Ivan/CorePresentations/Applications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www.w3.org/People/Ivan/CorePresentations/Applications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hyperlink" Target="http://www.w3.org/People/Ivan/CorePresentations/Applications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hyperlink" Target="http://www.w3.org/People/Ivan/CorePresentations/Applications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www.w3.org/People/Ivan/CorePresentations/Applications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www.w3.org/People/Ivan/CorePresentations/Applications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://www.w3.org/People/Ivan/CorePresentations/Applications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knoesis.org/library/resource.php?id=843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://bit.ly/sw-p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hyperlink" Target="http://wiki.knoesis.org/index.php/Twitris" TargetMode="External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iki.knoesis.org/index.php/Twarq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hyperlink" Target="http://wiki.knoesis.org/index.php/Twarq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mob.me/" TargetMode="External"/><Relationship Id="rId3" Type="http://schemas.openxmlformats.org/officeDocument/2006/relationships/hyperlink" Target="http://semantichub.appspot.com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http://wiki.knoesis.org/index.php/Twarql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iki.knoesis.org/index.php/Scooner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://wiki.knoesis.org/index.php/Scooner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://wiki.knoesis.org/index.php/Scoon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knoesis.org/showcase/asemr" TargetMode="External"/><Relationship Id="rId4" Type="http://schemas.openxmlformats.org/officeDocument/2006/relationships/hyperlink" Target="http://twitris.knoesis.org" TargetMode="External"/><Relationship Id="rId5" Type="http://schemas.openxmlformats.org/officeDocument/2006/relationships/hyperlink" Target="http://knoesis.org/projects/Twarql" TargetMode="External"/><Relationship Id="rId6" Type="http://schemas.openxmlformats.org/officeDocument/2006/relationships/hyperlink" Target="http://knoesis.org/library/resource.php?id=812" TargetMode="External"/><Relationship Id="rId7" Type="http://schemas.openxmlformats.org/officeDocument/2006/relationships/hyperlink" Target="http://knoesis.org/library/resource.php?id=81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noesis.org/projects/scooner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People/Ivan/CorePresentations/Applications/" TargetMode="External"/><Relationship Id="rId4" Type="http://schemas.openxmlformats.org/officeDocument/2006/relationships/hyperlink" Target="http://www.slideshare.net/mediasemanticweb/open-data-ireland-from-research-to-practice" TargetMode="External"/><Relationship Id="rId5" Type="http://schemas.openxmlformats.org/officeDocument/2006/relationships/hyperlink" Target="http://amitsheth.blogspot.com/2011/09/semantics-scales-up-beyond-search-in.html" TargetMode="External"/><Relationship Id="rId6" Type="http://schemas.openxmlformats.org/officeDocument/2006/relationships/hyperlink" Target="http://knoesis.org/showcas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deshare.net/knoesis/citizen-sensor-data-mining-social-media-analytics-and-development-centric-web-applications-736106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4" Type="http://schemas.openxmlformats.org/officeDocument/2006/relationships/slide" Target="slide13.xml"/><Relationship Id="rId5" Type="http://schemas.openxmlformats.org/officeDocument/2006/relationships/slide" Target="slide14.xml"/><Relationship Id="rId6" Type="http://schemas.openxmlformats.org/officeDocument/2006/relationships/slide" Target="slide16.xml"/><Relationship Id="rId7" Type="http://schemas.openxmlformats.org/officeDocument/2006/relationships/slide" Target="slide21.xml"/><Relationship Id="rId8" Type="http://schemas.openxmlformats.org/officeDocument/2006/relationships/slide" Target="slide10.xml"/><Relationship Id="rId9" Type="http://schemas.openxmlformats.org/officeDocument/2006/relationships/slide" Target="slide25.xml"/><Relationship Id="rId10" Type="http://schemas.openxmlformats.org/officeDocument/2006/relationships/slide" Target="slide31.xml"/><Relationship Id="rId11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png"/><Relationship Id="rId7" Type="http://schemas.openxmlformats.org/officeDocument/2006/relationships/hyperlink" Target="http://www.slideshare.net/apsheth/semantic-web-info-brokering-opportunities-commercialization-and-challenges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2.png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8" Type="http://schemas.openxmlformats.org/officeDocument/2006/relationships/image" Target="../media/image10.png"/><Relationship Id="rId9" Type="http://schemas.openxmlformats.org/officeDocument/2006/relationships/hyperlink" Target="http://www.slideshare.net/apsheth/semantic-web-info-brokering-opportunities-commercialization-and-challenges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057401"/>
            <a:ext cx="8229600" cy="990600"/>
          </a:xfrm>
        </p:spPr>
        <p:txBody>
          <a:bodyPr/>
          <a:lstStyle/>
          <a:p>
            <a:r>
              <a:rPr lang="en-US" sz="3600" dirty="0" smtClean="0"/>
              <a:t>Semantic Computing </a:t>
            </a:r>
            <a:r>
              <a:rPr lang="en-US" sz="3600" dirty="0"/>
              <a:t>in Real-</a:t>
            </a:r>
            <a:r>
              <a:rPr lang="en-US" sz="3600" dirty="0" smtClean="0"/>
              <a:t>World: </a:t>
            </a:r>
            <a:r>
              <a:rPr lang="en-US" sz="2400" dirty="0" smtClean="0"/>
              <a:t>Vertical and Horizontal application, </a:t>
            </a:r>
            <a:br>
              <a:rPr lang="en-US" sz="2400" dirty="0" smtClean="0"/>
            </a:br>
            <a:r>
              <a:rPr lang="en-US" sz="2400" dirty="0" smtClean="0"/>
              <a:t>within Enterprise and on the Web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276600"/>
            <a:ext cx="8382000" cy="2590800"/>
          </a:xfrm>
        </p:spPr>
        <p:txBody>
          <a:bodyPr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Panel at Intl Conf on Semantic Computing, Palo Alto, CA, Sept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20m 2011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Amit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P. Sheth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LexisNexis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Ohio Eminent Scholar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Ohio Center of Excellence 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Knowledge-enabled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Computing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Kno.e.sis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Wright State University, Dayton,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OH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amit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@knoesis.org</a:t>
            </a:r>
            <a:r>
              <a:rPr lang="en-US" dirty="0" smtClean="0"/>
              <a:t> 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smtClean="0"/>
              <a:t>Schema.org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286500" y="1323975"/>
            <a:ext cx="2552700" cy="17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57200" y="1266825"/>
            <a:ext cx="24003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505199" y="1323975"/>
            <a:ext cx="2543175" cy="14192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2590800" y="2743200"/>
            <a:ext cx="1447800" cy="10668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3810000" y="3810000"/>
            <a:ext cx="1524000" cy="213360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Shared Vocabulary</a:t>
            </a:r>
          </a:p>
        </p:txBody>
      </p:sp>
      <p:cxnSp>
        <p:nvCxnSpPr>
          <p:cNvPr id="10" name="Straight Arrow Connector 9"/>
          <p:cNvCxnSpPr>
            <a:endCxn id="9" idx="0"/>
          </p:cNvCxnSpPr>
          <p:nvPr/>
        </p:nvCxnSpPr>
        <p:spPr bwMode="auto">
          <a:xfrm>
            <a:off x="4495800" y="2286000"/>
            <a:ext cx="76200" cy="15240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5181600" y="2590800"/>
            <a:ext cx="1600200" cy="12192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981700" y="3733800"/>
            <a:ext cx="285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Amazing things can happen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21029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971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Enterprise Applications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017347"/>
            <a:ext cx="6629400" cy="498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1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8991600" cy="990599"/>
          </a:xfrm>
        </p:spPr>
        <p:txBody>
          <a:bodyPr/>
          <a:lstStyle/>
          <a:p>
            <a:r>
              <a:rPr lang="en-US" sz="2800" dirty="0" smtClean="0"/>
              <a:t>Extracting Semantic Metadata from </a:t>
            </a:r>
            <a:br>
              <a:rPr lang="en-US" sz="2800" dirty="0" smtClean="0"/>
            </a:br>
            <a:r>
              <a:rPr lang="en-US" sz="2800" dirty="0" smtClean="0"/>
              <a:t>Semi structured and Structured Sources (1999 – 2002)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1972" y="1143000"/>
            <a:ext cx="5791200" cy="5457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GB" altLang="en-GB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Semagix</a:t>
            </a:r>
            <a:r>
              <a:rPr lang="en-GB" altLang="en-GB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Freedom </a:t>
            </a:r>
            <a:r>
              <a:rPr lang="en-GB" alt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for building </a:t>
            </a:r>
          </a:p>
          <a:p>
            <a:pPr eaLnBrk="0" hangingPunct="0"/>
            <a:r>
              <a:rPr lang="en-GB" alt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ontology-driven information system</a:t>
            </a:r>
          </a:p>
        </p:txBody>
      </p:sp>
      <p:sp>
        <p:nvSpPr>
          <p:cNvPr id="8" name="TextBox 7">
            <a:hlinkClick r:id="rId4"/>
          </p:cNvPr>
          <p:cNvSpPr txBox="1"/>
          <p:nvPr/>
        </p:nvSpPr>
        <p:spPr>
          <a:xfrm>
            <a:off x="5867400" y="5867400"/>
            <a:ext cx="3128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 smtClean="0">
                <a:solidFill>
                  <a:schemeClr val="accent2">
                    <a:lumMod val="75000"/>
                  </a:schemeClr>
                </a:solidFill>
                <a:latin typeface="Segoe" pitchFamily="34" charset="0"/>
              </a:rPr>
              <a:t>Managing Semantic Content on the Web</a:t>
            </a:r>
            <a:endParaRPr lang="en-US" sz="1200" b="1" u="sng" dirty="0">
              <a:solidFill>
                <a:schemeClr val="accent2">
                  <a:lumMod val="75000"/>
                </a:schemeClr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747338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90600"/>
          </a:xfrm>
        </p:spPr>
        <p:txBody>
          <a:bodyPr/>
          <a:lstStyle/>
          <a:p>
            <a:r>
              <a:rPr lang="en-US" dirty="0" smtClean="0"/>
              <a:t>Active Semantic Electronic Medical Record Application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82571"/>
            <a:ext cx="667702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4016" y="1136829"/>
            <a:ext cx="8346583" cy="5457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GB" altLang="en-GB" sz="1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In Use Today at Athens Heart </a:t>
            </a:r>
            <a:r>
              <a:rPr lang="en-GB" altLang="en-GB" sz="18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Center</a:t>
            </a:r>
            <a:r>
              <a:rPr lang="en-GB" altLang="en-GB" sz="1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For Clinical Decision Support since January 2006</a:t>
            </a:r>
            <a:endParaRPr lang="en-GB" altLang="en-GB" sz="18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228600" y="5638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Segoe" charset="0"/>
              </a:rPr>
              <a:t>Amit</a:t>
            </a:r>
            <a:r>
              <a:rPr lang="en-US" sz="1200" dirty="0" smtClean="0">
                <a:latin typeface="Segoe" charset="0"/>
              </a:rPr>
              <a:t> P. </a:t>
            </a:r>
            <a:r>
              <a:rPr lang="en-US" sz="1200" dirty="0" err="1" smtClean="0">
                <a:latin typeface="Segoe" charset="0"/>
              </a:rPr>
              <a:t>Sheth</a:t>
            </a:r>
            <a:r>
              <a:rPr lang="en-US" sz="1200" dirty="0" smtClean="0">
                <a:latin typeface="Segoe" charset="0"/>
              </a:rPr>
              <a:t>, S. </a:t>
            </a:r>
            <a:r>
              <a:rPr lang="en-US" sz="1200" dirty="0" err="1" smtClean="0">
                <a:latin typeface="Segoe" charset="0"/>
              </a:rPr>
              <a:t>Agrawal,Jonathan</a:t>
            </a:r>
            <a:r>
              <a:rPr lang="en-US" sz="1200" dirty="0" smtClean="0">
                <a:latin typeface="Segoe" charset="0"/>
              </a:rPr>
              <a:t> </a:t>
            </a:r>
            <a:r>
              <a:rPr lang="en-US" sz="1200" dirty="0" err="1" smtClean="0">
                <a:latin typeface="Segoe" charset="0"/>
              </a:rPr>
              <a:t>Lathem</a:t>
            </a:r>
            <a:r>
              <a:rPr lang="en-US" sz="1200" dirty="0" smtClean="0">
                <a:latin typeface="Segoe" charset="0"/>
              </a:rPr>
              <a:t>, Nicole Oldham, H. Wingate, P. </a:t>
            </a:r>
            <a:r>
              <a:rPr lang="en-US" sz="1200" dirty="0" err="1" smtClean="0">
                <a:latin typeface="Segoe" charset="0"/>
              </a:rPr>
              <a:t>Yadav</a:t>
            </a:r>
            <a:r>
              <a:rPr lang="en-US" sz="1200" dirty="0" smtClean="0">
                <a:latin typeface="Segoe" charset="0"/>
              </a:rPr>
              <a:t>, and K. Gallagher, </a:t>
            </a:r>
            <a:r>
              <a:rPr lang="en-US" sz="1200" b="1" u="sng" dirty="0" smtClean="0">
                <a:solidFill>
                  <a:schemeClr val="accent2">
                    <a:lumMod val="75000"/>
                  </a:schemeClr>
                </a:solidFill>
                <a:latin typeface="Segoe" charset="0"/>
              </a:rPr>
              <a:t>Active Semantic Electronic Medical Record</a:t>
            </a:r>
            <a:r>
              <a:rPr lang="en-US" sz="1200" dirty="0" smtClean="0">
                <a:latin typeface="Segoe" charset="0"/>
              </a:rPr>
              <a:t>, Proc. of the 5th International Semantic Web Conference</a:t>
            </a:r>
            <a:endParaRPr lang="en-US" sz="1200" dirty="0">
              <a:latin typeface="Segoe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5217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>
            <a:normAutofit/>
          </a:bodyPr>
          <a:lstStyle/>
          <a:p>
            <a:pPr algn="l"/>
            <a:r>
              <a:rPr lang="en-GB" altLang="en-GB" dirty="0"/>
              <a:t>Global Investment Bank</a:t>
            </a:r>
            <a:endParaRPr lang="en-US" dirty="0"/>
          </a:p>
        </p:txBody>
      </p: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152400" y="4953000"/>
            <a:ext cx="4114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" lvl="1">
              <a:buClr>
                <a:schemeClr val="folHlink"/>
              </a:buClr>
              <a:buFont typeface="Wingdings" pitchFamily="2" charset="2"/>
              <a:buNone/>
              <a:tabLst>
                <a:tab pos="6286500" algn="l"/>
              </a:tabLst>
            </a:pPr>
            <a:r>
              <a:rPr lang="en-US" sz="2000" dirty="0" smtClean="0">
                <a:solidFill>
                  <a:srgbClr val="5A5AA8"/>
                </a:solidFill>
              </a:rPr>
              <a:t>Fraud </a:t>
            </a:r>
            <a:r>
              <a:rPr lang="en-US" sz="2000" dirty="0">
                <a:solidFill>
                  <a:srgbClr val="5A5AA8"/>
                </a:solidFill>
              </a:rPr>
              <a:t>Prevention application used in financial </a:t>
            </a:r>
            <a:r>
              <a:rPr lang="en-US" sz="2000" dirty="0" smtClean="0">
                <a:solidFill>
                  <a:srgbClr val="5A5AA8"/>
                </a:solidFill>
              </a:rPr>
              <a:t>services – Related KYC application is deployed at Majority of Global Banks </a:t>
            </a:r>
            <a:endParaRPr lang="en-US" sz="2000" dirty="0">
              <a:solidFill>
                <a:srgbClr val="5A5AA8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54400" y="1931988"/>
            <a:ext cx="4337050" cy="2051050"/>
            <a:chOff x="2544" y="1536"/>
            <a:chExt cx="2977" cy="156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452" y="1536"/>
              <a:ext cx="1828" cy="1344"/>
              <a:chOff x="1198" y="2728"/>
              <a:chExt cx="1636" cy="1271"/>
            </a:xfrm>
          </p:grpSpPr>
          <p:pic>
            <p:nvPicPr>
              <p:cNvPr id="183302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98" y="2728"/>
                <a:ext cx="888" cy="1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3303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50" y="2728"/>
                <a:ext cx="784" cy="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3304" name="Rectangle 8"/>
            <p:cNvSpPr>
              <a:spLocks noChangeArrowheads="1"/>
            </p:cNvSpPr>
            <p:nvPr/>
          </p:nvSpPr>
          <p:spPr bwMode="auto">
            <a:xfrm>
              <a:off x="4510" y="2257"/>
              <a:ext cx="1011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chemeClr val="accent2"/>
                </a:buClr>
              </a:pPr>
              <a:r>
                <a:rPr lang="en-US" sz="900" b="0">
                  <a:solidFill>
                    <a:srgbClr val="000000"/>
                  </a:solidFill>
                  <a:cs typeface="Arial" charset="0"/>
                </a:rPr>
                <a:t>User will be able to navigate </a:t>
              </a:r>
            </a:p>
            <a:p>
              <a:pPr>
                <a:buClr>
                  <a:schemeClr val="accent2"/>
                </a:buClr>
              </a:pPr>
              <a:r>
                <a:rPr lang="en-US" sz="900" b="0">
                  <a:solidFill>
                    <a:srgbClr val="000000"/>
                  </a:solidFill>
                  <a:cs typeface="Arial" charset="0"/>
                </a:rPr>
                <a:t>the ontology using a number </a:t>
              </a:r>
            </a:p>
            <a:p>
              <a:pPr>
                <a:buClr>
                  <a:schemeClr val="accent2"/>
                </a:buClr>
              </a:pPr>
              <a:r>
                <a:rPr lang="en-US" sz="900" b="0">
                  <a:solidFill>
                    <a:srgbClr val="000000"/>
                  </a:solidFill>
                  <a:cs typeface="Arial" charset="0"/>
                </a:rPr>
                <a:t>of different interfaces 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544" y="1968"/>
              <a:ext cx="1248" cy="1130"/>
              <a:chOff x="2544" y="1968"/>
              <a:chExt cx="1248" cy="1130"/>
            </a:xfrm>
          </p:grpSpPr>
          <p:sp>
            <p:nvSpPr>
              <p:cNvPr id="183306" name="Line 10"/>
              <p:cNvSpPr>
                <a:spLocks noChangeShapeType="1"/>
              </p:cNvSpPr>
              <p:nvPr/>
            </p:nvSpPr>
            <p:spPr bwMode="auto">
              <a:xfrm flipH="1">
                <a:off x="2780" y="2640"/>
                <a:ext cx="772" cy="273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07" name="Line 11"/>
              <p:cNvSpPr>
                <a:spLocks noChangeShapeType="1"/>
              </p:cNvSpPr>
              <p:nvPr/>
            </p:nvSpPr>
            <p:spPr bwMode="auto">
              <a:xfrm flipH="1">
                <a:off x="2828" y="2112"/>
                <a:ext cx="724" cy="129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08" name="Rectangle 12"/>
              <p:cNvSpPr>
                <a:spLocks noChangeArrowheads="1"/>
              </p:cNvSpPr>
              <p:nvPr/>
            </p:nvSpPr>
            <p:spPr bwMode="auto">
              <a:xfrm>
                <a:off x="3164" y="2994"/>
                <a:ext cx="44" cy="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buClr>
                    <a:schemeClr val="accent2"/>
                  </a:buClr>
                </a:pPr>
                <a:r>
                  <a:rPr lang="en-US" sz="900" b="0">
                    <a:solidFill>
                      <a:srgbClr val="000000"/>
                    </a:solidFill>
                    <a:cs typeface="Arial" charset="0"/>
                  </a:rPr>
                  <a:t>  </a:t>
                </a:r>
                <a:endParaRPr lang="en-US" b="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183309" name="Line 13"/>
              <p:cNvSpPr>
                <a:spLocks noChangeShapeType="1"/>
              </p:cNvSpPr>
              <p:nvPr/>
            </p:nvSpPr>
            <p:spPr bwMode="auto">
              <a:xfrm flipH="1">
                <a:off x="2544" y="1968"/>
                <a:ext cx="1248" cy="96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3310" name="Rectangle 14"/>
          <p:cNvSpPr>
            <a:spLocks noChangeArrowheads="1"/>
          </p:cNvSpPr>
          <p:nvPr/>
        </p:nvSpPr>
        <p:spPr bwMode="auto">
          <a:xfrm>
            <a:off x="3568700" y="1143000"/>
            <a:ext cx="2984500" cy="571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11" name="AutoShape 15"/>
          <p:cNvSpPr>
            <a:spLocks noChangeArrowheads="1"/>
          </p:cNvSpPr>
          <p:nvPr/>
        </p:nvSpPr>
        <p:spPr bwMode="auto">
          <a:xfrm>
            <a:off x="4640263" y="1206500"/>
            <a:ext cx="803275" cy="444500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12" name="Text Box 16"/>
          <p:cNvSpPr txBox="1">
            <a:spLocks noChangeArrowheads="1"/>
          </p:cNvSpPr>
          <p:nvPr/>
        </p:nvSpPr>
        <p:spPr bwMode="auto">
          <a:xfrm>
            <a:off x="4575175" y="1266825"/>
            <a:ext cx="946150" cy="395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000">
                <a:solidFill>
                  <a:schemeClr val="bg1"/>
                </a:solidFill>
                <a:cs typeface="Arial" charset="0"/>
              </a:rPr>
              <a:t>World Wide </a:t>
            </a:r>
          </a:p>
          <a:p>
            <a:pPr algn="ctr">
              <a:buClr>
                <a:schemeClr val="accent2"/>
              </a:buClr>
            </a:pPr>
            <a:r>
              <a:rPr lang="en-US" sz="1000">
                <a:solidFill>
                  <a:schemeClr val="bg1"/>
                </a:solidFill>
                <a:cs typeface="Arial" charset="0"/>
              </a:rPr>
              <a:t>Web content</a:t>
            </a:r>
          </a:p>
        </p:txBody>
      </p:sp>
      <p:sp>
        <p:nvSpPr>
          <p:cNvPr id="183313" name="AutoShape 17"/>
          <p:cNvSpPr>
            <a:spLocks noChangeArrowheads="1"/>
          </p:cNvSpPr>
          <p:nvPr/>
        </p:nvSpPr>
        <p:spPr bwMode="auto">
          <a:xfrm>
            <a:off x="3660775" y="1206500"/>
            <a:ext cx="803275" cy="444500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Text Box 18"/>
          <p:cNvSpPr txBox="1">
            <a:spLocks noChangeArrowheads="1"/>
          </p:cNvSpPr>
          <p:nvPr/>
        </p:nvSpPr>
        <p:spPr bwMode="auto">
          <a:xfrm>
            <a:off x="3721100" y="1276350"/>
            <a:ext cx="690563" cy="395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000">
                <a:solidFill>
                  <a:schemeClr val="bg1"/>
                </a:solidFill>
                <a:cs typeface="Arial" charset="0"/>
              </a:rPr>
              <a:t>Public </a:t>
            </a:r>
            <a:br>
              <a:rPr lang="en-US" sz="1000">
                <a:solidFill>
                  <a:schemeClr val="bg1"/>
                </a:solidFill>
                <a:cs typeface="Arial" charset="0"/>
              </a:rPr>
            </a:br>
            <a:r>
              <a:rPr lang="en-US" sz="1000">
                <a:solidFill>
                  <a:schemeClr val="bg1"/>
                </a:solidFill>
                <a:cs typeface="Arial" charset="0"/>
              </a:rPr>
              <a:t>Records</a:t>
            </a:r>
          </a:p>
        </p:txBody>
      </p:sp>
      <p:sp>
        <p:nvSpPr>
          <p:cNvPr id="183315" name="AutoShape 19"/>
          <p:cNvSpPr>
            <a:spLocks noChangeArrowheads="1"/>
          </p:cNvSpPr>
          <p:nvPr/>
        </p:nvSpPr>
        <p:spPr bwMode="auto">
          <a:xfrm>
            <a:off x="5602288" y="1181100"/>
            <a:ext cx="803275" cy="444500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16" name="Text Box 20"/>
          <p:cNvSpPr txBox="1">
            <a:spLocks noChangeArrowheads="1"/>
          </p:cNvSpPr>
          <p:nvPr/>
        </p:nvSpPr>
        <p:spPr bwMode="auto">
          <a:xfrm>
            <a:off x="5675313" y="1266825"/>
            <a:ext cx="6699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000">
                <a:solidFill>
                  <a:schemeClr val="bg1"/>
                </a:solidFill>
                <a:cs typeface="Arial" charset="0"/>
              </a:rPr>
              <a:t>BLOGS,</a:t>
            </a:r>
            <a:br>
              <a:rPr lang="en-US" sz="1000">
                <a:solidFill>
                  <a:schemeClr val="bg1"/>
                </a:solidFill>
                <a:cs typeface="Arial" charset="0"/>
              </a:rPr>
            </a:br>
            <a:r>
              <a:rPr lang="en-US" sz="1000">
                <a:solidFill>
                  <a:schemeClr val="bg1"/>
                </a:solidFill>
                <a:cs typeface="Arial" charset="0"/>
              </a:rPr>
              <a:t>RSS</a:t>
            </a:r>
          </a:p>
        </p:txBody>
      </p:sp>
      <p:sp>
        <p:nvSpPr>
          <p:cNvPr id="183317" name="Freeform 21"/>
          <p:cNvSpPr>
            <a:spLocks/>
          </p:cNvSpPr>
          <p:nvPr/>
        </p:nvSpPr>
        <p:spPr bwMode="auto">
          <a:xfrm>
            <a:off x="2652713" y="1714500"/>
            <a:ext cx="3889375" cy="1458913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0" y="1104"/>
              </a:cxn>
              <a:cxn ang="0">
                <a:pos x="3024" y="0"/>
              </a:cxn>
              <a:cxn ang="0">
                <a:pos x="720" y="0"/>
              </a:cxn>
            </a:cxnLst>
            <a:rect l="0" t="0" r="r" b="b"/>
            <a:pathLst>
              <a:path w="3024" h="1104">
                <a:moveTo>
                  <a:pt x="720" y="0"/>
                </a:moveTo>
                <a:lnTo>
                  <a:pt x="0" y="1104"/>
                </a:lnTo>
                <a:lnTo>
                  <a:pt x="3024" y="0"/>
                </a:lnTo>
                <a:lnTo>
                  <a:pt x="720" y="0"/>
                </a:lnTo>
                <a:close/>
              </a:path>
            </a:pathLst>
          </a:custGeom>
          <a:gradFill rotWithShape="1">
            <a:gsLst>
              <a:gs pos="0">
                <a:srgbClr val="CCCCFF">
                  <a:alpha val="39999"/>
                </a:srgbClr>
              </a:gs>
              <a:gs pos="100000">
                <a:srgbClr val="CCCCFF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18" name="Text Box 22"/>
          <p:cNvSpPr txBox="1">
            <a:spLocks noChangeArrowheads="1"/>
          </p:cNvSpPr>
          <p:nvPr/>
        </p:nvSpPr>
        <p:spPr bwMode="auto">
          <a:xfrm>
            <a:off x="3505200" y="1741488"/>
            <a:ext cx="3503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accent2"/>
                </a:solidFill>
                <a:cs typeface="Arial" charset="0"/>
              </a:rPr>
              <a:t>Un-structure text, Semi-structured Data</a:t>
            </a:r>
          </a:p>
        </p:txBody>
      </p:sp>
      <p:sp>
        <p:nvSpPr>
          <p:cNvPr id="183319" name="Rectangle 23"/>
          <p:cNvSpPr>
            <a:spLocks noChangeArrowheads="1"/>
          </p:cNvSpPr>
          <p:nvPr/>
        </p:nvSpPr>
        <p:spPr bwMode="auto">
          <a:xfrm>
            <a:off x="4251325" y="3959225"/>
            <a:ext cx="3175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900" b="0">
                <a:solidFill>
                  <a:srgbClr val="000000"/>
                </a:solidFill>
                <a:cs typeface="Arial" charset="0"/>
              </a:rPr>
              <a:t> </a:t>
            </a:r>
            <a:endParaRPr lang="en-US" b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3320" name="Freeform 24"/>
          <p:cNvSpPr>
            <a:spLocks/>
          </p:cNvSpPr>
          <p:nvPr/>
        </p:nvSpPr>
        <p:spPr bwMode="auto">
          <a:xfrm>
            <a:off x="554038" y="1725613"/>
            <a:ext cx="2962275" cy="13954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84" y="1056"/>
              </a:cxn>
              <a:cxn ang="0">
                <a:pos x="2304" y="0"/>
              </a:cxn>
              <a:cxn ang="0">
                <a:pos x="0" y="0"/>
              </a:cxn>
            </a:cxnLst>
            <a:rect l="0" t="0" r="r" b="b"/>
            <a:pathLst>
              <a:path w="2304" h="1056">
                <a:moveTo>
                  <a:pt x="0" y="0"/>
                </a:moveTo>
                <a:lnTo>
                  <a:pt x="1584" y="1056"/>
                </a:lnTo>
                <a:lnTo>
                  <a:pt x="2304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46275"/>
                  <a:invGamma/>
                  <a:alpha val="67999"/>
                </a:schemeClr>
              </a:gs>
              <a:gs pos="100000">
                <a:schemeClr val="bg2">
                  <a:alpha val="38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3321" name="Rectangle 25"/>
          <p:cNvSpPr>
            <a:spLocks noChangeArrowheads="1"/>
          </p:cNvSpPr>
          <p:nvPr/>
        </p:nvSpPr>
        <p:spPr bwMode="auto">
          <a:xfrm>
            <a:off x="554038" y="1155700"/>
            <a:ext cx="2962275" cy="56991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22" name="AutoShape 26"/>
          <p:cNvSpPr>
            <a:spLocks noChangeArrowheads="1"/>
          </p:cNvSpPr>
          <p:nvPr/>
        </p:nvSpPr>
        <p:spPr bwMode="auto">
          <a:xfrm>
            <a:off x="677863" y="1219200"/>
            <a:ext cx="801687" cy="442913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23" name="Text Box 27"/>
          <p:cNvSpPr txBox="1">
            <a:spLocks noChangeArrowheads="1"/>
          </p:cNvSpPr>
          <p:nvPr/>
        </p:nvSpPr>
        <p:spPr bwMode="auto">
          <a:xfrm>
            <a:off x="638175" y="1397000"/>
            <a:ext cx="8953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000">
                <a:solidFill>
                  <a:schemeClr val="bg1"/>
                </a:solidFill>
                <a:cs typeface="Arial" charset="0"/>
              </a:rPr>
              <a:t>Watch Lists</a:t>
            </a:r>
          </a:p>
        </p:txBody>
      </p:sp>
      <p:sp>
        <p:nvSpPr>
          <p:cNvPr id="183324" name="AutoShape 28"/>
          <p:cNvSpPr>
            <a:spLocks noChangeArrowheads="1"/>
          </p:cNvSpPr>
          <p:nvPr/>
        </p:nvSpPr>
        <p:spPr bwMode="auto">
          <a:xfrm>
            <a:off x="1603375" y="1219200"/>
            <a:ext cx="801688" cy="442913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25" name="Text Box 29"/>
          <p:cNvSpPr txBox="1">
            <a:spLocks noChangeArrowheads="1"/>
          </p:cNvSpPr>
          <p:nvPr/>
        </p:nvSpPr>
        <p:spPr bwMode="auto">
          <a:xfrm>
            <a:off x="1524000" y="1279525"/>
            <a:ext cx="9588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000">
                <a:solidFill>
                  <a:schemeClr val="bg1"/>
                </a:solidFill>
                <a:cs typeface="Arial" charset="0"/>
              </a:rPr>
              <a:t>Law </a:t>
            </a:r>
          </a:p>
          <a:p>
            <a:pPr algn="ctr">
              <a:buClr>
                <a:schemeClr val="accent2"/>
              </a:buClr>
            </a:pPr>
            <a:r>
              <a:rPr lang="en-US" sz="1000">
                <a:solidFill>
                  <a:schemeClr val="bg1"/>
                </a:solidFill>
                <a:cs typeface="Arial" charset="0"/>
              </a:rPr>
              <a:t>Enforcement</a:t>
            </a:r>
          </a:p>
        </p:txBody>
      </p:sp>
      <p:sp>
        <p:nvSpPr>
          <p:cNvPr id="183326" name="AutoShape 30"/>
          <p:cNvSpPr>
            <a:spLocks noChangeArrowheads="1"/>
          </p:cNvSpPr>
          <p:nvPr/>
        </p:nvSpPr>
        <p:spPr bwMode="auto">
          <a:xfrm>
            <a:off x="2528888" y="1219200"/>
            <a:ext cx="801687" cy="442913"/>
          </a:xfrm>
          <a:prstGeom prst="can">
            <a:avLst>
              <a:gd name="adj" fmla="val 25000"/>
            </a:avLst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27" name="Text Box 31"/>
          <p:cNvSpPr txBox="1">
            <a:spLocks noChangeArrowheads="1"/>
          </p:cNvSpPr>
          <p:nvPr/>
        </p:nvSpPr>
        <p:spPr bwMode="auto">
          <a:xfrm>
            <a:off x="2511425" y="1371600"/>
            <a:ext cx="8461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000">
                <a:solidFill>
                  <a:schemeClr val="bg1"/>
                </a:solidFill>
                <a:cs typeface="Arial" charset="0"/>
              </a:rPr>
              <a:t>Regulators</a:t>
            </a:r>
          </a:p>
        </p:txBody>
      </p:sp>
      <p:sp>
        <p:nvSpPr>
          <p:cNvPr id="183328" name="Text Box 32"/>
          <p:cNvSpPr txBox="1">
            <a:spLocks noChangeArrowheads="1"/>
          </p:cNvSpPr>
          <p:nvPr/>
        </p:nvSpPr>
        <p:spPr bwMode="auto">
          <a:xfrm>
            <a:off x="439738" y="1752600"/>
            <a:ext cx="3071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accent2"/>
                </a:solidFill>
                <a:cs typeface="Arial" charset="0"/>
              </a:rPr>
              <a:t>Semi-structured Government Data</a:t>
            </a:r>
          </a:p>
        </p:txBody>
      </p:sp>
      <p:sp>
        <p:nvSpPr>
          <p:cNvPr id="183329" name="Freeform 33"/>
          <p:cNvSpPr>
            <a:spLocks noEditPoints="1"/>
          </p:cNvSpPr>
          <p:nvPr/>
        </p:nvSpPr>
        <p:spPr bwMode="auto">
          <a:xfrm>
            <a:off x="5319713" y="3368675"/>
            <a:ext cx="711200" cy="619125"/>
          </a:xfrm>
          <a:custGeom>
            <a:avLst/>
            <a:gdLst/>
            <a:ahLst/>
            <a:cxnLst>
              <a:cxn ang="0">
                <a:pos x="4936" y="112"/>
              </a:cxn>
              <a:cxn ang="0">
                <a:pos x="4860" y="177"/>
              </a:cxn>
              <a:cxn ang="0">
                <a:pos x="4748" y="238"/>
              </a:cxn>
              <a:cxn ang="0">
                <a:pos x="4675" y="267"/>
              </a:cxn>
              <a:cxn ang="0">
                <a:pos x="4599" y="332"/>
              </a:cxn>
              <a:cxn ang="0">
                <a:pos x="4557" y="400"/>
              </a:cxn>
              <a:cxn ang="0">
                <a:pos x="4478" y="499"/>
              </a:cxn>
              <a:cxn ang="0">
                <a:pos x="4325" y="628"/>
              </a:cxn>
              <a:cxn ang="0">
                <a:pos x="4248" y="693"/>
              </a:cxn>
              <a:cxn ang="0">
                <a:pos x="4136" y="754"/>
              </a:cxn>
              <a:cxn ang="0">
                <a:pos x="4064" y="783"/>
              </a:cxn>
              <a:cxn ang="0">
                <a:pos x="3987" y="848"/>
              </a:cxn>
              <a:cxn ang="0">
                <a:pos x="3946" y="916"/>
              </a:cxn>
              <a:cxn ang="0">
                <a:pos x="3866" y="1016"/>
              </a:cxn>
              <a:cxn ang="0">
                <a:pos x="3713" y="1145"/>
              </a:cxn>
              <a:cxn ang="0">
                <a:pos x="3636" y="1210"/>
              </a:cxn>
              <a:cxn ang="0">
                <a:pos x="3525" y="1270"/>
              </a:cxn>
              <a:cxn ang="0">
                <a:pos x="3452" y="1300"/>
              </a:cxn>
              <a:cxn ang="0">
                <a:pos x="3376" y="1364"/>
              </a:cxn>
              <a:cxn ang="0">
                <a:pos x="3335" y="1433"/>
              </a:cxn>
              <a:cxn ang="0">
                <a:pos x="3254" y="1532"/>
              </a:cxn>
              <a:cxn ang="0">
                <a:pos x="3101" y="1661"/>
              </a:cxn>
              <a:cxn ang="0">
                <a:pos x="3025" y="1726"/>
              </a:cxn>
              <a:cxn ang="0">
                <a:pos x="2913" y="1787"/>
              </a:cxn>
              <a:cxn ang="0">
                <a:pos x="2841" y="1816"/>
              </a:cxn>
              <a:cxn ang="0">
                <a:pos x="2764" y="1880"/>
              </a:cxn>
              <a:cxn ang="0">
                <a:pos x="2723" y="1949"/>
              </a:cxn>
              <a:cxn ang="0">
                <a:pos x="2643" y="2049"/>
              </a:cxn>
              <a:cxn ang="0">
                <a:pos x="2490" y="2178"/>
              </a:cxn>
              <a:cxn ang="0">
                <a:pos x="2413" y="2242"/>
              </a:cxn>
              <a:cxn ang="0">
                <a:pos x="2302" y="2303"/>
              </a:cxn>
              <a:cxn ang="0">
                <a:pos x="2229" y="2332"/>
              </a:cxn>
              <a:cxn ang="0">
                <a:pos x="2153" y="2397"/>
              </a:cxn>
              <a:cxn ang="0">
                <a:pos x="2111" y="2465"/>
              </a:cxn>
              <a:cxn ang="0">
                <a:pos x="2031" y="2565"/>
              </a:cxn>
              <a:cxn ang="0">
                <a:pos x="1878" y="2694"/>
              </a:cxn>
              <a:cxn ang="0">
                <a:pos x="1802" y="2759"/>
              </a:cxn>
              <a:cxn ang="0">
                <a:pos x="1690" y="2819"/>
              </a:cxn>
              <a:cxn ang="0">
                <a:pos x="1618" y="2849"/>
              </a:cxn>
              <a:cxn ang="0">
                <a:pos x="1541" y="2913"/>
              </a:cxn>
              <a:cxn ang="0">
                <a:pos x="1500" y="2982"/>
              </a:cxn>
              <a:cxn ang="0">
                <a:pos x="1420" y="3081"/>
              </a:cxn>
              <a:cxn ang="0">
                <a:pos x="1267" y="3210"/>
              </a:cxn>
              <a:cxn ang="0">
                <a:pos x="1190" y="3275"/>
              </a:cxn>
              <a:cxn ang="0">
                <a:pos x="1079" y="3336"/>
              </a:cxn>
              <a:cxn ang="0">
                <a:pos x="1006" y="3365"/>
              </a:cxn>
              <a:cxn ang="0">
                <a:pos x="930" y="3430"/>
              </a:cxn>
              <a:cxn ang="0">
                <a:pos x="888" y="3498"/>
              </a:cxn>
              <a:cxn ang="0">
                <a:pos x="808" y="3598"/>
              </a:cxn>
              <a:cxn ang="0">
                <a:pos x="655" y="3727"/>
              </a:cxn>
              <a:cxn ang="0">
                <a:pos x="579" y="3791"/>
              </a:cxn>
              <a:cxn ang="0">
                <a:pos x="467" y="3852"/>
              </a:cxn>
              <a:cxn ang="0">
                <a:pos x="394" y="3881"/>
              </a:cxn>
              <a:cxn ang="0">
                <a:pos x="318" y="3946"/>
              </a:cxn>
              <a:cxn ang="0">
                <a:pos x="277" y="4014"/>
              </a:cxn>
              <a:cxn ang="0">
                <a:pos x="196" y="4114"/>
              </a:cxn>
              <a:cxn ang="0">
                <a:pos x="44" y="4243"/>
              </a:cxn>
            </a:cxnLst>
            <a:rect l="0" t="0" r="r" b="b"/>
            <a:pathLst>
              <a:path w="5025" h="4252">
                <a:moveTo>
                  <a:pt x="5013" y="47"/>
                </a:moveTo>
                <a:lnTo>
                  <a:pt x="5013" y="47"/>
                </a:lnTo>
                <a:cubicBezTo>
                  <a:pt x="5002" y="56"/>
                  <a:pt x="4986" y="55"/>
                  <a:pt x="4977" y="44"/>
                </a:cubicBezTo>
                <a:cubicBezTo>
                  <a:pt x="4969" y="33"/>
                  <a:pt x="4970" y="18"/>
                  <a:pt x="4981" y="9"/>
                </a:cubicBezTo>
                <a:lnTo>
                  <a:pt x="4981" y="9"/>
                </a:lnTo>
                <a:cubicBezTo>
                  <a:pt x="4992" y="0"/>
                  <a:pt x="5007" y="2"/>
                  <a:pt x="5016" y="12"/>
                </a:cubicBezTo>
                <a:cubicBezTo>
                  <a:pt x="5025" y="23"/>
                  <a:pt x="5023" y="39"/>
                  <a:pt x="5013" y="47"/>
                </a:cubicBezTo>
                <a:close/>
                <a:moveTo>
                  <a:pt x="4936" y="112"/>
                </a:moveTo>
                <a:lnTo>
                  <a:pt x="4936" y="112"/>
                </a:lnTo>
                <a:cubicBezTo>
                  <a:pt x="4926" y="121"/>
                  <a:pt x="4910" y="119"/>
                  <a:pt x="4901" y="109"/>
                </a:cubicBezTo>
                <a:cubicBezTo>
                  <a:pt x="4892" y="98"/>
                  <a:pt x="4894" y="82"/>
                  <a:pt x="4904" y="73"/>
                </a:cubicBezTo>
                <a:lnTo>
                  <a:pt x="4904" y="73"/>
                </a:lnTo>
                <a:cubicBezTo>
                  <a:pt x="4915" y="65"/>
                  <a:pt x="4931" y="66"/>
                  <a:pt x="4940" y="77"/>
                </a:cubicBezTo>
                <a:cubicBezTo>
                  <a:pt x="4948" y="87"/>
                  <a:pt x="4947" y="103"/>
                  <a:pt x="4936" y="112"/>
                </a:cubicBezTo>
                <a:close/>
                <a:moveTo>
                  <a:pt x="4860" y="177"/>
                </a:moveTo>
                <a:lnTo>
                  <a:pt x="4860" y="177"/>
                </a:lnTo>
                <a:cubicBezTo>
                  <a:pt x="4849" y="185"/>
                  <a:pt x="4833" y="184"/>
                  <a:pt x="4825" y="173"/>
                </a:cubicBezTo>
                <a:cubicBezTo>
                  <a:pt x="4816" y="163"/>
                  <a:pt x="4817" y="147"/>
                  <a:pt x="4828" y="138"/>
                </a:cubicBezTo>
                <a:lnTo>
                  <a:pt x="4828" y="138"/>
                </a:lnTo>
                <a:cubicBezTo>
                  <a:pt x="4839" y="129"/>
                  <a:pt x="4854" y="131"/>
                  <a:pt x="4863" y="141"/>
                </a:cubicBezTo>
                <a:cubicBezTo>
                  <a:pt x="4872" y="152"/>
                  <a:pt x="4870" y="168"/>
                  <a:pt x="4860" y="177"/>
                </a:cubicBezTo>
                <a:close/>
                <a:moveTo>
                  <a:pt x="4783" y="241"/>
                </a:moveTo>
                <a:lnTo>
                  <a:pt x="4783" y="241"/>
                </a:lnTo>
                <a:cubicBezTo>
                  <a:pt x="4773" y="250"/>
                  <a:pt x="4757" y="248"/>
                  <a:pt x="4748" y="238"/>
                </a:cubicBezTo>
                <a:cubicBezTo>
                  <a:pt x="4739" y="227"/>
                  <a:pt x="4741" y="211"/>
                  <a:pt x="4752" y="203"/>
                </a:cubicBezTo>
                <a:lnTo>
                  <a:pt x="4752" y="202"/>
                </a:lnTo>
                <a:cubicBezTo>
                  <a:pt x="4762" y="194"/>
                  <a:pt x="4778" y="195"/>
                  <a:pt x="4787" y="206"/>
                </a:cubicBezTo>
                <a:cubicBezTo>
                  <a:pt x="4796" y="217"/>
                  <a:pt x="4794" y="232"/>
                  <a:pt x="4783" y="241"/>
                </a:cubicBezTo>
                <a:close/>
                <a:moveTo>
                  <a:pt x="4707" y="306"/>
                </a:moveTo>
                <a:lnTo>
                  <a:pt x="4707" y="306"/>
                </a:lnTo>
                <a:cubicBezTo>
                  <a:pt x="4696" y="314"/>
                  <a:pt x="4680" y="313"/>
                  <a:pt x="4672" y="302"/>
                </a:cubicBezTo>
                <a:cubicBezTo>
                  <a:pt x="4663" y="292"/>
                  <a:pt x="4664" y="276"/>
                  <a:pt x="4675" y="267"/>
                </a:cubicBezTo>
                <a:lnTo>
                  <a:pt x="4675" y="267"/>
                </a:lnTo>
                <a:cubicBezTo>
                  <a:pt x="4686" y="258"/>
                  <a:pt x="4702" y="260"/>
                  <a:pt x="4710" y="270"/>
                </a:cubicBezTo>
                <a:cubicBezTo>
                  <a:pt x="4719" y="281"/>
                  <a:pt x="4718" y="297"/>
                  <a:pt x="4707" y="306"/>
                </a:cubicBezTo>
                <a:close/>
                <a:moveTo>
                  <a:pt x="4630" y="370"/>
                </a:moveTo>
                <a:lnTo>
                  <a:pt x="4630" y="370"/>
                </a:lnTo>
                <a:cubicBezTo>
                  <a:pt x="4620" y="379"/>
                  <a:pt x="4604" y="377"/>
                  <a:pt x="4595" y="367"/>
                </a:cubicBezTo>
                <a:cubicBezTo>
                  <a:pt x="4586" y="356"/>
                  <a:pt x="4588" y="340"/>
                  <a:pt x="4599" y="332"/>
                </a:cubicBezTo>
                <a:lnTo>
                  <a:pt x="4599" y="332"/>
                </a:lnTo>
                <a:cubicBezTo>
                  <a:pt x="4609" y="323"/>
                  <a:pt x="4625" y="324"/>
                  <a:pt x="4634" y="335"/>
                </a:cubicBezTo>
                <a:cubicBezTo>
                  <a:pt x="4643" y="346"/>
                  <a:pt x="4641" y="361"/>
                  <a:pt x="4630" y="370"/>
                </a:cubicBezTo>
                <a:close/>
                <a:moveTo>
                  <a:pt x="4554" y="435"/>
                </a:moveTo>
                <a:lnTo>
                  <a:pt x="4554" y="435"/>
                </a:lnTo>
                <a:cubicBezTo>
                  <a:pt x="4543" y="444"/>
                  <a:pt x="4528" y="442"/>
                  <a:pt x="4519" y="431"/>
                </a:cubicBezTo>
                <a:cubicBezTo>
                  <a:pt x="4510" y="421"/>
                  <a:pt x="4512" y="405"/>
                  <a:pt x="4522" y="396"/>
                </a:cubicBezTo>
                <a:lnTo>
                  <a:pt x="4522" y="396"/>
                </a:lnTo>
                <a:cubicBezTo>
                  <a:pt x="4533" y="387"/>
                  <a:pt x="4549" y="389"/>
                  <a:pt x="4557" y="400"/>
                </a:cubicBezTo>
                <a:cubicBezTo>
                  <a:pt x="4566" y="410"/>
                  <a:pt x="4565" y="426"/>
                  <a:pt x="4554" y="435"/>
                </a:cubicBezTo>
                <a:close/>
                <a:moveTo>
                  <a:pt x="4478" y="499"/>
                </a:moveTo>
                <a:lnTo>
                  <a:pt x="4478" y="499"/>
                </a:lnTo>
                <a:cubicBezTo>
                  <a:pt x="4467" y="508"/>
                  <a:pt x="4451" y="507"/>
                  <a:pt x="4442" y="496"/>
                </a:cubicBezTo>
                <a:cubicBezTo>
                  <a:pt x="4434" y="485"/>
                  <a:pt x="4435" y="469"/>
                  <a:pt x="4446" y="461"/>
                </a:cubicBezTo>
                <a:lnTo>
                  <a:pt x="4446" y="461"/>
                </a:lnTo>
                <a:cubicBezTo>
                  <a:pt x="4456" y="452"/>
                  <a:pt x="4472" y="453"/>
                  <a:pt x="4481" y="464"/>
                </a:cubicBezTo>
                <a:cubicBezTo>
                  <a:pt x="4490" y="475"/>
                  <a:pt x="4488" y="490"/>
                  <a:pt x="4478" y="499"/>
                </a:cubicBezTo>
                <a:close/>
                <a:moveTo>
                  <a:pt x="4401" y="564"/>
                </a:moveTo>
                <a:lnTo>
                  <a:pt x="4401" y="564"/>
                </a:lnTo>
                <a:cubicBezTo>
                  <a:pt x="4390" y="573"/>
                  <a:pt x="4375" y="571"/>
                  <a:pt x="4366" y="560"/>
                </a:cubicBezTo>
                <a:cubicBezTo>
                  <a:pt x="4357" y="550"/>
                  <a:pt x="4359" y="534"/>
                  <a:pt x="4369" y="525"/>
                </a:cubicBezTo>
                <a:lnTo>
                  <a:pt x="4369" y="525"/>
                </a:lnTo>
                <a:cubicBezTo>
                  <a:pt x="4380" y="516"/>
                  <a:pt x="4396" y="518"/>
                  <a:pt x="4405" y="529"/>
                </a:cubicBezTo>
                <a:cubicBezTo>
                  <a:pt x="4413" y="539"/>
                  <a:pt x="4412" y="555"/>
                  <a:pt x="4401" y="564"/>
                </a:cubicBezTo>
                <a:close/>
                <a:moveTo>
                  <a:pt x="4325" y="628"/>
                </a:moveTo>
                <a:lnTo>
                  <a:pt x="4325" y="628"/>
                </a:lnTo>
                <a:cubicBezTo>
                  <a:pt x="4314" y="637"/>
                  <a:pt x="4298" y="636"/>
                  <a:pt x="4289" y="625"/>
                </a:cubicBezTo>
                <a:cubicBezTo>
                  <a:pt x="4281" y="614"/>
                  <a:pt x="4282" y="599"/>
                  <a:pt x="4293" y="590"/>
                </a:cubicBezTo>
                <a:lnTo>
                  <a:pt x="4293" y="590"/>
                </a:lnTo>
                <a:cubicBezTo>
                  <a:pt x="4304" y="581"/>
                  <a:pt x="4319" y="582"/>
                  <a:pt x="4328" y="593"/>
                </a:cubicBezTo>
                <a:cubicBezTo>
                  <a:pt x="4337" y="604"/>
                  <a:pt x="4335" y="620"/>
                  <a:pt x="4325" y="628"/>
                </a:cubicBezTo>
                <a:close/>
                <a:moveTo>
                  <a:pt x="4248" y="693"/>
                </a:moveTo>
                <a:lnTo>
                  <a:pt x="4248" y="693"/>
                </a:lnTo>
                <a:cubicBezTo>
                  <a:pt x="4237" y="702"/>
                  <a:pt x="4221" y="700"/>
                  <a:pt x="4213" y="689"/>
                </a:cubicBezTo>
                <a:cubicBezTo>
                  <a:pt x="4204" y="678"/>
                  <a:pt x="4206" y="663"/>
                  <a:pt x="4217" y="654"/>
                </a:cubicBezTo>
                <a:lnTo>
                  <a:pt x="4217" y="654"/>
                </a:lnTo>
                <a:cubicBezTo>
                  <a:pt x="4228" y="645"/>
                  <a:pt x="4243" y="647"/>
                  <a:pt x="4252" y="658"/>
                </a:cubicBezTo>
                <a:cubicBezTo>
                  <a:pt x="4260" y="669"/>
                  <a:pt x="4259" y="684"/>
                  <a:pt x="4248" y="693"/>
                </a:cubicBezTo>
                <a:close/>
                <a:moveTo>
                  <a:pt x="4172" y="758"/>
                </a:moveTo>
                <a:lnTo>
                  <a:pt x="4171" y="758"/>
                </a:lnTo>
                <a:cubicBezTo>
                  <a:pt x="4161" y="766"/>
                  <a:pt x="4145" y="765"/>
                  <a:pt x="4136" y="754"/>
                </a:cubicBezTo>
                <a:cubicBezTo>
                  <a:pt x="4128" y="743"/>
                  <a:pt x="4129" y="727"/>
                  <a:pt x="4140" y="719"/>
                </a:cubicBezTo>
                <a:lnTo>
                  <a:pt x="4140" y="719"/>
                </a:lnTo>
                <a:cubicBezTo>
                  <a:pt x="4151" y="710"/>
                  <a:pt x="4167" y="712"/>
                  <a:pt x="4175" y="723"/>
                </a:cubicBezTo>
                <a:cubicBezTo>
                  <a:pt x="4184" y="733"/>
                  <a:pt x="4182" y="749"/>
                  <a:pt x="4172" y="758"/>
                </a:cubicBezTo>
                <a:close/>
                <a:moveTo>
                  <a:pt x="4095" y="822"/>
                </a:moveTo>
                <a:lnTo>
                  <a:pt x="4095" y="822"/>
                </a:lnTo>
                <a:cubicBezTo>
                  <a:pt x="4084" y="831"/>
                  <a:pt x="4069" y="829"/>
                  <a:pt x="4060" y="818"/>
                </a:cubicBezTo>
                <a:cubicBezTo>
                  <a:pt x="4051" y="808"/>
                  <a:pt x="4053" y="792"/>
                  <a:pt x="4064" y="783"/>
                </a:cubicBezTo>
                <a:lnTo>
                  <a:pt x="4064" y="783"/>
                </a:lnTo>
                <a:cubicBezTo>
                  <a:pt x="4075" y="775"/>
                  <a:pt x="4090" y="776"/>
                  <a:pt x="4099" y="787"/>
                </a:cubicBezTo>
                <a:cubicBezTo>
                  <a:pt x="4108" y="798"/>
                  <a:pt x="4106" y="814"/>
                  <a:pt x="4095" y="822"/>
                </a:cubicBezTo>
                <a:close/>
                <a:moveTo>
                  <a:pt x="4019" y="887"/>
                </a:moveTo>
                <a:lnTo>
                  <a:pt x="4019" y="887"/>
                </a:lnTo>
                <a:cubicBezTo>
                  <a:pt x="4008" y="895"/>
                  <a:pt x="3992" y="894"/>
                  <a:pt x="3983" y="883"/>
                </a:cubicBezTo>
                <a:cubicBezTo>
                  <a:pt x="3975" y="872"/>
                  <a:pt x="3977" y="856"/>
                  <a:pt x="3987" y="848"/>
                </a:cubicBezTo>
                <a:lnTo>
                  <a:pt x="3987" y="848"/>
                </a:lnTo>
                <a:cubicBezTo>
                  <a:pt x="3998" y="839"/>
                  <a:pt x="4014" y="841"/>
                  <a:pt x="4023" y="852"/>
                </a:cubicBezTo>
                <a:cubicBezTo>
                  <a:pt x="4031" y="862"/>
                  <a:pt x="4029" y="878"/>
                  <a:pt x="4019" y="887"/>
                </a:cubicBezTo>
                <a:close/>
                <a:moveTo>
                  <a:pt x="3942" y="951"/>
                </a:moveTo>
                <a:lnTo>
                  <a:pt x="3942" y="951"/>
                </a:lnTo>
                <a:cubicBezTo>
                  <a:pt x="3931" y="960"/>
                  <a:pt x="3916" y="958"/>
                  <a:pt x="3907" y="947"/>
                </a:cubicBezTo>
                <a:cubicBezTo>
                  <a:pt x="3898" y="937"/>
                  <a:pt x="3900" y="921"/>
                  <a:pt x="3911" y="912"/>
                </a:cubicBezTo>
                <a:lnTo>
                  <a:pt x="3911" y="912"/>
                </a:lnTo>
                <a:cubicBezTo>
                  <a:pt x="3922" y="904"/>
                  <a:pt x="3937" y="905"/>
                  <a:pt x="3946" y="916"/>
                </a:cubicBezTo>
                <a:cubicBezTo>
                  <a:pt x="3955" y="927"/>
                  <a:pt x="3953" y="943"/>
                  <a:pt x="3942" y="951"/>
                </a:cubicBezTo>
                <a:close/>
                <a:moveTo>
                  <a:pt x="3866" y="1016"/>
                </a:moveTo>
                <a:lnTo>
                  <a:pt x="3866" y="1016"/>
                </a:lnTo>
                <a:cubicBezTo>
                  <a:pt x="3855" y="1025"/>
                  <a:pt x="3839" y="1023"/>
                  <a:pt x="3831" y="1012"/>
                </a:cubicBezTo>
                <a:cubicBezTo>
                  <a:pt x="3822" y="1001"/>
                  <a:pt x="3824" y="985"/>
                  <a:pt x="3834" y="977"/>
                </a:cubicBezTo>
                <a:lnTo>
                  <a:pt x="3835" y="977"/>
                </a:lnTo>
                <a:cubicBezTo>
                  <a:pt x="3845" y="968"/>
                  <a:pt x="3861" y="970"/>
                  <a:pt x="3870" y="981"/>
                </a:cubicBezTo>
                <a:cubicBezTo>
                  <a:pt x="3878" y="991"/>
                  <a:pt x="3877" y="1007"/>
                  <a:pt x="3866" y="1016"/>
                </a:cubicBezTo>
                <a:close/>
                <a:moveTo>
                  <a:pt x="3789" y="1080"/>
                </a:moveTo>
                <a:lnTo>
                  <a:pt x="3789" y="1080"/>
                </a:lnTo>
                <a:cubicBezTo>
                  <a:pt x="3778" y="1089"/>
                  <a:pt x="3763" y="1087"/>
                  <a:pt x="3754" y="1077"/>
                </a:cubicBezTo>
                <a:cubicBezTo>
                  <a:pt x="3745" y="1066"/>
                  <a:pt x="3747" y="1050"/>
                  <a:pt x="3758" y="1041"/>
                </a:cubicBezTo>
                <a:lnTo>
                  <a:pt x="3758" y="1041"/>
                </a:lnTo>
                <a:cubicBezTo>
                  <a:pt x="3769" y="1033"/>
                  <a:pt x="3785" y="1034"/>
                  <a:pt x="3793" y="1045"/>
                </a:cubicBezTo>
                <a:cubicBezTo>
                  <a:pt x="3802" y="1056"/>
                  <a:pt x="3800" y="1072"/>
                  <a:pt x="3789" y="1080"/>
                </a:cubicBezTo>
                <a:close/>
                <a:moveTo>
                  <a:pt x="3713" y="1145"/>
                </a:moveTo>
                <a:lnTo>
                  <a:pt x="3713" y="1145"/>
                </a:lnTo>
                <a:cubicBezTo>
                  <a:pt x="3702" y="1154"/>
                  <a:pt x="3686" y="1152"/>
                  <a:pt x="3678" y="1141"/>
                </a:cubicBezTo>
                <a:cubicBezTo>
                  <a:pt x="3669" y="1130"/>
                  <a:pt x="3671" y="1115"/>
                  <a:pt x="3682" y="1106"/>
                </a:cubicBezTo>
                <a:lnTo>
                  <a:pt x="3682" y="1106"/>
                </a:lnTo>
                <a:cubicBezTo>
                  <a:pt x="3692" y="1097"/>
                  <a:pt x="3708" y="1099"/>
                  <a:pt x="3717" y="1110"/>
                </a:cubicBezTo>
                <a:cubicBezTo>
                  <a:pt x="3725" y="1121"/>
                  <a:pt x="3724" y="1136"/>
                  <a:pt x="3713" y="1145"/>
                </a:cubicBezTo>
                <a:close/>
                <a:moveTo>
                  <a:pt x="3636" y="1209"/>
                </a:moveTo>
                <a:lnTo>
                  <a:pt x="3636" y="1210"/>
                </a:lnTo>
                <a:cubicBezTo>
                  <a:pt x="3626" y="1218"/>
                  <a:pt x="3610" y="1216"/>
                  <a:pt x="3601" y="1206"/>
                </a:cubicBezTo>
                <a:cubicBezTo>
                  <a:pt x="3593" y="1195"/>
                  <a:pt x="3594" y="1179"/>
                  <a:pt x="3605" y="1170"/>
                </a:cubicBezTo>
                <a:lnTo>
                  <a:pt x="3605" y="1170"/>
                </a:lnTo>
                <a:cubicBezTo>
                  <a:pt x="3616" y="1162"/>
                  <a:pt x="3632" y="1164"/>
                  <a:pt x="3640" y="1174"/>
                </a:cubicBezTo>
                <a:cubicBezTo>
                  <a:pt x="3649" y="1185"/>
                  <a:pt x="3647" y="1201"/>
                  <a:pt x="3636" y="1209"/>
                </a:cubicBezTo>
                <a:close/>
                <a:moveTo>
                  <a:pt x="3560" y="1274"/>
                </a:moveTo>
                <a:lnTo>
                  <a:pt x="3560" y="1274"/>
                </a:lnTo>
                <a:cubicBezTo>
                  <a:pt x="3549" y="1283"/>
                  <a:pt x="3533" y="1281"/>
                  <a:pt x="3525" y="1270"/>
                </a:cubicBezTo>
                <a:cubicBezTo>
                  <a:pt x="3516" y="1259"/>
                  <a:pt x="3518" y="1244"/>
                  <a:pt x="3529" y="1235"/>
                </a:cubicBezTo>
                <a:lnTo>
                  <a:pt x="3529" y="1235"/>
                </a:lnTo>
                <a:cubicBezTo>
                  <a:pt x="3540" y="1226"/>
                  <a:pt x="3555" y="1228"/>
                  <a:pt x="3564" y="1239"/>
                </a:cubicBezTo>
                <a:cubicBezTo>
                  <a:pt x="3572" y="1250"/>
                  <a:pt x="3571" y="1265"/>
                  <a:pt x="3560" y="1274"/>
                </a:cubicBezTo>
                <a:close/>
                <a:moveTo>
                  <a:pt x="3484" y="1339"/>
                </a:moveTo>
                <a:lnTo>
                  <a:pt x="3483" y="1339"/>
                </a:lnTo>
                <a:cubicBezTo>
                  <a:pt x="3473" y="1347"/>
                  <a:pt x="3457" y="1345"/>
                  <a:pt x="3448" y="1335"/>
                </a:cubicBezTo>
                <a:cubicBezTo>
                  <a:pt x="3440" y="1324"/>
                  <a:pt x="3441" y="1308"/>
                  <a:pt x="3452" y="1300"/>
                </a:cubicBezTo>
                <a:lnTo>
                  <a:pt x="3452" y="1300"/>
                </a:lnTo>
                <a:cubicBezTo>
                  <a:pt x="3463" y="1291"/>
                  <a:pt x="3479" y="1293"/>
                  <a:pt x="3487" y="1303"/>
                </a:cubicBezTo>
                <a:cubicBezTo>
                  <a:pt x="3496" y="1314"/>
                  <a:pt x="3494" y="1330"/>
                  <a:pt x="3484" y="1339"/>
                </a:cubicBezTo>
                <a:close/>
                <a:moveTo>
                  <a:pt x="3407" y="1403"/>
                </a:moveTo>
                <a:lnTo>
                  <a:pt x="3407" y="1403"/>
                </a:lnTo>
                <a:cubicBezTo>
                  <a:pt x="3396" y="1412"/>
                  <a:pt x="3381" y="1410"/>
                  <a:pt x="3372" y="1399"/>
                </a:cubicBezTo>
                <a:cubicBezTo>
                  <a:pt x="3363" y="1388"/>
                  <a:pt x="3365" y="1373"/>
                  <a:pt x="3376" y="1364"/>
                </a:cubicBezTo>
                <a:lnTo>
                  <a:pt x="3376" y="1364"/>
                </a:lnTo>
                <a:cubicBezTo>
                  <a:pt x="3387" y="1355"/>
                  <a:pt x="3402" y="1357"/>
                  <a:pt x="3411" y="1368"/>
                </a:cubicBezTo>
                <a:cubicBezTo>
                  <a:pt x="3420" y="1379"/>
                  <a:pt x="3418" y="1394"/>
                  <a:pt x="3407" y="1403"/>
                </a:cubicBezTo>
                <a:close/>
                <a:moveTo>
                  <a:pt x="3331" y="1468"/>
                </a:moveTo>
                <a:lnTo>
                  <a:pt x="3331" y="1468"/>
                </a:lnTo>
                <a:cubicBezTo>
                  <a:pt x="3320" y="1476"/>
                  <a:pt x="3304" y="1475"/>
                  <a:pt x="3295" y="1464"/>
                </a:cubicBezTo>
                <a:cubicBezTo>
                  <a:pt x="3287" y="1453"/>
                  <a:pt x="3289" y="1437"/>
                  <a:pt x="3299" y="1429"/>
                </a:cubicBezTo>
                <a:lnTo>
                  <a:pt x="3299" y="1429"/>
                </a:lnTo>
                <a:cubicBezTo>
                  <a:pt x="3310" y="1420"/>
                  <a:pt x="3326" y="1422"/>
                  <a:pt x="3335" y="1433"/>
                </a:cubicBezTo>
                <a:cubicBezTo>
                  <a:pt x="3343" y="1443"/>
                  <a:pt x="3341" y="1459"/>
                  <a:pt x="3331" y="1468"/>
                </a:cubicBezTo>
                <a:close/>
                <a:moveTo>
                  <a:pt x="3254" y="1532"/>
                </a:moveTo>
                <a:lnTo>
                  <a:pt x="3254" y="1532"/>
                </a:lnTo>
                <a:cubicBezTo>
                  <a:pt x="3243" y="1541"/>
                  <a:pt x="3228" y="1539"/>
                  <a:pt x="3219" y="1528"/>
                </a:cubicBezTo>
                <a:cubicBezTo>
                  <a:pt x="3210" y="1518"/>
                  <a:pt x="3212" y="1502"/>
                  <a:pt x="3223" y="1493"/>
                </a:cubicBezTo>
                <a:lnTo>
                  <a:pt x="3223" y="1493"/>
                </a:lnTo>
                <a:cubicBezTo>
                  <a:pt x="3234" y="1485"/>
                  <a:pt x="3249" y="1486"/>
                  <a:pt x="3258" y="1497"/>
                </a:cubicBezTo>
                <a:cubicBezTo>
                  <a:pt x="3267" y="1508"/>
                  <a:pt x="3265" y="1524"/>
                  <a:pt x="3254" y="1532"/>
                </a:cubicBezTo>
                <a:close/>
                <a:moveTo>
                  <a:pt x="3178" y="1597"/>
                </a:moveTo>
                <a:lnTo>
                  <a:pt x="3178" y="1597"/>
                </a:lnTo>
                <a:cubicBezTo>
                  <a:pt x="3167" y="1605"/>
                  <a:pt x="3151" y="1604"/>
                  <a:pt x="3143" y="1593"/>
                </a:cubicBezTo>
                <a:cubicBezTo>
                  <a:pt x="3134" y="1582"/>
                  <a:pt x="3136" y="1566"/>
                  <a:pt x="3146" y="1558"/>
                </a:cubicBezTo>
                <a:lnTo>
                  <a:pt x="3146" y="1558"/>
                </a:lnTo>
                <a:cubicBezTo>
                  <a:pt x="3157" y="1549"/>
                  <a:pt x="3173" y="1551"/>
                  <a:pt x="3182" y="1562"/>
                </a:cubicBezTo>
                <a:cubicBezTo>
                  <a:pt x="3190" y="1572"/>
                  <a:pt x="3189" y="1588"/>
                  <a:pt x="3178" y="1597"/>
                </a:cubicBezTo>
                <a:close/>
                <a:moveTo>
                  <a:pt x="3101" y="1661"/>
                </a:moveTo>
                <a:lnTo>
                  <a:pt x="3101" y="1661"/>
                </a:lnTo>
                <a:cubicBezTo>
                  <a:pt x="3090" y="1670"/>
                  <a:pt x="3075" y="1668"/>
                  <a:pt x="3066" y="1657"/>
                </a:cubicBezTo>
                <a:cubicBezTo>
                  <a:pt x="3057" y="1647"/>
                  <a:pt x="3059" y="1631"/>
                  <a:pt x="3070" y="1622"/>
                </a:cubicBezTo>
                <a:lnTo>
                  <a:pt x="3070" y="1622"/>
                </a:lnTo>
                <a:cubicBezTo>
                  <a:pt x="3081" y="1614"/>
                  <a:pt x="3097" y="1615"/>
                  <a:pt x="3105" y="1626"/>
                </a:cubicBezTo>
                <a:cubicBezTo>
                  <a:pt x="3114" y="1637"/>
                  <a:pt x="3112" y="1653"/>
                  <a:pt x="3101" y="1661"/>
                </a:cubicBezTo>
                <a:close/>
                <a:moveTo>
                  <a:pt x="3025" y="1726"/>
                </a:moveTo>
                <a:lnTo>
                  <a:pt x="3025" y="1726"/>
                </a:lnTo>
                <a:cubicBezTo>
                  <a:pt x="3014" y="1735"/>
                  <a:pt x="2998" y="1733"/>
                  <a:pt x="2990" y="1722"/>
                </a:cubicBezTo>
                <a:cubicBezTo>
                  <a:pt x="2981" y="1711"/>
                  <a:pt x="2983" y="1695"/>
                  <a:pt x="2994" y="1687"/>
                </a:cubicBezTo>
                <a:lnTo>
                  <a:pt x="2994" y="1687"/>
                </a:lnTo>
                <a:cubicBezTo>
                  <a:pt x="3004" y="1678"/>
                  <a:pt x="3020" y="1680"/>
                  <a:pt x="3029" y="1691"/>
                </a:cubicBezTo>
                <a:cubicBezTo>
                  <a:pt x="3037" y="1701"/>
                  <a:pt x="3036" y="1717"/>
                  <a:pt x="3025" y="1726"/>
                </a:cubicBezTo>
                <a:close/>
                <a:moveTo>
                  <a:pt x="2948" y="1790"/>
                </a:moveTo>
                <a:lnTo>
                  <a:pt x="2948" y="1790"/>
                </a:lnTo>
                <a:cubicBezTo>
                  <a:pt x="2938" y="1799"/>
                  <a:pt x="2922" y="1797"/>
                  <a:pt x="2913" y="1787"/>
                </a:cubicBezTo>
                <a:cubicBezTo>
                  <a:pt x="2905" y="1776"/>
                  <a:pt x="2906" y="1760"/>
                  <a:pt x="2917" y="1751"/>
                </a:cubicBezTo>
                <a:lnTo>
                  <a:pt x="2917" y="1751"/>
                </a:lnTo>
                <a:cubicBezTo>
                  <a:pt x="2928" y="1743"/>
                  <a:pt x="2944" y="1744"/>
                  <a:pt x="2952" y="1755"/>
                </a:cubicBezTo>
                <a:cubicBezTo>
                  <a:pt x="2961" y="1766"/>
                  <a:pt x="2959" y="1782"/>
                  <a:pt x="2948" y="1790"/>
                </a:cubicBezTo>
                <a:close/>
                <a:moveTo>
                  <a:pt x="2872" y="1855"/>
                </a:moveTo>
                <a:lnTo>
                  <a:pt x="2872" y="1855"/>
                </a:lnTo>
                <a:cubicBezTo>
                  <a:pt x="2861" y="1864"/>
                  <a:pt x="2845" y="1862"/>
                  <a:pt x="2837" y="1851"/>
                </a:cubicBezTo>
                <a:cubicBezTo>
                  <a:pt x="2828" y="1840"/>
                  <a:pt x="2830" y="1825"/>
                  <a:pt x="2841" y="1816"/>
                </a:cubicBezTo>
                <a:lnTo>
                  <a:pt x="2841" y="1816"/>
                </a:lnTo>
                <a:cubicBezTo>
                  <a:pt x="2851" y="1807"/>
                  <a:pt x="2867" y="1809"/>
                  <a:pt x="2876" y="1820"/>
                </a:cubicBezTo>
                <a:cubicBezTo>
                  <a:pt x="2884" y="1831"/>
                  <a:pt x="2883" y="1846"/>
                  <a:pt x="2872" y="1855"/>
                </a:cubicBezTo>
                <a:close/>
                <a:moveTo>
                  <a:pt x="2796" y="1919"/>
                </a:moveTo>
                <a:lnTo>
                  <a:pt x="2795" y="1920"/>
                </a:lnTo>
                <a:cubicBezTo>
                  <a:pt x="2785" y="1928"/>
                  <a:pt x="2769" y="1926"/>
                  <a:pt x="2760" y="1916"/>
                </a:cubicBezTo>
                <a:cubicBezTo>
                  <a:pt x="2752" y="1905"/>
                  <a:pt x="2753" y="1889"/>
                  <a:pt x="2764" y="1880"/>
                </a:cubicBezTo>
                <a:lnTo>
                  <a:pt x="2764" y="1880"/>
                </a:lnTo>
                <a:cubicBezTo>
                  <a:pt x="2775" y="1872"/>
                  <a:pt x="2791" y="1874"/>
                  <a:pt x="2799" y="1884"/>
                </a:cubicBezTo>
                <a:cubicBezTo>
                  <a:pt x="2808" y="1895"/>
                  <a:pt x="2806" y="1911"/>
                  <a:pt x="2796" y="1919"/>
                </a:cubicBezTo>
                <a:close/>
                <a:moveTo>
                  <a:pt x="2719" y="1984"/>
                </a:moveTo>
                <a:lnTo>
                  <a:pt x="2719" y="1984"/>
                </a:lnTo>
                <a:cubicBezTo>
                  <a:pt x="2708" y="1993"/>
                  <a:pt x="2693" y="1991"/>
                  <a:pt x="2684" y="1980"/>
                </a:cubicBezTo>
                <a:cubicBezTo>
                  <a:pt x="2675" y="1969"/>
                  <a:pt x="2677" y="1954"/>
                  <a:pt x="2688" y="1945"/>
                </a:cubicBezTo>
                <a:lnTo>
                  <a:pt x="2688" y="1945"/>
                </a:lnTo>
                <a:cubicBezTo>
                  <a:pt x="2699" y="1936"/>
                  <a:pt x="2714" y="1938"/>
                  <a:pt x="2723" y="1949"/>
                </a:cubicBezTo>
                <a:cubicBezTo>
                  <a:pt x="2732" y="1960"/>
                  <a:pt x="2730" y="1975"/>
                  <a:pt x="2719" y="1984"/>
                </a:cubicBezTo>
                <a:close/>
                <a:moveTo>
                  <a:pt x="2643" y="2049"/>
                </a:moveTo>
                <a:lnTo>
                  <a:pt x="2643" y="2049"/>
                </a:lnTo>
                <a:cubicBezTo>
                  <a:pt x="2632" y="2057"/>
                  <a:pt x="2616" y="2055"/>
                  <a:pt x="2607" y="2045"/>
                </a:cubicBezTo>
                <a:cubicBezTo>
                  <a:pt x="2599" y="2034"/>
                  <a:pt x="2601" y="2018"/>
                  <a:pt x="2611" y="2010"/>
                </a:cubicBezTo>
                <a:lnTo>
                  <a:pt x="2611" y="2010"/>
                </a:lnTo>
                <a:cubicBezTo>
                  <a:pt x="2622" y="2001"/>
                  <a:pt x="2638" y="2003"/>
                  <a:pt x="2647" y="2013"/>
                </a:cubicBezTo>
                <a:cubicBezTo>
                  <a:pt x="2655" y="2024"/>
                  <a:pt x="2653" y="2040"/>
                  <a:pt x="2643" y="2049"/>
                </a:cubicBezTo>
                <a:close/>
                <a:moveTo>
                  <a:pt x="2566" y="2113"/>
                </a:moveTo>
                <a:lnTo>
                  <a:pt x="2566" y="2113"/>
                </a:lnTo>
                <a:cubicBezTo>
                  <a:pt x="2555" y="2122"/>
                  <a:pt x="2540" y="2120"/>
                  <a:pt x="2531" y="2109"/>
                </a:cubicBezTo>
                <a:cubicBezTo>
                  <a:pt x="2522" y="2098"/>
                  <a:pt x="2524" y="2083"/>
                  <a:pt x="2535" y="2074"/>
                </a:cubicBezTo>
                <a:lnTo>
                  <a:pt x="2535" y="2074"/>
                </a:lnTo>
                <a:cubicBezTo>
                  <a:pt x="2546" y="2065"/>
                  <a:pt x="2561" y="2067"/>
                  <a:pt x="2570" y="2078"/>
                </a:cubicBezTo>
                <a:cubicBezTo>
                  <a:pt x="2579" y="2089"/>
                  <a:pt x="2577" y="2105"/>
                  <a:pt x="2566" y="2113"/>
                </a:cubicBezTo>
                <a:close/>
                <a:moveTo>
                  <a:pt x="2490" y="2178"/>
                </a:moveTo>
                <a:lnTo>
                  <a:pt x="2490" y="2178"/>
                </a:lnTo>
                <a:cubicBezTo>
                  <a:pt x="2479" y="2186"/>
                  <a:pt x="2463" y="2185"/>
                  <a:pt x="2455" y="2174"/>
                </a:cubicBezTo>
                <a:cubicBezTo>
                  <a:pt x="2446" y="2163"/>
                  <a:pt x="2448" y="2147"/>
                  <a:pt x="2458" y="2139"/>
                </a:cubicBezTo>
                <a:lnTo>
                  <a:pt x="2458" y="2139"/>
                </a:lnTo>
                <a:cubicBezTo>
                  <a:pt x="2469" y="2130"/>
                  <a:pt x="2485" y="2132"/>
                  <a:pt x="2494" y="2143"/>
                </a:cubicBezTo>
                <a:cubicBezTo>
                  <a:pt x="2502" y="2153"/>
                  <a:pt x="2501" y="2169"/>
                  <a:pt x="2490" y="2178"/>
                </a:cubicBezTo>
                <a:close/>
                <a:moveTo>
                  <a:pt x="2413" y="2242"/>
                </a:moveTo>
                <a:lnTo>
                  <a:pt x="2413" y="2242"/>
                </a:lnTo>
                <a:cubicBezTo>
                  <a:pt x="2402" y="2251"/>
                  <a:pt x="2387" y="2249"/>
                  <a:pt x="2378" y="2238"/>
                </a:cubicBezTo>
                <a:cubicBezTo>
                  <a:pt x="2369" y="2228"/>
                  <a:pt x="2371" y="2212"/>
                  <a:pt x="2382" y="2203"/>
                </a:cubicBezTo>
                <a:lnTo>
                  <a:pt x="2382" y="2203"/>
                </a:lnTo>
                <a:cubicBezTo>
                  <a:pt x="2393" y="2195"/>
                  <a:pt x="2409" y="2196"/>
                  <a:pt x="2417" y="2207"/>
                </a:cubicBezTo>
                <a:cubicBezTo>
                  <a:pt x="2426" y="2218"/>
                  <a:pt x="2424" y="2234"/>
                  <a:pt x="2413" y="2242"/>
                </a:cubicBezTo>
                <a:close/>
                <a:moveTo>
                  <a:pt x="2337" y="2307"/>
                </a:moveTo>
                <a:lnTo>
                  <a:pt x="2337" y="2307"/>
                </a:lnTo>
                <a:cubicBezTo>
                  <a:pt x="2326" y="2315"/>
                  <a:pt x="2310" y="2314"/>
                  <a:pt x="2302" y="2303"/>
                </a:cubicBezTo>
                <a:cubicBezTo>
                  <a:pt x="2293" y="2292"/>
                  <a:pt x="2295" y="2276"/>
                  <a:pt x="2306" y="2268"/>
                </a:cubicBezTo>
                <a:lnTo>
                  <a:pt x="2306" y="2268"/>
                </a:lnTo>
                <a:cubicBezTo>
                  <a:pt x="2316" y="2259"/>
                  <a:pt x="2332" y="2261"/>
                  <a:pt x="2341" y="2272"/>
                </a:cubicBezTo>
                <a:cubicBezTo>
                  <a:pt x="2349" y="2282"/>
                  <a:pt x="2348" y="2298"/>
                  <a:pt x="2337" y="2307"/>
                </a:cubicBezTo>
                <a:close/>
                <a:moveTo>
                  <a:pt x="2260" y="2371"/>
                </a:moveTo>
                <a:lnTo>
                  <a:pt x="2260" y="2371"/>
                </a:lnTo>
                <a:cubicBezTo>
                  <a:pt x="2250" y="2380"/>
                  <a:pt x="2234" y="2378"/>
                  <a:pt x="2225" y="2367"/>
                </a:cubicBezTo>
                <a:cubicBezTo>
                  <a:pt x="2217" y="2357"/>
                  <a:pt x="2218" y="2341"/>
                  <a:pt x="2229" y="2332"/>
                </a:cubicBezTo>
                <a:lnTo>
                  <a:pt x="2229" y="2332"/>
                </a:lnTo>
                <a:cubicBezTo>
                  <a:pt x="2240" y="2324"/>
                  <a:pt x="2256" y="2325"/>
                  <a:pt x="2264" y="2336"/>
                </a:cubicBezTo>
                <a:cubicBezTo>
                  <a:pt x="2273" y="2347"/>
                  <a:pt x="2271" y="2363"/>
                  <a:pt x="2260" y="2371"/>
                </a:cubicBezTo>
                <a:close/>
                <a:moveTo>
                  <a:pt x="2184" y="2436"/>
                </a:moveTo>
                <a:lnTo>
                  <a:pt x="2184" y="2436"/>
                </a:lnTo>
                <a:cubicBezTo>
                  <a:pt x="2173" y="2445"/>
                  <a:pt x="2157" y="2443"/>
                  <a:pt x="2149" y="2432"/>
                </a:cubicBezTo>
                <a:cubicBezTo>
                  <a:pt x="2140" y="2421"/>
                  <a:pt x="2142" y="2405"/>
                  <a:pt x="2153" y="2397"/>
                </a:cubicBezTo>
                <a:lnTo>
                  <a:pt x="2153" y="2397"/>
                </a:lnTo>
                <a:cubicBezTo>
                  <a:pt x="2163" y="2388"/>
                  <a:pt x="2179" y="2390"/>
                  <a:pt x="2188" y="2401"/>
                </a:cubicBezTo>
                <a:cubicBezTo>
                  <a:pt x="2196" y="2412"/>
                  <a:pt x="2195" y="2427"/>
                  <a:pt x="2184" y="2436"/>
                </a:cubicBezTo>
                <a:close/>
                <a:moveTo>
                  <a:pt x="2108" y="2500"/>
                </a:moveTo>
                <a:lnTo>
                  <a:pt x="2107" y="2500"/>
                </a:lnTo>
                <a:cubicBezTo>
                  <a:pt x="2097" y="2509"/>
                  <a:pt x="2081" y="2507"/>
                  <a:pt x="2072" y="2497"/>
                </a:cubicBezTo>
                <a:cubicBezTo>
                  <a:pt x="2064" y="2486"/>
                  <a:pt x="2065" y="2470"/>
                  <a:pt x="2076" y="2461"/>
                </a:cubicBezTo>
                <a:lnTo>
                  <a:pt x="2076" y="2461"/>
                </a:lnTo>
                <a:cubicBezTo>
                  <a:pt x="2087" y="2453"/>
                  <a:pt x="2103" y="2454"/>
                  <a:pt x="2111" y="2465"/>
                </a:cubicBezTo>
                <a:cubicBezTo>
                  <a:pt x="2120" y="2476"/>
                  <a:pt x="2118" y="2492"/>
                  <a:pt x="2108" y="2500"/>
                </a:cubicBezTo>
                <a:close/>
                <a:moveTo>
                  <a:pt x="2031" y="2565"/>
                </a:moveTo>
                <a:lnTo>
                  <a:pt x="2031" y="2565"/>
                </a:lnTo>
                <a:cubicBezTo>
                  <a:pt x="2020" y="2574"/>
                  <a:pt x="2005" y="2572"/>
                  <a:pt x="1996" y="2561"/>
                </a:cubicBezTo>
                <a:cubicBezTo>
                  <a:pt x="1987" y="2550"/>
                  <a:pt x="1989" y="2535"/>
                  <a:pt x="2000" y="2526"/>
                </a:cubicBezTo>
                <a:lnTo>
                  <a:pt x="2000" y="2526"/>
                </a:lnTo>
                <a:cubicBezTo>
                  <a:pt x="2011" y="2517"/>
                  <a:pt x="2026" y="2519"/>
                  <a:pt x="2035" y="2530"/>
                </a:cubicBezTo>
                <a:cubicBezTo>
                  <a:pt x="2044" y="2541"/>
                  <a:pt x="2042" y="2556"/>
                  <a:pt x="2031" y="2565"/>
                </a:cubicBezTo>
                <a:close/>
                <a:moveTo>
                  <a:pt x="1955" y="2630"/>
                </a:moveTo>
                <a:lnTo>
                  <a:pt x="1955" y="2630"/>
                </a:lnTo>
                <a:cubicBezTo>
                  <a:pt x="1944" y="2638"/>
                  <a:pt x="1928" y="2636"/>
                  <a:pt x="1919" y="2626"/>
                </a:cubicBezTo>
                <a:cubicBezTo>
                  <a:pt x="1911" y="2615"/>
                  <a:pt x="1913" y="2599"/>
                  <a:pt x="1923" y="2590"/>
                </a:cubicBezTo>
                <a:lnTo>
                  <a:pt x="1923" y="2590"/>
                </a:lnTo>
                <a:cubicBezTo>
                  <a:pt x="1934" y="2582"/>
                  <a:pt x="1950" y="2584"/>
                  <a:pt x="1959" y="2594"/>
                </a:cubicBezTo>
                <a:cubicBezTo>
                  <a:pt x="1967" y="2605"/>
                  <a:pt x="1965" y="2621"/>
                  <a:pt x="1955" y="2630"/>
                </a:cubicBezTo>
                <a:close/>
                <a:moveTo>
                  <a:pt x="1878" y="2694"/>
                </a:moveTo>
                <a:lnTo>
                  <a:pt x="1878" y="2694"/>
                </a:lnTo>
                <a:cubicBezTo>
                  <a:pt x="1867" y="2703"/>
                  <a:pt x="1852" y="2701"/>
                  <a:pt x="1843" y="2690"/>
                </a:cubicBezTo>
                <a:cubicBezTo>
                  <a:pt x="1834" y="2679"/>
                  <a:pt x="1836" y="2664"/>
                  <a:pt x="1847" y="2655"/>
                </a:cubicBezTo>
                <a:lnTo>
                  <a:pt x="1847" y="2655"/>
                </a:lnTo>
                <a:cubicBezTo>
                  <a:pt x="1858" y="2646"/>
                  <a:pt x="1873" y="2648"/>
                  <a:pt x="1882" y="2659"/>
                </a:cubicBezTo>
                <a:cubicBezTo>
                  <a:pt x="1891" y="2670"/>
                  <a:pt x="1889" y="2685"/>
                  <a:pt x="1878" y="2694"/>
                </a:cubicBezTo>
                <a:close/>
                <a:moveTo>
                  <a:pt x="1802" y="2759"/>
                </a:moveTo>
                <a:lnTo>
                  <a:pt x="1802" y="2759"/>
                </a:lnTo>
                <a:cubicBezTo>
                  <a:pt x="1791" y="2767"/>
                  <a:pt x="1775" y="2766"/>
                  <a:pt x="1767" y="2755"/>
                </a:cubicBezTo>
                <a:cubicBezTo>
                  <a:pt x="1758" y="2744"/>
                  <a:pt x="1760" y="2728"/>
                  <a:pt x="1770" y="2720"/>
                </a:cubicBezTo>
                <a:lnTo>
                  <a:pt x="1770" y="2720"/>
                </a:lnTo>
                <a:cubicBezTo>
                  <a:pt x="1781" y="2711"/>
                  <a:pt x="1797" y="2713"/>
                  <a:pt x="1806" y="2723"/>
                </a:cubicBezTo>
                <a:cubicBezTo>
                  <a:pt x="1814" y="2734"/>
                  <a:pt x="1813" y="2750"/>
                  <a:pt x="1802" y="2759"/>
                </a:cubicBezTo>
                <a:close/>
                <a:moveTo>
                  <a:pt x="1725" y="2823"/>
                </a:moveTo>
                <a:lnTo>
                  <a:pt x="1725" y="2823"/>
                </a:lnTo>
                <a:cubicBezTo>
                  <a:pt x="1714" y="2832"/>
                  <a:pt x="1699" y="2830"/>
                  <a:pt x="1690" y="2819"/>
                </a:cubicBezTo>
                <a:cubicBezTo>
                  <a:pt x="1681" y="2808"/>
                  <a:pt x="1683" y="2793"/>
                  <a:pt x="1694" y="2784"/>
                </a:cubicBezTo>
                <a:lnTo>
                  <a:pt x="1694" y="2784"/>
                </a:lnTo>
                <a:cubicBezTo>
                  <a:pt x="1705" y="2775"/>
                  <a:pt x="1721" y="2777"/>
                  <a:pt x="1729" y="2788"/>
                </a:cubicBezTo>
                <a:cubicBezTo>
                  <a:pt x="1738" y="2799"/>
                  <a:pt x="1736" y="2815"/>
                  <a:pt x="1725" y="2823"/>
                </a:cubicBezTo>
                <a:close/>
                <a:moveTo>
                  <a:pt x="1649" y="2888"/>
                </a:moveTo>
                <a:lnTo>
                  <a:pt x="1649" y="2888"/>
                </a:lnTo>
                <a:cubicBezTo>
                  <a:pt x="1638" y="2896"/>
                  <a:pt x="1622" y="2895"/>
                  <a:pt x="1614" y="2884"/>
                </a:cubicBezTo>
                <a:cubicBezTo>
                  <a:pt x="1605" y="2873"/>
                  <a:pt x="1607" y="2857"/>
                  <a:pt x="1618" y="2849"/>
                </a:cubicBezTo>
                <a:lnTo>
                  <a:pt x="1618" y="2849"/>
                </a:lnTo>
                <a:cubicBezTo>
                  <a:pt x="1628" y="2840"/>
                  <a:pt x="1644" y="2842"/>
                  <a:pt x="1653" y="2853"/>
                </a:cubicBezTo>
                <a:cubicBezTo>
                  <a:pt x="1661" y="2863"/>
                  <a:pt x="1660" y="2879"/>
                  <a:pt x="1649" y="2888"/>
                </a:cubicBezTo>
                <a:close/>
                <a:moveTo>
                  <a:pt x="1572" y="2952"/>
                </a:moveTo>
                <a:lnTo>
                  <a:pt x="1572" y="2952"/>
                </a:lnTo>
                <a:cubicBezTo>
                  <a:pt x="1562" y="2961"/>
                  <a:pt x="1546" y="2959"/>
                  <a:pt x="1537" y="2948"/>
                </a:cubicBezTo>
                <a:cubicBezTo>
                  <a:pt x="1529" y="2938"/>
                  <a:pt x="1530" y="2922"/>
                  <a:pt x="1541" y="2913"/>
                </a:cubicBezTo>
                <a:lnTo>
                  <a:pt x="1541" y="2913"/>
                </a:lnTo>
                <a:cubicBezTo>
                  <a:pt x="1552" y="2905"/>
                  <a:pt x="1568" y="2906"/>
                  <a:pt x="1576" y="2917"/>
                </a:cubicBezTo>
                <a:cubicBezTo>
                  <a:pt x="1585" y="2928"/>
                  <a:pt x="1583" y="2944"/>
                  <a:pt x="1572" y="2952"/>
                </a:cubicBezTo>
                <a:close/>
                <a:moveTo>
                  <a:pt x="1496" y="3017"/>
                </a:moveTo>
                <a:lnTo>
                  <a:pt x="1496" y="3017"/>
                </a:lnTo>
                <a:cubicBezTo>
                  <a:pt x="1485" y="3025"/>
                  <a:pt x="1469" y="3024"/>
                  <a:pt x="1461" y="3013"/>
                </a:cubicBezTo>
                <a:cubicBezTo>
                  <a:pt x="1452" y="3002"/>
                  <a:pt x="1454" y="2986"/>
                  <a:pt x="1465" y="2978"/>
                </a:cubicBezTo>
                <a:lnTo>
                  <a:pt x="1465" y="2978"/>
                </a:lnTo>
                <a:cubicBezTo>
                  <a:pt x="1476" y="2969"/>
                  <a:pt x="1491" y="2971"/>
                  <a:pt x="1500" y="2982"/>
                </a:cubicBezTo>
                <a:cubicBezTo>
                  <a:pt x="1508" y="2992"/>
                  <a:pt x="1507" y="3008"/>
                  <a:pt x="1496" y="3017"/>
                </a:cubicBezTo>
                <a:close/>
                <a:moveTo>
                  <a:pt x="1420" y="3081"/>
                </a:moveTo>
                <a:lnTo>
                  <a:pt x="1419" y="3081"/>
                </a:lnTo>
                <a:cubicBezTo>
                  <a:pt x="1409" y="3090"/>
                  <a:pt x="1393" y="3088"/>
                  <a:pt x="1384" y="3077"/>
                </a:cubicBezTo>
                <a:cubicBezTo>
                  <a:pt x="1376" y="3067"/>
                  <a:pt x="1377" y="3051"/>
                  <a:pt x="1388" y="3042"/>
                </a:cubicBezTo>
                <a:lnTo>
                  <a:pt x="1388" y="3042"/>
                </a:lnTo>
                <a:cubicBezTo>
                  <a:pt x="1399" y="3034"/>
                  <a:pt x="1415" y="3035"/>
                  <a:pt x="1423" y="3046"/>
                </a:cubicBezTo>
                <a:cubicBezTo>
                  <a:pt x="1432" y="3057"/>
                  <a:pt x="1430" y="3073"/>
                  <a:pt x="1420" y="3081"/>
                </a:cubicBezTo>
                <a:close/>
                <a:moveTo>
                  <a:pt x="1343" y="3146"/>
                </a:moveTo>
                <a:lnTo>
                  <a:pt x="1343" y="3146"/>
                </a:lnTo>
                <a:cubicBezTo>
                  <a:pt x="1332" y="3155"/>
                  <a:pt x="1317" y="3153"/>
                  <a:pt x="1308" y="3142"/>
                </a:cubicBezTo>
                <a:cubicBezTo>
                  <a:pt x="1299" y="3131"/>
                  <a:pt x="1301" y="3115"/>
                  <a:pt x="1312" y="3107"/>
                </a:cubicBezTo>
                <a:lnTo>
                  <a:pt x="1312" y="3107"/>
                </a:lnTo>
                <a:cubicBezTo>
                  <a:pt x="1323" y="3098"/>
                  <a:pt x="1338" y="3100"/>
                  <a:pt x="1347" y="3111"/>
                </a:cubicBezTo>
                <a:cubicBezTo>
                  <a:pt x="1356" y="3122"/>
                  <a:pt x="1354" y="3137"/>
                  <a:pt x="1343" y="3146"/>
                </a:cubicBezTo>
                <a:close/>
                <a:moveTo>
                  <a:pt x="1267" y="3210"/>
                </a:moveTo>
                <a:lnTo>
                  <a:pt x="1267" y="3210"/>
                </a:lnTo>
                <a:cubicBezTo>
                  <a:pt x="1256" y="3219"/>
                  <a:pt x="1240" y="3217"/>
                  <a:pt x="1231" y="3207"/>
                </a:cubicBezTo>
                <a:cubicBezTo>
                  <a:pt x="1223" y="3196"/>
                  <a:pt x="1225" y="3180"/>
                  <a:pt x="1235" y="3171"/>
                </a:cubicBezTo>
                <a:lnTo>
                  <a:pt x="1235" y="3171"/>
                </a:lnTo>
                <a:cubicBezTo>
                  <a:pt x="1246" y="3163"/>
                  <a:pt x="1262" y="3165"/>
                  <a:pt x="1271" y="3175"/>
                </a:cubicBezTo>
                <a:cubicBezTo>
                  <a:pt x="1279" y="3186"/>
                  <a:pt x="1277" y="3202"/>
                  <a:pt x="1267" y="3210"/>
                </a:cubicBezTo>
                <a:close/>
                <a:moveTo>
                  <a:pt x="1190" y="3275"/>
                </a:moveTo>
                <a:lnTo>
                  <a:pt x="1190" y="3275"/>
                </a:lnTo>
                <a:cubicBezTo>
                  <a:pt x="1179" y="3284"/>
                  <a:pt x="1164" y="3282"/>
                  <a:pt x="1155" y="3271"/>
                </a:cubicBezTo>
                <a:cubicBezTo>
                  <a:pt x="1146" y="3260"/>
                  <a:pt x="1148" y="3245"/>
                  <a:pt x="1159" y="3236"/>
                </a:cubicBezTo>
                <a:lnTo>
                  <a:pt x="1159" y="3236"/>
                </a:lnTo>
                <a:cubicBezTo>
                  <a:pt x="1170" y="3227"/>
                  <a:pt x="1185" y="3229"/>
                  <a:pt x="1194" y="3240"/>
                </a:cubicBezTo>
                <a:cubicBezTo>
                  <a:pt x="1203" y="3251"/>
                  <a:pt x="1201" y="3266"/>
                  <a:pt x="1190" y="3275"/>
                </a:cubicBezTo>
                <a:close/>
                <a:moveTo>
                  <a:pt x="1114" y="3340"/>
                </a:moveTo>
                <a:lnTo>
                  <a:pt x="1114" y="3340"/>
                </a:lnTo>
                <a:cubicBezTo>
                  <a:pt x="1103" y="3348"/>
                  <a:pt x="1087" y="3346"/>
                  <a:pt x="1079" y="3336"/>
                </a:cubicBezTo>
                <a:cubicBezTo>
                  <a:pt x="1070" y="3325"/>
                  <a:pt x="1072" y="3309"/>
                  <a:pt x="1082" y="3301"/>
                </a:cubicBezTo>
                <a:lnTo>
                  <a:pt x="1083" y="3300"/>
                </a:lnTo>
                <a:cubicBezTo>
                  <a:pt x="1093" y="3292"/>
                  <a:pt x="1109" y="3294"/>
                  <a:pt x="1118" y="3304"/>
                </a:cubicBezTo>
                <a:cubicBezTo>
                  <a:pt x="1126" y="3315"/>
                  <a:pt x="1125" y="3331"/>
                  <a:pt x="1114" y="3340"/>
                </a:cubicBezTo>
                <a:close/>
                <a:moveTo>
                  <a:pt x="1037" y="3404"/>
                </a:moveTo>
                <a:lnTo>
                  <a:pt x="1037" y="3404"/>
                </a:lnTo>
                <a:cubicBezTo>
                  <a:pt x="1026" y="3413"/>
                  <a:pt x="1011" y="3411"/>
                  <a:pt x="1002" y="3400"/>
                </a:cubicBezTo>
                <a:cubicBezTo>
                  <a:pt x="993" y="3389"/>
                  <a:pt x="995" y="3374"/>
                  <a:pt x="1006" y="3365"/>
                </a:cubicBezTo>
                <a:lnTo>
                  <a:pt x="1006" y="3365"/>
                </a:lnTo>
                <a:cubicBezTo>
                  <a:pt x="1017" y="3356"/>
                  <a:pt x="1033" y="3358"/>
                  <a:pt x="1041" y="3369"/>
                </a:cubicBezTo>
                <a:cubicBezTo>
                  <a:pt x="1050" y="3380"/>
                  <a:pt x="1048" y="3395"/>
                  <a:pt x="1037" y="3404"/>
                </a:cubicBezTo>
                <a:close/>
                <a:moveTo>
                  <a:pt x="961" y="3469"/>
                </a:moveTo>
                <a:lnTo>
                  <a:pt x="961" y="3469"/>
                </a:lnTo>
                <a:cubicBezTo>
                  <a:pt x="950" y="3477"/>
                  <a:pt x="934" y="3476"/>
                  <a:pt x="926" y="3465"/>
                </a:cubicBezTo>
                <a:cubicBezTo>
                  <a:pt x="917" y="3454"/>
                  <a:pt x="919" y="3438"/>
                  <a:pt x="930" y="3430"/>
                </a:cubicBezTo>
                <a:lnTo>
                  <a:pt x="930" y="3430"/>
                </a:lnTo>
                <a:cubicBezTo>
                  <a:pt x="940" y="3421"/>
                  <a:pt x="956" y="3423"/>
                  <a:pt x="965" y="3433"/>
                </a:cubicBezTo>
                <a:cubicBezTo>
                  <a:pt x="973" y="3444"/>
                  <a:pt x="972" y="3460"/>
                  <a:pt x="961" y="3469"/>
                </a:cubicBezTo>
                <a:close/>
                <a:moveTo>
                  <a:pt x="884" y="3533"/>
                </a:moveTo>
                <a:lnTo>
                  <a:pt x="884" y="3533"/>
                </a:lnTo>
                <a:cubicBezTo>
                  <a:pt x="874" y="3542"/>
                  <a:pt x="858" y="3540"/>
                  <a:pt x="849" y="3529"/>
                </a:cubicBezTo>
                <a:cubicBezTo>
                  <a:pt x="841" y="3519"/>
                  <a:pt x="842" y="3503"/>
                  <a:pt x="853" y="3494"/>
                </a:cubicBezTo>
                <a:lnTo>
                  <a:pt x="853" y="3494"/>
                </a:lnTo>
                <a:cubicBezTo>
                  <a:pt x="864" y="3485"/>
                  <a:pt x="880" y="3487"/>
                  <a:pt x="888" y="3498"/>
                </a:cubicBezTo>
                <a:cubicBezTo>
                  <a:pt x="897" y="3509"/>
                  <a:pt x="895" y="3525"/>
                  <a:pt x="884" y="3533"/>
                </a:cubicBezTo>
                <a:close/>
                <a:moveTo>
                  <a:pt x="808" y="3598"/>
                </a:moveTo>
                <a:lnTo>
                  <a:pt x="808" y="3598"/>
                </a:lnTo>
                <a:cubicBezTo>
                  <a:pt x="797" y="3606"/>
                  <a:pt x="781" y="3605"/>
                  <a:pt x="773" y="3594"/>
                </a:cubicBezTo>
                <a:cubicBezTo>
                  <a:pt x="764" y="3583"/>
                  <a:pt x="766" y="3567"/>
                  <a:pt x="777" y="3559"/>
                </a:cubicBezTo>
                <a:lnTo>
                  <a:pt x="777" y="3559"/>
                </a:lnTo>
                <a:cubicBezTo>
                  <a:pt x="788" y="3550"/>
                  <a:pt x="803" y="3552"/>
                  <a:pt x="812" y="3563"/>
                </a:cubicBezTo>
                <a:cubicBezTo>
                  <a:pt x="820" y="3573"/>
                  <a:pt x="819" y="3589"/>
                  <a:pt x="808" y="3598"/>
                </a:cubicBezTo>
                <a:close/>
                <a:moveTo>
                  <a:pt x="732" y="3662"/>
                </a:moveTo>
                <a:lnTo>
                  <a:pt x="731" y="3662"/>
                </a:lnTo>
                <a:cubicBezTo>
                  <a:pt x="721" y="3671"/>
                  <a:pt x="705" y="3669"/>
                  <a:pt x="696" y="3658"/>
                </a:cubicBezTo>
                <a:cubicBezTo>
                  <a:pt x="688" y="3648"/>
                  <a:pt x="689" y="3632"/>
                  <a:pt x="700" y="3623"/>
                </a:cubicBezTo>
                <a:lnTo>
                  <a:pt x="700" y="3623"/>
                </a:lnTo>
                <a:cubicBezTo>
                  <a:pt x="711" y="3615"/>
                  <a:pt x="727" y="3616"/>
                  <a:pt x="735" y="3627"/>
                </a:cubicBezTo>
                <a:cubicBezTo>
                  <a:pt x="744" y="3638"/>
                  <a:pt x="742" y="3654"/>
                  <a:pt x="732" y="3662"/>
                </a:cubicBezTo>
                <a:close/>
                <a:moveTo>
                  <a:pt x="655" y="3727"/>
                </a:moveTo>
                <a:lnTo>
                  <a:pt x="655" y="3727"/>
                </a:lnTo>
                <a:cubicBezTo>
                  <a:pt x="644" y="3735"/>
                  <a:pt x="629" y="3734"/>
                  <a:pt x="620" y="3723"/>
                </a:cubicBezTo>
                <a:cubicBezTo>
                  <a:pt x="611" y="3712"/>
                  <a:pt x="613" y="3696"/>
                  <a:pt x="624" y="3688"/>
                </a:cubicBezTo>
                <a:lnTo>
                  <a:pt x="624" y="3688"/>
                </a:lnTo>
                <a:cubicBezTo>
                  <a:pt x="635" y="3679"/>
                  <a:pt x="650" y="3681"/>
                  <a:pt x="659" y="3692"/>
                </a:cubicBezTo>
                <a:cubicBezTo>
                  <a:pt x="668" y="3702"/>
                  <a:pt x="666" y="3718"/>
                  <a:pt x="655" y="3727"/>
                </a:cubicBezTo>
                <a:close/>
                <a:moveTo>
                  <a:pt x="579" y="3791"/>
                </a:moveTo>
                <a:lnTo>
                  <a:pt x="579" y="3791"/>
                </a:lnTo>
                <a:cubicBezTo>
                  <a:pt x="568" y="3800"/>
                  <a:pt x="552" y="3798"/>
                  <a:pt x="543" y="3787"/>
                </a:cubicBezTo>
                <a:cubicBezTo>
                  <a:pt x="535" y="3777"/>
                  <a:pt x="537" y="3761"/>
                  <a:pt x="547" y="3752"/>
                </a:cubicBezTo>
                <a:lnTo>
                  <a:pt x="547" y="3752"/>
                </a:lnTo>
                <a:cubicBezTo>
                  <a:pt x="558" y="3744"/>
                  <a:pt x="574" y="3745"/>
                  <a:pt x="583" y="3756"/>
                </a:cubicBezTo>
                <a:cubicBezTo>
                  <a:pt x="591" y="3767"/>
                  <a:pt x="589" y="3783"/>
                  <a:pt x="579" y="3791"/>
                </a:cubicBezTo>
                <a:close/>
                <a:moveTo>
                  <a:pt x="502" y="3856"/>
                </a:moveTo>
                <a:lnTo>
                  <a:pt x="502" y="3856"/>
                </a:lnTo>
                <a:cubicBezTo>
                  <a:pt x="491" y="3865"/>
                  <a:pt x="476" y="3863"/>
                  <a:pt x="467" y="3852"/>
                </a:cubicBezTo>
                <a:cubicBezTo>
                  <a:pt x="458" y="3841"/>
                  <a:pt x="460" y="3826"/>
                  <a:pt x="471" y="3817"/>
                </a:cubicBezTo>
                <a:lnTo>
                  <a:pt x="471" y="3817"/>
                </a:lnTo>
                <a:cubicBezTo>
                  <a:pt x="482" y="3808"/>
                  <a:pt x="497" y="3810"/>
                  <a:pt x="506" y="3821"/>
                </a:cubicBezTo>
                <a:cubicBezTo>
                  <a:pt x="515" y="3832"/>
                  <a:pt x="513" y="3847"/>
                  <a:pt x="502" y="3856"/>
                </a:cubicBezTo>
                <a:close/>
                <a:moveTo>
                  <a:pt x="426" y="3920"/>
                </a:moveTo>
                <a:lnTo>
                  <a:pt x="426" y="3920"/>
                </a:lnTo>
                <a:cubicBezTo>
                  <a:pt x="415" y="3929"/>
                  <a:pt x="399" y="3927"/>
                  <a:pt x="391" y="3917"/>
                </a:cubicBezTo>
                <a:cubicBezTo>
                  <a:pt x="382" y="3906"/>
                  <a:pt x="384" y="3890"/>
                  <a:pt x="394" y="3881"/>
                </a:cubicBezTo>
                <a:lnTo>
                  <a:pt x="395" y="3881"/>
                </a:lnTo>
                <a:cubicBezTo>
                  <a:pt x="405" y="3873"/>
                  <a:pt x="421" y="3875"/>
                  <a:pt x="430" y="3885"/>
                </a:cubicBezTo>
                <a:cubicBezTo>
                  <a:pt x="438" y="3896"/>
                  <a:pt x="437" y="3912"/>
                  <a:pt x="426" y="3920"/>
                </a:cubicBezTo>
                <a:close/>
                <a:moveTo>
                  <a:pt x="349" y="3985"/>
                </a:moveTo>
                <a:lnTo>
                  <a:pt x="349" y="3985"/>
                </a:lnTo>
                <a:cubicBezTo>
                  <a:pt x="338" y="3994"/>
                  <a:pt x="323" y="3992"/>
                  <a:pt x="314" y="3981"/>
                </a:cubicBezTo>
                <a:cubicBezTo>
                  <a:pt x="306" y="3970"/>
                  <a:pt x="307" y="3955"/>
                  <a:pt x="318" y="3946"/>
                </a:cubicBezTo>
                <a:lnTo>
                  <a:pt x="318" y="3946"/>
                </a:lnTo>
                <a:cubicBezTo>
                  <a:pt x="329" y="3937"/>
                  <a:pt x="345" y="3939"/>
                  <a:pt x="353" y="3950"/>
                </a:cubicBezTo>
                <a:cubicBezTo>
                  <a:pt x="362" y="3961"/>
                  <a:pt x="360" y="3976"/>
                  <a:pt x="349" y="3985"/>
                </a:cubicBezTo>
                <a:close/>
                <a:moveTo>
                  <a:pt x="273" y="4050"/>
                </a:moveTo>
                <a:lnTo>
                  <a:pt x="273" y="4050"/>
                </a:lnTo>
                <a:cubicBezTo>
                  <a:pt x="262" y="4058"/>
                  <a:pt x="246" y="4056"/>
                  <a:pt x="238" y="4046"/>
                </a:cubicBezTo>
                <a:cubicBezTo>
                  <a:pt x="229" y="4035"/>
                  <a:pt x="231" y="4019"/>
                  <a:pt x="242" y="4011"/>
                </a:cubicBezTo>
                <a:lnTo>
                  <a:pt x="242" y="4011"/>
                </a:lnTo>
                <a:cubicBezTo>
                  <a:pt x="252" y="4002"/>
                  <a:pt x="268" y="4004"/>
                  <a:pt x="277" y="4014"/>
                </a:cubicBezTo>
                <a:cubicBezTo>
                  <a:pt x="285" y="4025"/>
                  <a:pt x="284" y="4041"/>
                  <a:pt x="273" y="4050"/>
                </a:cubicBezTo>
                <a:close/>
                <a:moveTo>
                  <a:pt x="196" y="4114"/>
                </a:moveTo>
                <a:lnTo>
                  <a:pt x="196" y="4114"/>
                </a:lnTo>
                <a:cubicBezTo>
                  <a:pt x="186" y="4123"/>
                  <a:pt x="170" y="4121"/>
                  <a:pt x="161" y="4110"/>
                </a:cubicBezTo>
                <a:cubicBezTo>
                  <a:pt x="153" y="4099"/>
                  <a:pt x="154" y="4084"/>
                  <a:pt x="165" y="4075"/>
                </a:cubicBezTo>
                <a:lnTo>
                  <a:pt x="165" y="4075"/>
                </a:lnTo>
                <a:cubicBezTo>
                  <a:pt x="176" y="4066"/>
                  <a:pt x="192" y="4068"/>
                  <a:pt x="200" y="4079"/>
                </a:cubicBezTo>
                <a:cubicBezTo>
                  <a:pt x="209" y="4090"/>
                  <a:pt x="207" y="4105"/>
                  <a:pt x="196" y="4114"/>
                </a:cubicBezTo>
                <a:close/>
                <a:moveTo>
                  <a:pt x="120" y="4179"/>
                </a:moveTo>
                <a:lnTo>
                  <a:pt x="120" y="4179"/>
                </a:lnTo>
                <a:cubicBezTo>
                  <a:pt x="109" y="4187"/>
                  <a:pt x="93" y="4186"/>
                  <a:pt x="85" y="4175"/>
                </a:cubicBezTo>
                <a:cubicBezTo>
                  <a:pt x="76" y="4164"/>
                  <a:pt x="78" y="4148"/>
                  <a:pt x="89" y="4140"/>
                </a:cubicBezTo>
                <a:lnTo>
                  <a:pt x="89" y="4140"/>
                </a:lnTo>
                <a:cubicBezTo>
                  <a:pt x="100" y="4131"/>
                  <a:pt x="115" y="4133"/>
                  <a:pt x="124" y="4144"/>
                </a:cubicBezTo>
                <a:cubicBezTo>
                  <a:pt x="133" y="4154"/>
                  <a:pt x="131" y="4170"/>
                  <a:pt x="120" y="4179"/>
                </a:cubicBezTo>
                <a:close/>
                <a:moveTo>
                  <a:pt x="44" y="4243"/>
                </a:moveTo>
                <a:lnTo>
                  <a:pt x="44" y="4243"/>
                </a:lnTo>
                <a:cubicBezTo>
                  <a:pt x="33" y="4252"/>
                  <a:pt x="17" y="4250"/>
                  <a:pt x="8" y="4239"/>
                </a:cubicBezTo>
                <a:cubicBezTo>
                  <a:pt x="0" y="4229"/>
                  <a:pt x="1" y="4213"/>
                  <a:pt x="12" y="4204"/>
                </a:cubicBezTo>
                <a:lnTo>
                  <a:pt x="12" y="4204"/>
                </a:lnTo>
                <a:cubicBezTo>
                  <a:pt x="23" y="4196"/>
                  <a:pt x="39" y="4197"/>
                  <a:pt x="47" y="4208"/>
                </a:cubicBezTo>
                <a:cubicBezTo>
                  <a:pt x="56" y="4219"/>
                  <a:pt x="54" y="4235"/>
                  <a:pt x="44" y="4243"/>
                </a:cubicBezTo>
                <a:close/>
              </a:path>
            </a:pathLst>
          </a:custGeom>
          <a:solidFill>
            <a:srgbClr val="FFFFFF"/>
          </a:solidFill>
          <a:ln w="3175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790575" y="3076575"/>
            <a:ext cx="4137025" cy="1817688"/>
            <a:chOff x="668" y="2001"/>
            <a:chExt cx="2815" cy="1152"/>
          </a:xfrm>
        </p:grpSpPr>
        <p:sp>
          <p:nvSpPr>
            <p:cNvPr id="183331" name="Freeform 35"/>
            <p:cNvSpPr>
              <a:spLocks/>
            </p:cNvSpPr>
            <p:nvPr/>
          </p:nvSpPr>
          <p:spPr bwMode="auto">
            <a:xfrm>
              <a:off x="860" y="2193"/>
              <a:ext cx="576" cy="2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40"/>
                </a:cxn>
                <a:cxn ang="0">
                  <a:pos x="288" y="240"/>
                </a:cxn>
              </a:cxnLst>
              <a:rect l="0" t="0" r="r" b="b"/>
              <a:pathLst>
                <a:path w="288" h="240">
                  <a:moveTo>
                    <a:pt x="0" y="0"/>
                  </a:moveTo>
                  <a:lnTo>
                    <a:pt x="0" y="240"/>
                  </a:lnTo>
                  <a:lnTo>
                    <a:pt x="288" y="240"/>
                  </a:lnTo>
                </a:path>
              </a:pathLst>
            </a:custGeom>
            <a:noFill/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32" name="Rectangle 36"/>
            <p:cNvSpPr>
              <a:spLocks noChangeArrowheads="1"/>
            </p:cNvSpPr>
            <p:nvPr/>
          </p:nvSpPr>
          <p:spPr bwMode="auto">
            <a:xfrm>
              <a:off x="668" y="2336"/>
              <a:ext cx="642" cy="35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chemeClr val="accent2"/>
                </a:buClr>
              </a:pPr>
              <a:r>
                <a:rPr lang="en-US" sz="900" b="0" dirty="0">
                  <a:solidFill>
                    <a:srgbClr val="000000"/>
                  </a:solidFill>
                  <a:cs typeface="Arial" charset="0"/>
                </a:rPr>
                <a:t>Scores the entity </a:t>
              </a:r>
            </a:p>
            <a:p>
              <a:pPr>
                <a:buClr>
                  <a:schemeClr val="accent2"/>
                </a:buClr>
              </a:pPr>
              <a:r>
                <a:rPr lang="en-US" sz="900" b="0" dirty="0">
                  <a:solidFill>
                    <a:srgbClr val="000000"/>
                  </a:solidFill>
                  <a:cs typeface="Arial" charset="0"/>
                </a:rPr>
                <a:t>based on the </a:t>
              </a:r>
            </a:p>
            <a:p>
              <a:pPr>
                <a:buClr>
                  <a:schemeClr val="accent2"/>
                </a:buClr>
              </a:pPr>
              <a:r>
                <a:rPr lang="en-US" sz="900" b="0" dirty="0">
                  <a:solidFill>
                    <a:srgbClr val="000000"/>
                  </a:solidFill>
                  <a:cs typeface="Arial" charset="0"/>
                </a:rPr>
                <a:t>content and entity </a:t>
              </a:r>
            </a:p>
            <a:p>
              <a:pPr>
                <a:buClr>
                  <a:schemeClr val="accent2"/>
                </a:buClr>
              </a:pPr>
              <a:r>
                <a:rPr lang="en-US" sz="900" b="0" dirty="0">
                  <a:solidFill>
                    <a:srgbClr val="000000"/>
                  </a:solidFill>
                  <a:cs typeface="Arial" charset="0"/>
                </a:rPr>
                <a:t>relationships</a:t>
              </a:r>
              <a:endParaRPr lang="en-US" b="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83333" name="Line 37"/>
            <p:cNvSpPr>
              <a:spLocks noChangeShapeType="1"/>
            </p:cNvSpPr>
            <p:nvPr/>
          </p:nvSpPr>
          <p:spPr bwMode="auto">
            <a:xfrm flipV="1">
              <a:off x="2060" y="2241"/>
              <a:ext cx="336" cy="1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3334" name="Line 38"/>
            <p:cNvSpPr>
              <a:spLocks noChangeShapeType="1"/>
            </p:cNvSpPr>
            <p:nvPr/>
          </p:nvSpPr>
          <p:spPr bwMode="auto">
            <a:xfrm>
              <a:off x="2012" y="2625"/>
              <a:ext cx="336" cy="4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83335" name="Picture 39"/>
            <p:cNvPicPr>
              <a:picLocks noChangeAspect="1" noChangeArrowheads="1"/>
            </p:cNvPicPr>
            <p:nvPr/>
          </p:nvPicPr>
          <p:blipFill>
            <a:blip r:embed="rId5" cstate="print"/>
            <a:srcRect t="5647" r="55537" b="26590"/>
            <a:stretch>
              <a:fillRect/>
            </a:stretch>
          </p:blipFill>
          <p:spPr bwMode="auto">
            <a:xfrm>
              <a:off x="2348" y="2529"/>
              <a:ext cx="583" cy="6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83336" name="Picture 4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8" y="2001"/>
              <a:ext cx="409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337" name="Picture 41"/>
            <p:cNvPicPr>
              <a:picLocks noChangeAspect="1" noChangeArrowheads="1"/>
            </p:cNvPicPr>
            <p:nvPr/>
          </p:nvPicPr>
          <p:blipFill>
            <a:blip r:embed="rId7" cstate="print"/>
            <a:srcRect t="5647" r="55537" b="26590"/>
            <a:stretch>
              <a:fillRect/>
            </a:stretch>
          </p:blipFill>
          <p:spPr bwMode="auto">
            <a:xfrm>
              <a:off x="1436" y="2001"/>
              <a:ext cx="807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83338" name="Picture 4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44" y="2097"/>
              <a:ext cx="409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339" name="Line 43"/>
            <p:cNvSpPr>
              <a:spLocks noChangeShapeType="1"/>
            </p:cNvSpPr>
            <p:nvPr/>
          </p:nvSpPr>
          <p:spPr bwMode="auto">
            <a:xfrm flipV="1">
              <a:off x="2090" y="2343"/>
              <a:ext cx="498" cy="16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2928" y="2208"/>
              <a:ext cx="555" cy="667"/>
              <a:chOff x="3936" y="2516"/>
              <a:chExt cx="1776" cy="2330"/>
            </a:xfrm>
          </p:grpSpPr>
          <p:pic>
            <p:nvPicPr>
              <p:cNvPr id="183341" name="Picture 4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14063"/>
              <a:stretch>
                <a:fillRect/>
              </a:stretch>
            </p:blipFill>
            <p:spPr bwMode="auto">
              <a:xfrm>
                <a:off x="4160" y="3658"/>
                <a:ext cx="1552" cy="11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83342" name="Text Box 46"/>
              <p:cNvSpPr txBox="1">
                <a:spLocks noChangeArrowheads="1"/>
              </p:cNvSpPr>
              <p:nvPr/>
            </p:nvSpPr>
            <p:spPr bwMode="auto">
              <a:xfrm>
                <a:off x="3936" y="2516"/>
                <a:ext cx="1534" cy="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200" b="0">
                    <a:solidFill>
                      <a:schemeClr val="bg1"/>
                    </a:solidFill>
                    <a:cs typeface="Arial" charset="0"/>
                  </a:rPr>
                  <a:t> </a:t>
                </a:r>
              </a:p>
            </p:txBody>
          </p:sp>
        </p:grpSp>
        <p:sp>
          <p:nvSpPr>
            <p:cNvPr id="183343" name="Line 47"/>
            <p:cNvSpPr>
              <a:spLocks noChangeShapeType="1"/>
            </p:cNvSpPr>
            <p:nvPr/>
          </p:nvSpPr>
          <p:spPr bwMode="auto">
            <a:xfrm>
              <a:off x="2784" y="2304"/>
              <a:ext cx="240" cy="14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209550" y="2087563"/>
            <a:ext cx="2152650" cy="1303337"/>
            <a:chOff x="132" y="1315"/>
            <a:chExt cx="1068" cy="477"/>
          </a:xfrm>
        </p:grpSpPr>
        <p:pic>
          <p:nvPicPr>
            <p:cNvPr id="183345" name="Picture 49"/>
            <p:cNvPicPr>
              <a:picLocks noChangeAspect="1" noChangeArrowheads="1"/>
            </p:cNvPicPr>
            <p:nvPr/>
          </p:nvPicPr>
          <p:blipFill>
            <a:blip r:embed="rId9" cstate="print"/>
            <a:srcRect t="21472" r="35591" b="14111"/>
            <a:stretch>
              <a:fillRect/>
            </a:stretch>
          </p:blipFill>
          <p:spPr bwMode="auto">
            <a:xfrm>
              <a:off x="581" y="1315"/>
              <a:ext cx="619" cy="4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83346" name="Rectangle 50"/>
            <p:cNvSpPr>
              <a:spLocks noChangeArrowheads="1"/>
            </p:cNvSpPr>
            <p:nvPr/>
          </p:nvSpPr>
          <p:spPr bwMode="auto">
            <a:xfrm>
              <a:off x="132" y="1447"/>
              <a:ext cx="339" cy="103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chemeClr val="accent2"/>
                </a:buClr>
              </a:pPr>
              <a:r>
                <a:rPr lang="en-US" sz="900" b="0">
                  <a:solidFill>
                    <a:srgbClr val="000000"/>
                  </a:solidFill>
                  <a:cs typeface="Arial" charset="0"/>
                </a:rPr>
                <a:t>Establishing</a:t>
              </a:r>
            </a:p>
            <a:p>
              <a:pPr>
                <a:buClr>
                  <a:schemeClr val="accent2"/>
                </a:buClr>
              </a:pPr>
              <a:r>
                <a:rPr lang="en-US" sz="900" b="0">
                  <a:solidFill>
                    <a:srgbClr val="000000"/>
                  </a:solidFill>
                  <a:cs typeface="Arial" charset="0"/>
                </a:rPr>
                <a:t>New Account</a:t>
              </a:r>
              <a:endParaRPr lang="en-US" b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183347" name="Line 51"/>
          <p:cNvSpPr>
            <a:spLocks noChangeShapeType="1"/>
          </p:cNvSpPr>
          <p:nvPr/>
        </p:nvSpPr>
        <p:spPr bwMode="auto">
          <a:xfrm>
            <a:off x="860425" y="2424113"/>
            <a:ext cx="6191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4229100" y="2848821"/>
            <a:ext cx="4648200" cy="3814763"/>
            <a:chOff x="2448" y="1824"/>
            <a:chExt cx="2928" cy="2403"/>
          </a:xfrm>
        </p:grpSpPr>
        <p:pic>
          <p:nvPicPr>
            <p:cNvPr id="183349" name="Picture 53" descr="cirasAssociations"/>
            <p:cNvPicPr>
              <a:picLocks noChangeAspect="1" noChangeArrowheads="1"/>
            </p:cNvPicPr>
            <p:nvPr/>
          </p:nvPicPr>
          <p:blipFill>
            <a:blip r:embed="rId10" cstate="print"/>
            <a:srcRect b="17416"/>
            <a:stretch>
              <a:fillRect/>
            </a:stretch>
          </p:blipFill>
          <p:spPr bwMode="auto">
            <a:xfrm>
              <a:off x="2448" y="1824"/>
              <a:ext cx="2928" cy="2403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83350" name="Oval 54"/>
            <p:cNvSpPr>
              <a:spLocks noChangeArrowheads="1"/>
            </p:cNvSpPr>
            <p:nvPr/>
          </p:nvSpPr>
          <p:spPr bwMode="auto">
            <a:xfrm>
              <a:off x="4524" y="2514"/>
              <a:ext cx="384" cy="1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351" name="Oval 55"/>
            <p:cNvSpPr>
              <a:spLocks noChangeArrowheads="1"/>
            </p:cNvSpPr>
            <p:nvPr/>
          </p:nvSpPr>
          <p:spPr bwMode="auto">
            <a:xfrm>
              <a:off x="3024" y="3024"/>
              <a:ext cx="1104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54180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9718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2971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Using large data sets for Structured Data on the web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smtClean="0"/>
              <a:t>Linked Open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336922" y="1138535"/>
            <a:ext cx="7772734" cy="5059363"/>
          </a:xfrm>
        </p:spPr>
      </p:pic>
      <p:sp>
        <p:nvSpPr>
          <p:cNvPr id="5" name="TextBox 4"/>
          <p:cNvSpPr txBox="1"/>
          <p:nvPr/>
        </p:nvSpPr>
        <p:spPr>
          <a:xfrm>
            <a:off x="304800" y="1138535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Publish Open Data Sets in RDF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By 2010,  203 data </a:t>
            </a:r>
            <a:r>
              <a:rPr lang="en-US" sz="16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sets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25 billion Triples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94360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Segoe" charset="0"/>
                <a:cs typeface="Calibri" pitchFamily="34" charset="0"/>
              </a:rPr>
              <a:t>Image:  http://richard.cyganiak.de/2007/10/lod/</a:t>
            </a:r>
            <a:endParaRPr lang="en-US" sz="1200" dirty="0">
              <a:latin typeface="Segoe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5949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90600"/>
          </a:xfrm>
        </p:spPr>
        <p:txBody>
          <a:bodyPr/>
          <a:lstStyle/>
          <a:p>
            <a:r>
              <a:rPr lang="en-US" dirty="0" smtClean="0"/>
              <a:t>You publish the raw data…</a:t>
            </a:r>
            <a:endParaRPr lang="en-US" dirty="0"/>
          </a:p>
        </p:txBody>
      </p:sp>
      <p:pic>
        <p:nvPicPr>
          <p:cNvPr id="3" name="Picture 2" descr="dem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7760" y="1147800"/>
            <a:ext cx="7261920" cy="4643400"/>
          </a:xfrm>
          <a:prstGeom prst="rect">
            <a:avLst/>
          </a:prstGeom>
        </p:spPr>
      </p:pic>
      <p:sp>
        <p:nvSpPr>
          <p:cNvPr id="4" name="TextBox 3">
            <a:hlinkClick r:id="rId4"/>
          </p:cNvPr>
          <p:cNvSpPr txBox="1"/>
          <p:nvPr/>
        </p:nvSpPr>
        <p:spPr>
          <a:xfrm>
            <a:off x="3894742" y="5791200"/>
            <a:ext cx="447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Ivan Herman, "</a:t>
            </a:r>
            <a:r>
              <a:rPr lang="en-US" sz="1200" b="1" u="sng" dirty="0" smtClean="0">
                <a:solidFill>
                  <a:schemeClr val="accent2">
                    <a:lumMod val="50000"/>
                  </a:schemeClr>
                </a:solidFill>
                <a:latin typeface="Segoe" pitchFamily="34" charset="0"/>
              </a:rPr>
              <a:t>Semantic Web Adoption and Application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”, </a:t>
            </a:r>
          </a:p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http://www.w3.org/People/Ivan/CorePresentations/Applications/</a:t>
            </a:r>
            <a:endParaRPr lang="en-US" sz="1200" dirty="0">
              <a:solidFill>
                <a:schemeClr val="tx1">
                  <a:lumMod val="75000"/>
                  <a:lumOff val="25000"/>
                  <a:alpha val="99000"/>
                </a:schemeClr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9607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others can use it</a:t>
            </a:r>
            <a:endParaRPr lang="en-US" dirty="0"/>
          </a:p>
        </p:txBody>
      </p:sp>
      <p:pic>
        <p:nvPicPr>
          <p:cNvPr id="3" name="Picture 2" descr="demo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7760" y="1148099"/>
            <a:ext cx="7261920" cy="4719301"/>
          </a:xfrm>
          <a:prstGeom prst="rect">
            <a:avLst/>
          </a:prstGeom>
        </p:spPr>
      </p:pic>
      <p:sp>
        <p:nvSpPr>
          <p:cNvPr id="5" name="TextBox 4">
            <a:hlinkClick r:id="rId4"/>
          </p:cNvPr>
          <p:cNvSpPr txBox="1"/>
          <p:nvPr/>
        </p:nvSpPr>
        <p:spPr>
          <a:xfrm>
            <a:off x="3894742" y="5791200"/>
            <a:ext cx="447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Ivan Herman, "</a:t>
            </a:r>
            <a:r>
              <a:rPr lang="en-US" sz="1200" b="1" u="sng" dirty="0" smtClean="0">
                <a:solidFill>
                  <a:schemeClr val="accent2">
                    <a:lumMod val="50000"/>
                  </a:schemeClr>
                </a:solidFill>
                <a:latin typeface="Segoe" pitchFamily="34" charset="0"/>
              </a:rPr>
              <a:t>Semantic Web Adoption and Application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”, </a:t>
            </a:r>
          </a:p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http://www.w3.org/People/Ivan/CorePresentations/Applications/</a:t>
            </a:r>
            <a:endParaRPr lang="en-US" sz="1200" dirty="0">
              <a:solidFill>
                <a:schemeClr val="tx1">
                  <a:lumMod val="75000"/>
                  <a:lumOff val="25000"/>
                  <a:alpha val="99000"/>
                </a:schemeClr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8370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the LOD to build Web site: BBC</a:t>
            </a:r>
            <a:endParaRPr lang="en-US" dirty="0"/>
          </a:p>
        </p:txBody>
      </p:sp>
      <p:grpSp>
        <p:nvGrpSpPr>
          <p:cNvPr id="101380" name="Group 2"/>
          <p:cNvGrpSpPr>
            <a:grpSpLocks/>
          </p:cNvGrpSpPr>
          <p:nvPr/>
        </p:nvGrpSpPr>
        <p:grpSpPr bwMode="auto">
          <a:xfrm>
            <a:off x="771739" y="1036202"/>
            <a:ext cx="7430401" cy="4754998"/>
            <a:chOff x="480" y="793"/>
            <a:chExt cx="5551" cy="3923"/>
          </a:xfrm>
        </p:grpSpPr>
        <p:pic>
          <p:nvPicPr>
            <p:cNvPr id="10138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" y="793"/>
              <a:ext cx="5552" cy="39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1382" name="Oval 4"/>
            <p:cNvSpPr>
              <a:spLocks noChangeArrowheads="1"/>
            </p:cNvSpPr>
            <p:nvPr/>
          </p:nvSpPr>
          <p:spPr bwMode="auto">
            <a:xfrm>
              <a:off x="3855" y="1179"/>
              <a:ext cx="2154" cy="907"/>
            </a:xfrm>
            <a:prstGeom prst="ellipse">
              <a:avLst/>
            </a:prstGeom>
            <a:noFill/>
            <a:ln w="3600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383" name="Oval 5"/>
            <p:cNvSpPr>
              <a:spLocks noChangeArrowheads="1"/>
            </p:cNvSpPr>
            <p:nvPr/>
          </p:nvSpPr>
          <p:spPr bwMode="auto">
            <a:xfrm>
              <a:off x="3855" y="3447"/>
              <a:ext cx="2154" cy="1134"/>
            </a:xfrm>
            <a:prstGeom prst="ellipse">
              <a:avLst/>
            </a:prstGeom>
            <a:noFill/>
            <a:ln w="3600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Box 7">
            <a:hlinkClick r:id="rId4"/>
          </p:cNvPr>
          <p:cNvSpPr txBox="1"/>
          <p:nvPr/>
        </p:nvSpPr>
        <p:spPr>
          <a:xfrm>
            <a:off x="3894742" y="5791200"/>
            <a:ext cx="447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Ivan Herman, "</a:t>
            </a:r>
            <a:r>
              <a:rPr lang="en-US" sz="1200" b="1" u="sng" dirty="0" smtClean="0">
                <a:solidFill>
                  <a:schemeClr val="accent2">
                    <a:lumMod val="50000"/>
                  </a:schemeClr>
                </a:solidFill>
                <a:latin typeface="Segoe" pitchFamily="34" charset="0"/>
              </a:rPr>
              <a:t>Semantic Web Adoption and Application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”, </a:t>
            </a:r>
          </a:p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http://www.w3.org/People/Ivan/CorePresentations/Applications/</a:t>
            </a:r>
            <a:endParaRPr lang="en-US" sz="1200" dirty="0">
              <a:solidFill>
                <a:schemeClr val="tx1">
                  <a:lumMod val="75000"/>
                  <a:lumOff val="25000"/>
                  <a:alpha val="99000"/>
                </a:schemeClr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584874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543800" cy="914400"/>
          </a:xfrm>
        </p:spPr>
        <p:txBody>
          <a:bodyPr>
            <a:noAutofit/>
          </a:bodyPr>
          <a:lstStyle/>
          <a:p>
            <a:r>
              <a:rPr lang="en-US" dirty="0" smtClean="0"/>
              <a:t>Semantics as core enabler, enhancer @         </a:t>
            </a:r>
            <a:r>
              <a:rPr lang="en-US" dirty="0" err="1" smtClean="0"/>
              <a:t>Kno.e.sis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l="18056" r="12414"/>
          <a:stretch>
            <a:fillRect/>
          </a:stretch>
        </p:blipFill>
        <p:spPr>
          <a:xfrm>
            <a:off x="2600325" y="1905000"/>
            <a:ext cx="6462729" cy="43434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 bwMode="auto">
          <a:xfrm>
            <a:off x="4191000" y="867535"/>
            <a:ext cx="3962400" cy="1113665"/>
          </a:xfrm>
          <a:prstGeom prst="wedgeRoundRectCallout">
            <a:avLst>
              <a:gd name="adj1" fmla="val -102884"/>
              <a:gd name="adj2" fmla="val -37546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sz="2000" dirty="0" smtClean="0">
                <a:solidFill>
                  <a:schemeClr val="bg1">
                    <a:alpha val="99000"/>
                  </a:schemeClr>
                </a:solidFill>
              </a:rPr>
              <a:t>Ohio Center of Excellence in Knowledge-enabled Computing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0" y="2743200"/>
            <a:ext cx="2667000" cy="2590800"/>
          </a:xfrm>
          <a:prstGeom prst="wedgeRoundRectCallout">
            <a:avLst>
              <a:gd name="adj1" fmla="val 21667"/>
              <a:gd name="adj2" fmla="val -117544"/>
              <a:gd name="adj3" fmla="val 16667"/>
            </a:avLst>
          </a:prstGeom>
          <a:solidFill>
            <a:schemeClr val="accent1">
              <a:lumMod val="90000"/>
            </a:schemeClr>
          </a:solidFill>
          <a:ln>
            <a:solidFill>
              <a:schemeClr val="accent3">
                <a:shade val="95000"/>
                <a:satMod val="10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sz="2000" dirty="0" smtClean="0">
                <a:solidFill>
                  <a:schemeClr val="bg1">
                    <a:alpha val="99000"/>
                  </a:schemeClr>
                </a:solidFill>
              </a:rPr>
              <a:t>one of the two largest academic groups in Semantic Web; multidisciplinary;</a:t>
            </a:r>
          </a:p>
          <a:p>
            <a:pPr algn="ctr" defTabSz="914099"/>
            <a:endParaRPr lang="en-US" sz="2000" dirty="0" smtClean="0">
              <a:solidFill>
                <a:schemeClr val="bg1">
                  <a:alpha val="99000"/>
                </a:schemeClr>
              </a:solidFill>
            </a:endParaRPr>
          </a:p>
          <a:p>
            <a:pPr algn="ctr" defTabSz="914099"/>
            <a:r>
              <a:rPr lang="en-US" sz="2000" dirty="0" smtClean="0">
                <a:solidFill>
                  <a:schemeClr val="bg1">
                    <a:alpha val="99000"/>
                  </a:schemeClr>
                </a:solidFill>
              </a:rPr>
              <a:t>15 Faculty</a:t>
            </a:r>
          </a:p>
          <a:p>
            <a:pPr algn="ctr" defTabSz="914099"/>
            <a:r>
              <a:rPr lang="en-US" sz="2000" dirty="0" smtClean="0">
                <a:solidFill>
                  <a:schemeClr val="bg1">
                    <a:alpha val="99000"/>
                  </a:schemeClr>
                </a:solidFill>
              </a:rPr>
              <a:t>~50 PhD Students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5562600"/>
            <a:ext cx="284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2">
                    <a:lumMod val="75000"/>
                  </a:schemeClr>
                </a:solidFill>
                <a:latin typeface="Baskerville SemiBold Italic"/>
              </a:rPr>
              <a:t>knoesis.org</a:t>
            </a:r>
            <a:endParaRPr lang="en-US" sz="3600" b="1" i="1" dirty="0">
              <a:solidFill>
                <a:schemeClr val="accent2">
                  <a:lumMod val="75000"/>
                </a:schemeClr>
              </a:solidFill>
              <a:latin typeface="Baskerville SemiBold Italic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2639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438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Using the LOD to build Web site: BBC</a:t>
            </a:r>
            <a:endParaRPr lang="en-US" dirty="0"/>
          </a:p>
        </p:txBody>
      </p:sp>
      <p:grpSp>
        <p:nvGrpSpPr>
          <p:cNvPr id="103428" name="Group 2"/>
          <p:cNvGrpSpPr>
            <a:grpSpLocks/>
          </p:cNvGrpSpPr>
          <p:nvPr/>
        </p:nvGrpSpPr>
        <p:grpSpPr bwMode="auto">
          <a:xfrm>
            <a:off x="381000" y="990600"/>
            <a:ext cx="7534080" cy="4876799"/>
            <a:chOff x="340" y="793"/>
            <a:chExt cx="5691" cy="3923"/>
          </a:xfrm>
        </p:grpSpPr>
        <p:pic>
          <p:nvPicPr>
            <p:cNvPr id="10342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" y="793"/>
              <a:ext cx="5552" cy="39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3430" name="Oval 4"/>
            <p:cNvSpPr>
              <a:spLocks noChangeArrowheads="1"/>
            </p:cNvSpPr>
            <p:nvPr/>
          </p:nvSpPr>
          <p:spPr bwMode="auto">
            <a:xfrm>
              <a:off x="340" y="1293"/>
              <a:ext cx="3515" cy="567"/>
            </a:xfrm>
            <a:prstGeom prst="ellipse">
              <a:avLst/>
            </a:prstGeom>
            <a:noFill/>
            <a:ln w="3600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31" name="Oval 5"/>
            <p:cNvSpPr>
              <a:spLocks noChangeArrowheads="1"/>
            </p:cNvSpPr>
            <p:nvPr/>
          </p:nvSpPr>
          <p:spPr bwMode="auto">
            <a:xfrm>
              <a:off x="340" y="3674"/>
              <a:ext cx="3855" cy="1020"/>
            </a:xfrm>
            <a:prstGeom prst="ellipse">
              <a:avLst/>
            </a:prstGeom>
            <a:noFill/>
            <a:ln w="3600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Box 9">
            <a:hlinkClick r:id="rId4"/>
          </p:cNvPr>
          <p:cNvSpPr txBox="1"/>
          <p:nvPr/>
        </p:nvSpPr>
        <p:spPr>
          <a:xfrm>
            <a:off x="3894742" y="5791200"/>
            <a:ext cx="447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Ivan Herman, "</a:t>
            </a:r>
            <a:r>
              <a:rPr lang="en-US" sz="1200" b="1" u="sng" dirty="0" smtClean="0">
                <a:solidFill>
                  <a:schemeClr val="accent2">
                    <a:lumMod val="50000"/>
                  </a:schemeClr>
                </a:solidFill>
                <a:latin typeface="Segoe" pitchFamily="34" charset="0"/>
              </a:rPr>
              <a:t>Semantic Web Adoption and Application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”, </a:t>
            </a:r>
          </a:p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http://www.w3.org/People/Ivan/CorePresentations/Applications/</a:t>
            </a:r>
            <a:endParaRPr lang="en-US" sz="1200" dirty="0">
              <a:solidFill>
                <a:schemeClr val="tx1">
                  <a:lumMod val="75000"/>
                  <a:lumOff val="25000"/>
                  <a:alpha val="99000"/>
                </a:schemeClr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585243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90600"/>
          </a:xfrm>
        </p:spPr>
        <p:txBody>
          <a:bodyPr/>
          <a:lstStyle/>
          <a:p>
            <a:r>
              <a:rPr lang="en-US" dirty="0" err="1" smtClean="0"/>
              <a:t>GoodRelations</a:t>
            </a:r>
            <a:r>
              <a:rPr lang="en-US" dirty="0" smtClean="0"/>
              <a:t> Ontology - </a:t>
            </a:r>
            <a:r>
              <a:rPr lang="en-US" dirty="0" err="1" smtClean="0"/>
              <a:t>RDFa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066800"/>
            <a:ext cx="6915871" cy="4567199"/>
          </a:xfrm>
          <a:prstGeom prst="rect">
            <a:avLst/>
          </a:prstGeom>
        </p:spPr>
      </p:pic>
      <p:sp>
        <p:nvSpPr>
          <p:cNvPr id="5" name="TextBox 4">
            <a:hlinkClick r:id="rId4"/>
          </p:cNvPr>
          <p:cNvSpPr txBox="1"/>
          <p:nvPr/>
        </p:nvSpPr>
        <p:spPr>
          <a:xfrm>
            <a:off x="3894742" y="5791200"/>
            <a:ext cx="447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Ivan Herman, "</a:t>
            </a:r>
            <a:r>
              <a:rPr lang="en-US" sz="1200" b="1" u="sng" dirty="0" smtClean="0">
                <a:solidFill>
                  <a:schemeClr val="accent2">
                    <a:lumMod val="50000"/>
                  </a:schemeClr>
                </a:solidFill>
                <a:latin typeface="Segoe" pitchFamily="34" charset="0"/>
              </a:rPr>
              <a:t>Semantic Web Adoption and Application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”, </a:t>
            </a:r>
          </a:p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http://www.w3.org/People/Ivan/CorePresentations/Applications/</a:t>
            </a:r>
            <a:endParaRPr lang="en-US" sz="1200" dirty="0">
              <a:solidFill>
                <a:schemeClr val="tx1">
                  <a:lumMod val="75000"/>
                  <a:lumOff val="25000"/>
                  <a:alpha val="99000"/>
                </a:schemeClr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89725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90600"/>
            <a:ext cx="6294718" cy="4875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90600"/>
          </a:xfrm>
        </p:spPr>
        <p:txBody>
          <a:bodyPr/>
          <a:lstStyle/>
          <a:p>
            <a:r>
              <a:rPr lang="en-US" dirty="0" err="1" smtClean="0"/>
              <a:t>GoodRelations</a:t>
            </a:r>
            <a:r>
              <a:rPr lang="en-US" dirty="0" smtClean="0"/>
              <a:t> Ontology - </a:t>
            </a:r>
            <a:r>
              <a:rPr lang="en-US" dirty="0" err="1" smtClean="0"/>
              <a:t>RDFa</a:t>
            </a:r>
            <a:endParaRPr lang="en-US" dirty="0"/>
          </a:p>
        </p:txBody>
      </p:sp>
      <p:sp>
        <p:nvSpPr>
          <p:cNvPr id="6" name="TextBox 5">
            <a:hlinkClick r:id="rId4"/>
          </p:cNvPr>
          <p:cNvSpPr txBox="1"/>
          <p:nvPr/>
        </p:nvSpPr>
        <p:spPr>
          <a:xfrm>
            <a:off x="3886200" y="5791200"/>
            <a:ext cx="447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Ivan Herman, "</a:t>
            </a:r>
            <a:r>
              <a:rPr lang="en-US" sz="1200" b="1" u="sng" dirty="0" smtClean="0">
                <a:solidFill>
                  <a:schemeClr val="accent2">
                    <a:lumMod val="50000"/>
                  </a:schemeClr>
                </a:solidFill>
                <a:latin typeface="Segoe" pitchFamily="34" charset="0"/>
              </a:rPr>
              <a:t>Semantic Web Adoption and Application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”, </a:t>
            </a:r>
          </a:p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http://www.w3.org/People/Ivan/CorePresentations/Applications/</a:t>
            </a:r>
            <a:endParaRPr lang="en-US" sz="1200" dirty="0">
              <a:solidFill>
                <a:schemeClr val="tx1">
                  <a:lumMod val="75000"/>
                  <a:lumOff val="25000"/>
                  <a:alpha val="99000"/>
                </a:schemeClr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2078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066800"/>
            <a:ext cx="6922080" cy="48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err="1" smtClean="0"/>
              <a:t>GoodRelations</a:t>
            </a:r>
            <a:r>
              <a:rPr lang="en-US" dirty="0" smtClean="0"/>
              <a:t> Ontology - </a:t>
            </a:r>
            <a:r>
              <a:rPr lang="en-US" dirty="0" err="1" smtClean="0"/>
              <a:t>RDFa</a:t>
            </a:r>
            <a:endParaRPr lang="en-US" dirty="0"/>
          </a:p>
        </p:txBody>
      </p:sp>
      <p:sp>
        <p:nvSpPr>
          <p:cNvPr id="6" name="TextBox 5">
            <a:hlinkClick r:id="rId4"/>
          </p:cNvPr>
          <p:cNvSpPr txBox="1"/>
          <p:nvPr/>
        </p:nvSpPr>
        <p:spPr>
          <a:xfrm>
            <a:off x="3894742" y="5791200"/>
            <a:ext cx="447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Ivan Herman, "</a:t>
            </a:r>
            <a:r>
              <a:rPr lang="en-US" sz="1200" b="1" u="sng" dirty="0" smtClean="0">
                <a:solidFill>
                  <a:schemeClr val="accent2">
                    <a:lumMod val="50000"/>
                  </a:schemeClr>
                </a:solidFill>
                <a:latin typeface="Segoe" pitchFamily="34" charset="0"/>
              </a:rPr>
              <a:t>Semantic Web Adoption and Application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”, </a:t>
            </a:r>
          </a:p>
          <a:p>
            <a:pPr marL="342900" indent="-342900"/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http://www.w3.org/People/Ivan/CorePresentations/Applications/</a:t>
            </a:r>
            <a:endParaRPr lang="en-US" sz="1200" dirty="0">
              <a:solidFill>
                <a:schemeClr val="tx1">
                  <a:lumMod val="75000"/>
                  <a:lumOff val="25000"/>
                  <a:alpha val="99000"/>
                </a:schemeClr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9883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9718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2971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Using Community Engagement  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smtClean="0"/>
              <a:t>BBC Sound Index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2192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Using </a:t>
            </a:r>
            <a:r>
              <a:rPr lang="en-US" sz="1800" dirty="0" err="1" smtClean="0">
                <a:latin typeface="+mn-lt"/>
              </a:rPr>
              <a:t>MusicBrainz</a:t>
            </a:r>
            <a:r>
              <a:rPr lang="en-US" sz="1800" dirty="0" smtClean="0">
                <a:latin typeface="+mn-lt"/>
              </a:rPr>
              <a:t> to spot entities in the BBC Sound Index</a:t>
            </a:r>
            <a:endParaRPr lang="en-US" sz="18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3296"/>
            <a:ext cx="3962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2133600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60 songs with Merry Christmas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3600 songs with Yesterday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195 releases of American Pie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32 Artists </a:t>
            </a:r>
            <a:r>
              <a:rPr lang="en-US" sz="1800" dirty="0" err="1" smtClean="0">
                <a:latin typeface="+mn-lt"/>
              </a:rPr>
              <a:t>Amrican</a:t>
            </a:r>
            <a:r>
              <a:rPr lang="en-US" sz="1800" dirty="0" smtClean="0">
                <a:latin typeface="+mn-lt"/>
              </a:rPr>
              <a:t> Pie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4763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2714624"/>
            <a:ext cx="4800600" cy="342900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cs typeface="Arial" pitchFamily="34" charset="0"/>
              </a:rPr>
              <a:t>Scoped Relationship graphs</a:t>
            </a:r>
          </a:p>
          <a:p>
            <a:pPr>
              <a:buNone/>
            </a:pPr>
            <a:r>
              <a:rPr lang="en-US" sz="2000" dirty="0" smtClean="0">
                <a:cs typeface="Arial" pitchFamily="34" charset="0"/>
              </a:rPr>
              <a:t>      –   </a:t>
            </a:r>
            <a:r>
              <a:rPr lang="en-US" sz="1800" dirty="0" smtClean="0">
                <a:cs typeface="Arial" pitchFamily="34" charset="0"/>
              </a:rPr>
              <a:t>Using context cues from the content, webpage title, </a:t>
            </a:r>
            <a:r>
              <a:rPr lang="en-US" sz="1800" dirty="0" err="1" smtClean="0">
                <a:cs typeface="Arial" pitchFamily="34" charset="0"/>
              </a:rPr>
              <a:t>url</a:t>
            </a:r>
            <a:r>
              <a:rPr lang="en-US" sz="1800" dirty="0" smtClean="0">
                <a:cs typeface="Arial" pitchFamily="34" charset="0"/>
              </a:rPr>
              <a:t>… </a:t>
            </a:r>
          </a:p>
          <a:p>
            <a:pPr>
              <a:buNone/>
            </a:pPr>
            <a:r>
              <a:rPr lang="en-US" sz="1800" b="1" dirty="0" smtClean="0">
                <a:cs typeface="Arial" pitchFamily="34" charset="0"/>
              </a:rPr>
              <a:t>           </a:t>
            </a:r>
            <a:r>
              <a:rPr lang="en-US" sz="1800" dirty="0" smtClean="0">
                <a:cs typeface="Arial" pitchFamily="34" charset="0"/>
              </a:rPr>
              <a:t>e.g. </a:t>
            </a:r>
            <a:r>
              <a:rPr lang="en-US" sz="1800" b="1" dirty="0" smtClean="0">
                <a:cs typeface="Arial" pitchFamily="34" charset="0"/>
              </a:rPr>
              <a:t>new </a:t>
            </a:r>
            <a:r>
              <a:rPr lang="en-US" sz="1800" dirty="0" smtClean="0">
                <a:cs typeface="Arial" pitchFamily="34" charset="0"/>
              </a:rPr>
              <a:t>Merry Christmas tune</a:t>
            </a:r>
          </a:p>
          <a:p>
            <a:pPr>
              <a:buNone/>
            </a:pPr>
            <a:r>
              <a:rPr lang="en-US" sz="1800" dirty="0" smtClean="0">
                <a:cs typeface="Arial" pitchFamily="34" charset="0"/>
              </a:rPr>
              <a:t>      –   Reduce potential entity spot size           </a:t>
            </a:r>
          </a:p>
          <a:p>
            <a:pPr>
              <a:buNone/>
            </a:pPr>
            <a:r>
              <a:rPr lang="en-US" sz="1800" dirty="0" smtClean="0">
                <a:cs typeface="Arial" pitchFamily="34" charset="0"/>
              </a:rPr>
              <a:t>           e.g. </a:t>
            </a:r>
            <a:r>
              <a:rPr lang="en-US" sz="1800" b="1" u="sng" dirty="0" smtClean="0">
                <a:cs typeface="Arial" pitchFamily="34" charset="0"/>
              </a:rPr>
              <a:t>new</a:t>
            </a:r>
            <a:r>
              <a:rPr lang="en-US" sz="1800" dirty="0" smtClean="0">
                <a:cs typeface="Arial" pitchFamily="34" charset="0"/>
              </a:rPr>
              <a:t> albums/songs </a:t>
            </a:r>
          </a:p>
          <a:p>
            <a:pPr>
              <a:buNone/>
            </a:pPr>
            <a:r>
              <a:rPr lang="en-US" sz="1800" dirty="0" smtClean="0">
                <a:cs typeface="Arial" pitchFamily="34" charset="0"/>
              </a:rPr>
              <a:t>	</a:t>
            </a:r>
          </a:p>
          <a:p>
            <a:pPr>
              <a:buNone/>
            </a:pPr>
            <a:r>
              <a:rPr lang="en-US" sz="1800" dirty="0" smtClean="0">
                <a:cs typeface="Arial" pitchFamily="34" charset="0"/>
              </a:rPr>
              <a:t>      •   Generate candidate entities</a:t>
            </a:r>
          </a:p>
          <a:p>
            <a:pPr>
              <a:buNone/>
            </a:pPr>
            <a:r>
              <a:rPr lang="en-US" sz="1800" dirty="0" smtClean="0">
                <a:cs typeface="Arial" pitchFamily="34" charset="0"/>
              </a:rPr>
              <a:t>	•   Spot and Disambiguate</a:t>
            </a:r>
          </a:p>
          <a:p>
            <a:endParaRPr lang="en-US" dirty="0">
              <a:latin typeface="Palatino Linotype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81000" y="2057401"/>
            <a:ext cx="8305800" cy="6857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>
                <a:cs typeface="Arial" pitchFamily="34" charset="0"/>
              </a:rPr>
              <a:t>Which ‘Merry Christmas’?; ‘So Good’is also a song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025" y="2667000"/>
            <a:ext cx="3502378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71625"/>
            <a:ext cx="8382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smtClean="0"/>
              <a:t>BBC Sound Index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6224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382000" cy="510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867400"/>
            <a:ext cx="662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Segoe" charset="0"/>
              </a:rPr>
              <a:t>http://www.almaden.ibm.com/cs/projects/iis/sound/</a:t>
            </a:r>
            <a:endParaRPr lang="en-US" sz="1200" dirty="0">
              <a:latin typeface="Segoe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smtClean="0"/>
              <a:t>The Vision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7792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7792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9718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9718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Social Data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696200" cy="914399"/>
          </a:xfrm>
        </p:spPr>
        <p:txBody>
          <a:bodyPr/>
          <a:lstStyle/>
          <a:p>
            <a:r>
              <a:rPr lang="en-US" dirty="0" smtClean="0"/>
              <a:t>Semantics &amp; Semantic Web in 1999-2002</a:t>
            </a:r>
            <a:endParaRPr lang="en-US" dirty="0"/>
          </a:p>
        </p:txBody>
      </p:sp>
      <p:pic>
        <p:nvPicPr>
          <p:cNvPr id="3" name="Picture 2" descr="patentFigure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990600"/>
            <a:ext cx="3198548" cy="4724400"/>
          </a:xfrm>
          <a:prstGeom prst="rect">
            <a:avLst/>
          </a:prstGeom>
        </p:spPr>
      </p:pic>
      <p:pic>
        <p:nvPicPr>
          <p:cNvPr id="4" name="Picture 3" descr="patentTitle.pdf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259991"/>
            <a:ext cx="5159775" cy="4670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19812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5867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Patent : </a:t>
            </a:r>
            <a:r>
              <a:rPr lang="en-US" sz="1800" dirty="0" smtClean="0">
                <a:latin typeface="+mn-lt"/>
                <a:hlinkClick r:id="rId5"/>
              </a:rPr>
              <a:t>http://bit.ly/sw-</a:t>
            </a:r>
            <a:r>
              <a:rPr lang="en-US" sz="1800" dirty="0" smtClean="0">
                <a:latin typeface="+mn-lt"/>
                <a:hlinkClick r:id="rId5"/>
              </a:rPr>
              <a:t>p</a:t>
            </a:r>
            <a:r>
              <a:rPr lang="en-US" sz="1800" dirty="0" smtClean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4236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9"/>
            <a:ext cx="8363938" cy="553998"/>
          </a:xfrm>
        </p:spPr>
        <p:txBody>
          <a:bodyPr/>
          <a:lstStyle/>
          <a:p>
            <a:r>
              <a:rPr lang="en-US" dirty="0" err="1" smtClean="0"/>
              <a:t>Twitris</a:t>
            </a:r>
            <a:r>
              <a:rPr lang="en-US" dirty="0" smtClean="0"/>
              <a:t>: Semantic Social Web Mash-up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0-10-30 at 4.14.29 P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193802"/>
            <a:ext cx="8229600" cy="497839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 bwMode="auto">
          <a:xfrm>
            <a:off x="7162800" y="889000"/>
            <a:ext cx="1752600" cy="711200"/>
          </a:xfrm>
          <a:prstGeom prst="wedgeRoundRectCallout">
            <a:avLst>
              <a:gd name="adj1" fmla="val -21413"/>
              <a:gd name="adj2" fmla="val 11392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sz="1500" dirty="0" smtClean="0">
                <a:solidFill>
                  <a:schemeClr val="tx1"/>
                </a:solidFill>
                <a:latin typeface="Segoe" pitchFamily="34" charset="0"/>
              </a:rPr>
              <a:t>Select topic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1447800" y="889000"/>
            <a:ext cx="1295400" cy="711200"/>
          </a:xfrm>
          <a:prstGeom prst="wedgeRoundRectCallout">
            <a:avLst>
              <a:gd name="adj1" fmla="val -20833"/>
              <a:gd name="adj2" fmla="val 13869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sz="1500" dirty="0" smtClean="0">
                <a:solidFill>
                  <a:schemeClr val="tx1"/>
                </a:solidFill>
                <a:latin typeface="Segoe" pitchFamily="34" charset="0"/>
              </a:rPr>
              <a:t>Select date</a:t>
            </a:r>
          </a:p>
        </p:txBody>
      </p:sp>
      <p:pic>
        <p:nvPicPr>
          <p:cNvPr id="7" name="Picture 6" descr="eventLis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1" y="2514601"/>
            <a:ext cx="6104467" cy="202358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 bwMode="auto">
          <a:xfrm>
            <a:off x="3810000" y="1295400"/>
            <a:ext cx="1752600" cy="711200"/>
          </a:xfrm>
          <a:prstGeom prst="wedgeRoundRectCallout">
            <a:avLst>
              <a:gd name="adj1" fmla="val -21413"/>
              <a:gd name="adj2" fmla="val 11392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altLang="zh-CN" sz="1500" dirty="0" smtClean="0">
                <a:solidFill>
                  <a:schemeClr val="tx1"/>
                </a:solidFill>
                <a:latin typeface="Segoe" pitchFamily="34" charset="0"/>
              </a:rPr>
              <a:t>Topic tree</a:t>
            </a:r>
            <a:endParaRPr lang="en-US" sz="15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7239000" y="2413000"/>
            <a:ext cx="1752600" cy="711200"/>
          </a:xfrm>
          <a:prstGeom prst="wedgeRoundRectCallout">
            <a:avLst>
              <a:gd name="adj1" fmla="val -67790"/>
              <a:gd name="adj2" fmla="val 10059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altLang="zh-CN" sz="1500" dirty="0" smtClean="0">
                <a:solidFill>
                  <a:schemeClr val="tx1"/>
                </a:solidFill>
                <a:latin typeface="Segoe" pitchFamily="34" charset="0"/>
              </a:rPr>
              <a:t>Spatial Marker</a:t>
            </a:r>
            <a:endParaRPr lang="en-US" sz="15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4800" y="1193800"/>
            <a:ext cx="6629400" cy="4368800"/>
            <a:chOff x="304800" y="895350"/>
            <a:chExt cx="6629400" cy="3276600"/>
          </a:xfrm>
        </p:grpSpPr>
        <p:pic>
          <p:nvPicPr>
            <p:cNvPr id="10" name="Picture 9" descr="Screen shot 2011-07-12 at 8.30.29 AM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9992" y="1449994"/>
              <a:ext cx="4654208" cy="2721956"/>
            </a:xfrm>
            <a:prstGeom prst="rect">
              <a:avLst/>
            </a:prstGeom>
          </p:spPr>
        </p:pic>
        <p:sp>
          <p:nvSpPr>
            <p:cNvPr id="11" name="Rounded Rectangular Callout 10"/>
            <p:cNvSpPr/>
            <p:nvPr/>
          </p:nvSpPr>
          <p:spPr bwMode="auto">
            <a:xfrm>
              <a:off x="304800" y="895350"/>
              <a:ext cx="1981200" cy="533400"/>
            </a:xfrm>
            <a:prstGeom prst="wedgeRoundRectCallout">
              <a:avLst>
                <a:gd name="adj1" fmla="val 73748"/>
                <a:gd name="adj2" fmla="val 176786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r>
                <a:rPr lang="en-US" altLang="zh-CN" sz="1500" dirty="0" smtClean="0">
                  <a:solidFill>
                    <a:schemeClr val="tx1"/>
                  </a:solidFill>
                  <a:latin typeface="Segoe" pitchFamily="34" charset="0"/>
                </a:rPr>
                <a:t>N-gram summaries</a:t>
              </a:r>
              <a:endParaRPr lang="en-US" sz="1500" dirty="0" smtClean="0">
                <a:solidFill>
                  <a:schemeClr val="tx1"/>
                </a:solidFill>
                <a:latin typeface="Segoe" pitchFamily="34" charset="0"/>
              </a:endParaRPr>
            </a:p>
          </p:txBody>
        </p:sp>
      </p:grpSp>
      <p:pic>
        <p:nvPicPr>
          <p:cNvPr id="16" name="Picture 15" descr="Screen shot 2011-07-12 at 8.54.18 A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" y="4688840"/>
            <a:ext cx="8001000" cy="158496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 bwMode="auto">
          <a:xfrm>
            <a:off x="6858000" y="3937000"/>
            <a:ext cx="1752600" cy="711200"/>
          </a:xfrm>
          <a:prstGeom prst="wedgeRoundRectCallout">
            <a:avLst>
              <a:gd name="adj1" fmla="val -63732"/>
              <a:gd name="adj2" fmla="val 11773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altLang="zh-CN" sz="1500" dirty="0" smtClean="0">
                <a:solidFill>
                  <a:schemeClr val="tx1"/>
                </a:solidFill>
                <a:latin typeface="Segoe" pitchFamily="34" charset="0"/>
              </a:rPr>
              <a:t>Wikipedia articles</a:t>
            </a:r>
            <a:endParaRPr lang="en-US" sz="15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4191000" y="3632200"/>
            <a:ext cx="1752600" cy="711200"/>
          </a:xfrm>
          <a:prstGeom prst="wedgeRoundRectCallout">
            <a:avLst>
              <a:gd name="adj1" fmla="val -53877"/>
              <a:gd name="adj2" fmla="val 15583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altLang="zh-CN" sz="1500" dirty="0" smtClean="0">
                <a:solidFill>
                  <a:schemeClr val="tx1"/>
                </a:solidFill>
                <a:latin typeface="Segoe" pitchFamily="34" charset="0"/>
              </a:rPr>
              <a:t>Reference news</a:t>
            </a:r>
            <a:endParaRPr lang="en-US" sz="15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152400" y="3632200"/>
            <a:ext cx="1752600" cy="711200"/>
          </a:xfrm>
          <a:prstGeom prst="wedgeRoundRectCallout">
            <a:avLst>
              <a:gd name="adj1" fmla="val 24384"/>
              <a:gd name="adj2" fmla="val 16726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altLang="zh-CN" sz="1500" dirty="0" smtClean="0">
                <a:solidFill>
                  <a:schemeClr val="tx1"/>
                </a:solidFill>
                <a:latin typeface="Segoe" pitchFamily="34" charset="0"/>
              </a:rPr>
              <a:t>Related tweets</a:t>
            </a:r>
            <a:endParaRPr lang="en-US" sz="15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21" name="Picture 20" descr="Screen shot 2011-07-12 at 9.04.01 A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4648201"/>
            <a:ext cx="8229600" cy="1773788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 bwMode="auto">
          <a:xfrm>
            <a:off x="0" y="2717800"/>
            <a:ext cx="1752600" cy="711200"/>
          </a:xfrm>
          <a:prstGeom prst="wedgeRoundRectCallout">
            <a:avLst>
              <a:gd name="adj1" fmla="val 162355"/>
              <a:gd name="adj2" fmla="val 23964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altLang="zh-CN" sz="1500" dirty="0" smtClean="0">
                <a:solidFill>
                  <a:schemeClr val="tx1"/>
                </a:solidFill>
                <a:latin typeface="Segoe" pitchFamily="34" charset="0"/>
              </a:rPr>
              <a:t>Images &amp; Videos</a:t>
            </a:r>
            <a:endParaRPr lang="en-US" sz="15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23" name="Picture 22" descr="Screen shot 2011-07-12 at 9.06.23 A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4648200"/>
            <a:ext cx="8153400" cy="1625600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 bwMode="auto">
          <a:xfrm>
            <a:off x="1905000" y="2514600"/>
            <a:ext cx="1752600" cy="711200"/>
          </a:xfrm>
          <a:prstGeom prst="wedgeRoundRectCallout">
            <a:avLst>
              <a:gd name="adj1" fmla="val 96268"/>
              <a:gd name="adj2" fmla="val 26059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altLang="zh-CN" sz="1500" dirty="0" smtClean="0">
                <a:solidFill>
                  <a:schemeClr val="tx1"/>
                </a:solidFill>
                <a:latin typeface="Segoe" pitchFamily="34" charset="0"/>
              </a:rPr>
              <a:t>Tweet traffic</a:t>
            </a:r>
            <a:endParaRPr lang="en-US" sz="15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25" name="Picture 24" descr="Screen shot 2010-10-30 at 4.04.48 P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1" y="4673600"/>
            <a:ext cx="8153400" cy="1701800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 bwMode="auto">
          <a:xfrm>
            <a:off x="4191000" y="2514600"/>
            <a:ext cx="1752600" cy="711200"/>
          </a:xfrm>
          <a:prstGeom prst="wedgeRoundRectCallout">
            <a:avLst>
              <a:gd name="adj1" fmla="val 27862"/>
              <a:gd name="adj2" fmla="val 25678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en-US" altLang="zh-CN" sz="1500" dirty="0" smtClean="0">
                <a:solidFill>
                  <a:schemeClr val="tx1"/>
                </a:solidFill>
                <a:latin typeface="Segoe" pitchFamily="34" charset="0"/>
              </a:rPr>
              <a:t>Sentiment Analysis</a:t>
            </a:r>
            <a:endParaRPr lang="en-US" sz="15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27" name="TextBox 26">
            <a:hlinkClick r:id="rId9"/>
          </p:cNvPr>
          <p:cNvSpPr txBox="1"/>
          <p:nvPr/>
        </p:nvSpPr>
        <p:spPr>
          <a:xfrm>
            <a:off x="44862" y="6412469"/>
            <a:ext cx="1252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More: </a:t>
            </a:r>
            <a:r>
              <a:rPr lang="en-US" sz="1200" b="1" u="sng" dirty="0" smtClean="0">
                <a:solidFill>
                  <a:srgbClr val="005696"/>
                </a:solidFill>
                <a:latin typeface="Segoe" pitchFamily="34" charset="0"/>
              </a:rPr>
              <a:t>TWITRIS</a:t>
            </a:r>
            <a:endParaRPr lang="en-US" sz="1200" b="1" u="sng" dirty="0">
              <a:solidFill>
                <a:srgbClr val="005696"/>
              </a:solidFill>
              <a:latin typeface="Sego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295401"/>
            <a:ext cx="8363938" cy="4038599"/>
          </a:xfrm>
        </p:spPr>
        <p:txBody>
          <a:bodyPr>
            <a:normAutofit/>
          </a:bodyPr>
          <a:lstStyle/>
          <a:p>
            <a:r>
              <a:rPr lang="en-US" dirty="0" smtClean="0"/>
              <a:t>Semantically annotate tweets  with entities, </a:t>
            </a:r>
            <a:r>
              <a:rPr lang="en-US" dirty="0" err="1" smtClean="0"/>
              <a:t>hashtags</a:t>
            </a:r>
            <a:r>
              <a:rPr lang="en-US" dirty="0" smtClean="0"/>
              <a:t>, URLs, sentiments, etc.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Encode </a:t>
            </a:r>
            <a:r>
              <a:rPr lang="en-US" dirty="0"/>
              <a:t>content in a structured format </a:t>
            </a:r>
            <a:r>
              <a:rPr lang="en-US" dirty="0" smtClean="0"/>
              <a:t>(RDF) </a:t>
            </a:r>
            <a:r>
              <a:rPr lang="en-US" dirty="0"/>
              <a:t>using shared </a:t>
            </a:r>
            <a:r>
              <a:rPr lang="en-US" u="sng" dirty="0"/>
              <a:t>vocabularies</a:t>
            </a:r>
            <a:r>
              <a:rPr lang="en-US" dirty="0"/>
              <a:t> (FOAT, SIOC, MOAT, etc</a:t>
            </a:r>
            <a:r>
              <a:rPr lang="en-US" dirty="0" smtClean="0"/>
              <a:t>.)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Structured </a:t>
            </a:r>
            <a:r>
              <a:rPr lang="en-US" dirty="0"/>
              <a:t>querying of</a:t>
            </a:r>
            <a:r>
              <a:rPr lang="en-US" dirty="0" smtClean="0"/>
              <a:t> tweets</a:t>
            </a:r>
          </a:p>
          <a:p>
            <a:endParaRPr lang="en-US" dirty="0" smtClean="0"/>
          </a:p>
          <a:p>
            <a:r>
              <a:rPr lang="en-US" dirty="0" smtClean="0"/>
              <a:t>Subscribe </a:t>
            </a:r>
            <a:r>
              <a:rPr lang="en-US" dirty="0"/>
              <a:t>to a stream of</a:t>
            </a:r>
            <a:r>
              <a:rPr lang="en-US" dirty="0" smtClean="0"/>
              <a:t> tweets that </a:t>
            </a:r>
            <a:r>
              <a:rPr lang="en-US" dirty="0"/>
              <a:t>match a given </a:t>
            </a:r>
            <a:r>
              <a:rPr lang="en-US" dirty="0" smtClean="0"/>
              <a:t>query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Real-time </a:t>
            </a:r>
            <a:r>
              <a:rPr lang="en-US" dirty="0"/>
              <a:t>delivery of streaming data.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228600" y="5943600"/>
            <a:ext cx="1288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More: </a:t>
            </a:r>
            <a:r>
              <a:rPr lang="en-US" sz="1200" b="1" u="sng" dirty="0" smtClean="0">
                <a:solidFill>
                  <a:srgbClr val="005696"/>
                </a:solidFill>
                <a:latin typeface="Segoe" pitchFamily="34" charset="0"/>
              </a:rPr>
              <a:t>TWARQL</a:t>
            </a:r>
            <a:endParaRPr lang="en-US" sz="1200" b="1" u="sng" dirty="0">
              <a:solidFill>
                <a:srgbClr val="005696"/>
              </a:solidFill>
              <a:latin typeface="Segoe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sz="2800" dirty="0" err="1" smtClean="0"/>
              <a:t>Twarql</a:t>
            </a:r>
            <a:r>
              <a:rPr lang="en-US" sz="2800" dirty="0" smtClean="0"/>
              <a:t> (Twitter Feeds through SPARQL)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5667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err="1" smtClean="0"/>
              <a:t>Twarql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2050" name="Picture 2" descr="D:\School\Papers\ppts\archite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752600"/>
            <a:ext cx="9096555" cy="3505200"/>
          </a:xfrm>
          <a:prstGeom prst="rect">
            <a:avLst/>
          </a:prstGeom>
          <a:noFill/>
        </p:spPr>
      </p:pic>
      <p:sp>
        <p:nvSpPr>
          <p:cNvPr id="4" name="TextBox 3">
            <a:hlinkClick r:id="rId4"/>
          </p:cNvPr>
          <p:cNvSpPr txBox="1"/>
          <p:nvPr/>
        </p:nvSpPr>
        <p:spPr>
          <a:xfrm>
            <a:off x="228600" y="5943600"/>
            <a:ext cx="1288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More: </a:t>
            </a:r>
            <a:r>
              <a:rPr lang="en-US" sz="1200" b="1" u="sng" dirty="0" smtClean="0">
                <a:solidFill>
                  <a:srgbClr val="005696"/>
                </a:solidFill>
                <a:latin typeface="Segoe" pitchFamily="34" charset="0"/>
              </a:rPr>
              <a:t>TWARQL</a:t>
            </a:r>
            <a:endParaRPr lang="en-US" sz="1200" b="1" u="sng" dirty="0">
              <a:solidFill>
                <a:srgbClr val="005696"/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9632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Controlled Content Dissemination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Semantic Social Graphs (FOAF) of publishers (</a:t>
            </a:r>
            <a:r>
              <a:rPr lang="en-US" dirty="0" err="1" smtClean="0"/>
              <a:t>followee</a:t>
            </a:r>
            <a:r>
              <a:rPr lang="en-US" dirty="0" smtClean="0"/>
              <a:t>) and subscribers (followers).</a:t>
            </a:r>
          </a:p>
          <a:p>
            <a:endParaRPr lang="en-US" dirty="0" smtClean="0"/>
          </a:p>
          <a:p>
            <a:r>
              <a:rPr lang="en-US" dirty="0" smtClean="0"/>
              <a:t>Dynamically create subset of subscribers (SPARQL Query on Semantic Social Graph), based on publishers privacy preference for the content generated.</a:t>
            </a:r>
          </a:p>
          <a:p>
            <a:endParaRPr lang="en-US" dirty="0" smtClean="0"/>
          </a:p>
          <a:p>
            <a:r>
              <a:rPr lang="en-US" dirty="0" smtClean="0"/>
              <a:t> Distribute the content to only the subset of subscribers from the Social graph in (near) Real-Time</a:t>
            </a:r>
          </a:p>
          <a:p>
            <a:endParaRPr lang="en-US" dirty="0" smtClean="0"/>
          </a:p>
          <a:p>
            <a:r>
              <a:rPr lang="en-US" dirty="0" smtClean="0"/>
              <a:t>Example – </a:t>
            </a:r>
          </a:p>
          <a:p>
            <a:pPr lvl="2"/>
            <a:r>
              <a:rPr lang="en-US" dirty="0" smtClean="0"/>
              <a:t>SMOB ( Semantic </a:t>
            </a:r>
            <a:r>
              <a:rPr lang="en-US" dirty="0" err="1" smtClean="0"/>
              <a:t>Microblogging</a:t>
            </a:r>
            <a:r>
              <a:rPr lang="en-US" dirty="0" smtClean="0"/>
              <a:t> Framework)    </a:t>
            </a:r>
            <a:r>
              <a:rPr lang="en-US" dirty="0" smtClean="0">
                <a:hlinkClick r:id="rId2"/>
              </a:rPr>
              <a:t>http://smob.me</a:t>
            </a:r>
            <a:r>
              <a:rPr lang="en-US" dirty="0" smtClean="0"/>
              <a:t>                                                                                                              </a:t>
            </a:r>
          </a:p>
          <a:p>
            <a:pPr lvl="2"/>
            <a:r>
              <a:rPr lang="en-US" dirty="0" smtClean="0"/>
              <a:t>Semantic Hub ( Publisher/Subscriber protocol) </a:t>
            </a:r>
            <a:r>
              <a:rPr lang="en-US" dirty="0" smtClean="0">
                <a:hlinkClick r:id="rId3"/>
              </a:rPr>
              <a:t>http://semantichub.appspot.com</a:t>
            </a: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Hub</a:t>
            </a:r>
            <a:endParaRPr lang="en-US" dirty="0"/>
          </a:p>
        </p:txBody>
      </p:sp>
      <p:pic>
        <p:nvPicPr>
          <p:cNvPr id="6" name="Content Placeholder 5" descr="sequence_smob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7531" y="1066800"/>
            <a:ext cx="6745137" cy="5059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smtClean="0"/>
              <a:t>Scenario 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500" dirty="0" smtClean="0"/>
              <a:t>Give me a stream of locations where </a:t>
            </a:r>
            <a:r>
              <a:rPr lang="en-US" sz="2500" dirty="0" err="1" smtClean="0"/>
              <a:t>Kinect</a:t>
            </a:r>
            <a:r>
              <a:rPr lang="en-US" sz="2500" dirty="0" smtClean="0"/>
              <a:t> is being mentioned now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Give me all people that have said negative things about </a:t>
            </a:r>
            <a:r>
              <a:rPr lang="en-US" sz="2500" dirty="0" err="1" smtClean="0"/>
              <a:t>Kinect</a:t>
            </a:r>
            <a:endParaRPr lang="en-US" sz="2500" dirty="0"/>
          </a:p>
        </p:txBody>
      </p:sp>
      <p:pic>
        <p:nvPicPr>
          <p:cNvPr id="6" name="Picture 5" descr="twarqlQuery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092" y="3396851"/>
            <a:ext cx="3770508" cy="2546749"/>
          </a:xfrm>
          <a:prstGeom prst="rect">
            <a:avLst/>
          </a:prstGeom>
        </p:spPr>
      </p:pic>
      <p:pic>
        <p:nvPicPr>
          <p:cNvPr id="7" name="Picture 6" descr="twarqlQuery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1" y="3429000"/>
            <a:ext cx="3733800" cy="2743200"/>
          </a:xfrm>
          <a:prstGeom prst="rect">
            <a:avLst/>
          </a:prstGeom>
        </p:spPr>
      </p:pic>
      <p:sp>
        <p:nvSpPr>
          <p:cNvPr id="8" name="TextBox 7">
            <a:hlinkClick r:id="rId4"/>
          </p:cNvPr>
          <p:cNvSpPr txBox="1"/>
          <p:nvPr/>
        </p:nvSpPr>
        <p:spPr>
          <a:xfrm>
            <a:off x="0" y="6019800"/>
            <a:ext cx="1288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More: </a:t>
            </a:r>
            <a:r>
              <a:rPr lang="en-US" sz="1200" b="1" u="sng" dirty="0" smtClean="0">
                <a:solidFill>
                  <a:srgbClr val="005696"/>
                </a:solidFill>
                <a:latin typeface="Segoe" pitchFamily="34" charset="0"/>
              </a:rPr>
              <a:t>TWARQL</a:t>
            </a:r>
            <a:endParaRPr lang="en-US" sz="1200" b="1" u="sng" dirty="0">
              <a:solidFill>
                <a:srgbClr val="005696"/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1807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9718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2971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Creating Focus Specific Knowledge Bases for Knowledge Exploration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676400" y="1066800"/>
            <a:ext cx="3048000" cy="762000"/>
          </a:xfrm>
          <a:prstGeom prst="roundRect">
            <a:avLst/>
          </a:prstGeom>
          <a:solidFill>
            <a:srgbClr val="FFFFCC"/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1" dirty="0" err="1" smtClean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rPr>
              <a:t>Doozer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rPr>
              <a:t>: Base Hierarchy from Wikipedia</a:t>
            </a:r>
            <a:endParaRPr lang="en-US" sz="1800" dirty="0">
              <a:solidFill>
                <a:schemeClr val="bg1">
                  <a:lumMod val="10000"/>
                </a:schemeClr>
              </a:solidFill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715000" y="1371600"/>
            <a:ext cx="2514600" cy="914400"/>
          </a:xfrm>
          <a:prstGeom prst="roundRect">
            <a:avLst/>
          </a:prstGeom>
          <a:solidFill>
            <a:srgbClr val="FFFFCC"/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rPr>
              <a:t>Focused Pattern based extraction</a:t>
            </a:r>
            <a:endParaRPr lang="en-US" sz="1800" dirty="0">
              <a:solidFill>
                <a:schemeClr val="bg1">
                  <a:lumMod val="10000"/>
                </a:schemeClr>
              </a:solidFill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7" name="Straight Arrow Connector 14"/>
          <p:cNvCxnSpPr>
            <a:cxnSpLocks noChangeShapeType="1"/>
            <a:endCxn id="5" idx="1"/>
          </p:cNvCxnSpPr>
          <p:nvPr/>
        </p:nvCxnSpPr>
        <p:spPr bwMode="auto">
          <a:xfrm>
            <a:off x="0" y="1447800"/>
            <a:ext cx="1676400" cy="1588"/>
          </a:xfrm>
          <a:prstGeom prst="straightConnector1">
            <a:avLst/>
          </a:prstGeom>
          <a:noFill/>
          <a:ln w="28575" algn="ctr">
            <a:solidFill>
              <a:schemeClr val="tx2">
                <a:lumMod val="75000"/>
              </a:schemeClr>
            </a:solidFill>
            <a:bevel/>
            <a:headEnd/>
            <a:tailEnd type="arrow" w="med" len="med"/>
          </a:ln>
        </p:spPr>
      </p:cxn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65809" y="1077532"/>
            <a:ext cx="16105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  <a:ea typeface="ヒラギノ明朝 ProN W3" charset="-128"/>
              </a:rPr>
              <a:t>HPC </a:t>
            </a:r>
            <a:r>
              <a:rPr lang="en-US" sz="1600" dirty="0">
                <a:solidFill>
                  <a:schemeClr val="tx2"/>
                </a:solidFill>
                <a:latin typeface="+mn-lt"/>
                <a:ea typeface="ヒラギノ明朝 ProN W3" charset="-128"/>
              </a:rPr>
              <a:t>keywords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1104900" y="2285999"/>
            <a:ext cx="34290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1" dirty="0" err="1" smtClean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rPr>
              <a:t>SenseLab</a:t>
            </a:r>
            <a:r>
              <a:rPr lang="en-US" sz="1800" b="1" dirty="0" smtClean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rPr>
              <a:t> Neuroscience </a:t>
            </a:r>
            <a:r>
              <a:rPr lang="en-US" sz="1800" b="1" dirty="0" err="1" smtClean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rPr>
              <a:t>Ontologies</a:t>
            </a:r>
            <a:endParaRPr lang="en-US" sz="1800" dirty="0">
              <a:solidFill>
                <a:schemeClr val="bg1">
                  <a:lumMod val="10000"/>
                </a:schemeClr>
              </a:solidFill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32" name="Straight Arrow Connector 31"/>
          <p:cNvCxnSpPr>
            <a:stCxn id="5" idx="2"/>
            <a:endCxn id="28" idx="0"/>
          </p:cNvCxnSpPr>
          <p:nvPr/>
        </p:nvCxnSpPr>
        <p:spPr>
          <a:xfrm flipH="1">
            <a:off x="2819400" y="1828800"/>
            <a:ext cx="381000" cy="457199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 bwMode="auto">
          <a:xfrm>
            <a:off x="5715000" y="3124200"/>
            <a:ext cx="2819400" cy="533400"/>
          </a:xfrm>
          <a:prstGeom prst="roundRect">
            <a:avLst/>
          </a:prstGeom>
          <a:solidFill>
            <a:srgbClr val="FFFFCC"/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rPr>
              <a:t>Initial KB Creation</a:t>
            </a:r>
            <a:endParaRPr lang="en-US" sz="1800" dirty="0">
              <a:solidFill>
                <a:schemeClr val="bg1">
                  <a:lumMod val="10000"/>
                </a:schemeClr>
              </a:solidFill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50" name="Curved Connector 49"/>
          <p:cNvCxnSpPr>
            <a:stCxn id="6" idx="2"/>
            <a:endCxn id="40" idx="0"/>
          </p:cNvCxnSpPr>
          <p:nvPr/>
        </p:nvCxnSpPr>
        <p:spPr>
          <a:xfrm rot="16200000" flipH="1">
            <a:off x="6629400" y="2628900"/>
            <a:ext cx="838200" cy="1524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75000"/>
              </a:schemeClr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/>
          <p:cNvCxnSpPr>
            <a:stCxn id="28" idx="3"/>
            <a:endCxn id="40" idx="1"/>
          </p:cNvCxnSpPr>
          <p:nvPr/>
        </p:nvCxnSpPr>
        <p:spPr>
          <a:xfrm>
            <a:off x="4533900" y="2666999"/>
            <a:ext cx="1181100" cy="723901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75000"/>
              </a:schemeClr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1104900" y="3200400"/>
            <a:ext cx="3352800" cy="2971800"/>
            <a:chOff x="914400" y="3276600"/>
            <a:chExt cx="3352800" cy="2971800"/>
          </a:xfrm>
        </p:grpSpPr>
        <p:sp>
          <p:nvSpPr>
            <p:cNvPr id="70" name="Rounded Rectangle 69"/>
            <p:cNvSpPr/>
            <p:nvPr/>
          </p:nvSpPr>
          <p:spPr>
            <a:xfrm>
              <a:off x="914400" y="3276600"/>
              <a:ext cx="3352800" cy="2971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1295400" y="5334000"/>
              <a:ext cx="2743200" cy="6858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en-US" sz="1800" b="1" dirty="0" smtClean="0">
                  <a:solidFill>
                    <a:schemeClr val="bg1">
                      <a:lumMod val="10000"/>
                    </a:schemeClr>
                  </a:solidFill>
                  <a:ea typeface="ヒラギノ角ゴ ProN W3" charset="-128"/>
                  <a:cs typeface="ヒラギノ角ゴ ProN W3" charset="-128"/>
                </a:rPr>
                <a:t>NLM: Rule based BKR Triples</a:t>
              </a:r>
              <a:endParaRPr lang="en-US" sz="1800" b="1" dirty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1371600" y="4343400"/>
              <a:ext cx="2514600" cy="838200"/>
            </a:xfrm>
            <a:prstGeom prst="roundRect">
              <a:avLst/>
            </a:prstGeom>
            <a:solidFill>
              <a:srgbClr val="FFFFCC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en-US" sz="1800" b="1" dirty="0" err="1" smtClean="0">
                  <a:solidFill>
                    <a:schemeClr val="bg1">
                      <a:lumMod val="10000"/>
                    </a:schemeClr>
                  </a:solidFill>
                  <a:ea typeface="ヒラギノ角ゴ ProN W3" charset="-128"/>
                  <a:cs typeface="ヒラギノ角ゴ ProN W3" charset="-128"/>
                </a:rPr>
                <a:t>Knoesis</a:t>
              </a:r>
              <a:r>
                <a:rPr lang="en-US" sz="1800" b="1" dirty="0" smtClean="0">
                  <a:solidFill>
                    <a:schemeClr val="bg1">
                      <a:lumMod val="10000"/>
                    </a:schemeClr>
                  </a:solidFill>
                  <a:ea typeface="ヒラギノ角ゴ ProN W3" charset="-128"/>
                  <a:cs typeface="ヒラギノ角ゴ ProN W3" charset="-128"/>
                </a:rPr>
                <a:t>: Parsing based NLP Triples </a:t>
              </a:r>
              <a:endParaRPr lang="en-US" sz="1800" b="1" dirty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43000" y="3429000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>
                      <a:lumMod val="10000"/>
                    </a:schemeClr>
                  </a:solidFill>
                  <a:latin typeface="+mn-lt"/>
                </a:rPr>
                <a:t>Meta Knowledgebase</a:t>
              </a:r>
            </a:p>
            <a:p>
              <a:pPr algn="ctr"/>
              <a:r>
                <a:rPr lang="en-US" sz="1800" b="1" dirty="0" err="1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PubMed</a:t>
              </a:r>
              <a:r>
                <a:rPr lang="en-US" sz="18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Abstracts</a:t>
              </a:r>
              <a:endParaRPr lang="en-US" sz="1800" b="1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78" name="Shape 77"/>
          <p:cNvCxnSpPr>
            <a:stCxn id="70" idx="3"/>
            <a:endCxn id="93" idx="1"/>
          </p:cNvCxnSpPr>
          <p:nvPr/>
        </p:nvCxnSpPr>
        <p:spPr>
          <a:xfrm>
            <a:off x="4457700" y="4686300"/>
            <a:ext cx="800100" cy="127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75000"/>
              </a:schemeClr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 bwMode="auto">
          <a:xfrm>
            <a:off x="5257800" y="4419600"/>
            <a:ext cx="3505200" cy="533400"/>
          </a:xfrm>
          <a:prstGeom prst="roundRect">
            <a:avLst/>
          </a:prstGeom>
          <a:solidFill>
            <a:srgbClr val="FFFFCC"/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Futura" charset="0"/>
                <a:ea typeface="ヒラギノ角ゴ ProN W3" charset="-128"/>
                <a:cs typeface="ヒラギノ角ゴ ProN W3" charset="-128"/>
              </a:rPr>
              <a:t> </a:t>
            </a:r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ea typeface="ヒラギノ角ゴ ProN W3" charset="-128"/>
                <a:cs typeface="ヒラギノ角ゴ ProN W3" charset="-128"/>
              </a:rPr>
              <a:t>Enrich Knowledge Base</a:t>
            </a:r>
            <a:endParaRPr lang="en-US" sz="1800" dirty="0">
              <a:solidFill>
                <a:schemeClr val="bg1">
                  <a:lumMod val="10000"/>
                </a:schemeClr>
              </a:solidFill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95" name="Curved Connector 94"/>
          <p:cNvCxnSpPr>
            <a:stCxn id="40" idx="2"/>
            <a:endCxn id="93" idx="0"/>
          </p:cNvCxnSpPr>
          <p:nvPr/>
        </p:nvCxnSpPr>
        <p:spPr>
          <a:xfrm rot="5400000">
            <a:off x="6686550" y="3981450"/>
            <a:ext cx="762000" cy="1143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75000"/>
              </a:schemeClr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urved Connector 126"/>
          <p:cNvCxnSpPr>
            <a:stCxn id="93" idx="2"/>
          </p:cNvCxnSpPr>
          <p:nvPr/>
        </p:nvCxnSpPr>
        <p:spPr>
          <a:xfrm rot="16200000" flipH="1">
            <a:off x="6781800" y="5181600"/>
            <a:ext cx="533400" cy="762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75000"/>
              </a:schemeClr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5105400" y="5385656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Final Knowledge Base</a:t>
            </a:r>
            <a:endParaRPr lang="en-US" sz="2000" b="1" dirty="0">
              <a:latin typeface="+mn-lt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err="1" smtClean="0"/>
              <a:t>Scooner</a:t>
            </a:r>
            <a:endParaRPr lang="en-US" dirty="0"/>
          </a:p>
        </p:txBody>
      </p:sp>
      <p:sp>
        <p:nvSpPr>
          <p:cNvPr id="23" name="TextBox 22">
            <a:hlinkClick r:id="rId2"/>
          </p:cNvPr>
          <p:cNvSpPr txBox="1"/>
          <p:nvPr/>
        </p:nvSpPr>
        <p:spPr>
          <a:xfrm>
            <a:off x="0" y="6019800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More: </a:t>
            </a:r>
            <a:r>
              <a:rPr lang="en-US" sz="1200" b="1" u="sng" dirty="0" err="1" smtClean="0">
                <a:solidFill>
                  <a:srgbClr val="005696"/>
                </a:solidFill>
                <a:latin typeface="Segoe" pitchFamily="34" charset="0"/>
              </a:rPr>
              <a:t>Scooner</a:t>
            </a:r>
            <a:endParaRPr lang="en-US" sz="1200" b="1" u="sng" dirty="0">
              <a:solidFill>
                <a:srgbClr val="005696"/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423583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90600"/>
          </a:xfrm>
        </p:spPr>
        <p:txBody>
          <a:bodyPr/>
          <a:lstStyle/>
          <a:p>
            <a:r>
              <a:rPr lang="en-US" dirty="0"/>
              <a:t>Search for “VIP Peptide”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610" y="1066800"/>
            <a:ext cx="809498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0" y="6019800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More: </a:t>
            </a:r>
            <a:r>
              <a:rPr lang="en-US" sz="1200" b="1" u="sng" dirty="0" err="1" smtClean="0">
                <a:solidFill>
                  <a:srgbClr val="005696"/>
                </a:solidFill>
                <a:latin typeface="Segoe" pitchFamily="34" charset="0"/>
              </a:rPr>
              <a:t>Scooner</a:t>
            </a:r>
            <a:endParaRPr lang="en-US" sz="1200" b="1" u="sng" dirty="0">
              <a:solidFill>
                <a:srgbClr val="005696"/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41437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/>
              <a:t>Exploring Relationships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610" y="1066801"/>
            <a:ext cx="809498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3"/>
          </p:cNvPr>
          <p:cNvSpPr txBox="1"/>
          <p:nvPr/>
        </p:nvSpPr>
        <p:spPr>
          <a:xfrm>
            <a:off x="0" y="6019800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latin typeface="Segoe" pitchFamily="34" charset="0"/>
              </a:rPr>
              <a:t>More: </a:t>
            </a:r>
            <a:r>
              <a:rPr lang="en-US" sz="1200" b="1" u="sng" dirty="0" err="1" smtClean="0">
                <a:solidFill>
                  <a:srgbClr val="005696"/>
                </a:solidFill>
                <a:latin typeface="Segoe" pitchFamily="34" charset="0"/>
              </a:rPr>
              <a:t>Scooner</a:t>
            </a:r>
            <a:endParaRPr lang="en-US" sz="1200" b="1" u="sng" dirty="0">
              <a:solidFill>
                <a:srgbClr val="005696"/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5381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90600"/>
          </a:xfrm>
        </p:spPr>
        <p:txBody>
          <a:bodyPr/>
          <a:lstStyle/>
          <a:p>
            <a:r>
              <a:rPr lang="en-US" dirty="0" smtClean="0"/>
              <a:t>Significant Presence In …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143000" y="5698901"/>
            <a:ext cx="6400800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1143000" y="1600200"/>
            <a:ext cx="0" cy="409870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429000" y="5714999"/>
            <a:ext cx="0" cy="5956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800600" y="5714999"/>
            <a:ext cx="0" cy="762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324600" y="5701046"/>
            <a:ext cx="0" cy="119667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1066800" y="5105400"/>
            <a:ext cx="7620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1068947" y="4419600"/>
            <a:ext cx="7620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066800" y="3733800"/>
            <a:ext cx="7620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1052311" y="3124200"/>
            <a:ext cx="7620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048000" y="5820713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Search</a:t>
            </a:r>
            <a:endParaRPr lang="en-US" sz="140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81500" y="5830908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Social</a:t>
            </a:r>
            <a:endParaRPr lang="en-US" sz="140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19800" y="5830908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Sensor</a:t>
            </a:r>
            <a:endParaRPr lang="en-US" sz="1400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2596" y="4951511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Life Science</a:t>
            </a:r>
            <a:endParaRPr lang="en-US" sz="1400" dirty="0"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2596" y="415799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Finance</a:t>
            </a:r>
            <a:endParaRPr lang="en-US" sz="1400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5961" y="347219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Health Care</a:t>
            </a:r>
            <a:endParaRPr lang="en-US" sz="1400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5961" y="297031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Defense</a:t>
            </a:r>
            <a:endParaRPr lang="en-US" sz="1400" dirty="0"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8600" y="19812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……….</a:t>
            </a:r>
            <a:endParaRPr lang="en-US" sz="1400" dirty="0">
              <a:latin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15200" y="5791199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……….</a:t>
            </a:r>
            <a:endParaRPr lang="en-US" sz="1400" dirty="0"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62100" y="4951511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n-lt"/>
                <a:hlinkClick r:id="rId2"/>
              </a:rPr>
              <a:t>Scooner</a:t>
            </a:r>
            <a:endParaRPr lang="en-US" sz="2000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47075" y="353374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  <a:hlinkClick r:id="rId3"/>
              </a:rPr>
              <a:t>ASEMR</a:t>
            </a:r>
            <a:endParaRPr lang="en-US" sz="2000" dirty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00200" y="421954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GIS</a:t>
            </a:r>
            <a:endParaRPr lang="en-US" sz="2000" dirty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72000" y="1828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+mn-lt"/>
                <a:hlinkClick r:id="rId4"/>
              </a:rPr>
              <a:t>Twitris</a:t>
            </a:r>
            <a:endParaRPr lang="en-US" sz="1800" dirty="0" smtClean="0">
              <a:latin typeface="+mn-lt"/>
            </a:endParaRPr>
          </a:p>
          <a:p>
            <a:r>
              <a:rPr lang="en-US" sz="1800" dirty="0" err="1" smtClean="0">
                <a:latin typeface="+mn-lt"/>
                <a:hlinkClick r:id="rId5"/>
              </a:rPr>
              <a:t>Twarql</a:t>
            </a:r>
            <a:endParaRPr lang="en-US" sz="1800" dirty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24400" y="1219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  <a:hlinkClick r:id="rId6"/>
              </a:rPr>
              <a:t>BBC Sound Index</a:t>
            </a:r>
            <a:endParaRPr lang="en-US" sz="1800" dirty="0">
              <a:latin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1905000" y="5715000"/>
            <a:ext cx="0" cy="5956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524000" y="5820714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App Specific</a:t>
            </a:r>
            <a:endParaRPr lang="en-US" sz="14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67000" y="13716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hlinkClick r:id="rId7"/>
              </a:rPr>
              <a:t>MediaAnywhere</a:t>
            </a:r>
            <a:endParaRPr lang="en-US" sz="1800" dirty="0" smtClean="0">
              <a:hlinkClick r:id="rId7"/>
            </a:endParaRPr>
          </a:p>
          <a:p>
            <a:r>
              <a:rPr lang="en-US" sz="1800" dirty="0" smtClean="0">
                <a:hlinkClick r:id="rId7"/>
              </a:rPr>
              <a:t>/</a:t>
            </a:r>
            <a:r>
              <a:rPr lang="en-US" sz="1800" dirty="0" err="1" smtClean="0">
                <a:hlinkClick r:id="rId7"/>
              </a:rPr>
              <a:t>Taalee</a:t>
            </a:r>
            <a:endParaRPr lang="en-US" sz="1800" dirty="0"/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1066800" y="2590800"/>
            <a:ext cx="76203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0" y="2438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n-lt"/>
              </a:rPr>
              <a:t>Pharmaceutical</a:t>
            </a:r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52166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7" grpId="0"/>
      <p:bldP spid="48" grpId="0"/>
      <p:bldP spid="49" grpId="0"/>
      <p:bldP spid="50" grpId="0"/>
      <p:bldP spid="51" grpId="0"/>
      <p:bldP spid="31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smtClean="0"/>
              <a:t>Interested in more?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“Citizen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 Sensor Data Mining, Social Media Analytics and Development     Centric Web Applications</a:t>
            </a:r>
            <a:r>
              <a:rPr lang="en-US" dirty="0" smtClean="0">
                <a:solidFill>
                  <a:schemeClr val="tx1"/>
                </a:solidFill>
              </a:rPr>
              <a:t>” </a:t>
            </a:r>
            <a:r>
              <a:rPr lang="en-US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(WWW2011)</a:t>
            </a:r>
          </a:p>
          <a:p>
            <a:pPr marL="0" indent="0">
              <a:buNone/>
            </a:pPr>
            <a:endParaRPr lang="en-US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Jorge Cardoso</a:t>
            </a:r>
            <a:r>
              <a:rPr lang="en-US" dirty="0" smtClean="0">
                <a:solidFill>
                  <a:schemeClr val="tx1"/>
                </a:solidFill>
              </a:rPr>
              <a:t>, Martin </a:t>
            </a:r>
            <a:r>
              <a:rPr lang="en-US" dirty="0" err="1" smtClean="0">
                <a:solidFill>
                  <a:schemeClr val="tx1"/>
                </a:solidFill>
              </a:rPr>
              <a:t>Hepp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Miltiadis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Lytras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“The Semantic Web : Real World Applications from Industry”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Ivan Herman, “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Semantic Web Adoption and Application</a:t>
            </a:r>
            <a:r>
              <a:rPr lang="en-US" dirty="0" smtClean="0">
                <a:solidFill>
                  <a:schemeClr val="tx1"/>
                </a:solidFill>
              </a:rPr>
              <a:t>”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Michael </a:t>
            </a:r>
            <a:r>
              <a:rPr lang="en-US" dirty="0" err="1" smtClean="0">
                <a:solidFill>
                  <a:schemeClr val="tx1"/>
                </a:solidFill>
              </a:rPr>
              <a:t>Hausenblas</a:t>
            </a:r>
            <a:r>
              <a:rPr lang="en-US" dirty="0" smtClean="0">
                <a:solidFill>
                  <a:schemeClr val="tx1"/>
                </a:solidFill>
              </a:rPr>
              <a:t>, “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Open Data Ireland : From Research to Practice</a:t>
            </a:r>
            <a:r>
              <a:rPr lang="en-US" dirty="0" smtClean="0">
                <a:solidFill>
                  <a:schemeClr val="tx1"/>
                </a:solidFill>
              </a:rPr>
              <a:t>”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Amit Sheth: “</a:t>
            </a:r>
            <a:r>
              <a:rPr lang="en-US" dirty="0" smtClean="0">
                <a:hlinkClick r:id="rId5"/>
              </a:rPr>
              <a:t>Semantics Scales Up: Beyond Search in Web 3.0</a:t>
            </a:r>
            <a:r>
              <a:rPr lang="en-US" dirty="0" smtClean="0"/>
              <a:t>” </a:t>
            </a:r>
          </a:p>
          <a:p>
            <a:endParaRPr lang="en-US" dirty="0" smtClean="0"/>
          </a:p>
          <a:p>
            <a:r>
              <a:rPr lang="en-US" dirty="0" smtClean="0"/>
              <a:t>See showcase of several applications at: </a:t>
            </a:r>
            <a:r>
              <a:rPr lang="en-US" dirty="0" smtClean="0">
                <a:hlinkClick r:id="rId6"/>
              </a:rPr>
              <a:t>http://knoesis.org/showcase</a:t>
            </a:r>
            <a:r>
              <a:rPr lang="en-US" dirty="0" smtClean="0"/>
              <a:t>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35381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914400"/>
          </a:xfrm>
        </p:spPr>
        <p:txBody>
          <a:bodyPr/>
          <a:lstStyle/>
          <a:p>
            <a:r>
              <a:rPr lang="en-US" dirty="0" smtClean="0"/>
              <a:t>Semantic Web In Action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2209799" y="1356794"/>
            <a:ext cx="3352801" cy="3062806"/>
          </a:xfrm>
          <a:prstGeom prst="ellipse">
            <a:avLst/>
          </a:prstGeom>
          <a:solidFill>
            <a:schemeClr val="accent1">
              <a:alpha val="0"/>
            </a:schemeClr>
          </a:solidFill>
          <a:ln w="60325" cap="sq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733801" y="1219200"/>
            <a:ext cx="3352800" cy="3048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0325" cap="sq" cmpd="sng" algn="ctr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42714" y="2743200"/>
            <a:ext cx="3124200" cy="3124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0325" cap="sq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5378808" y="1648546"/>
            <a:ext cx="125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Taalee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- </a:t>
            </a:r>
            <a:r>
              <a:rPr lang="en-US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MediaAnywhere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>
            <a:hlinkClick r:id="rId3" action="ppaction://hlinksldjump"/>
          </p:cNvPr>
          <p:cNvSpPr txBox="1"/>
          <p:nvPr/>
        </p:nvSpPr>
        <p:spPr>
          <a:xfrm>
            <a:off x="4419600" y="3429000"/>
            <a:ext cx="77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Semagix</a:t>
            </a:r>
            <a:endParaRPr lang="en-US" sz="1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>
            <a:hlinkClick r:id="rId4" action="ppaction://hlinksldjump"/>
          </p:cNvPr>
          <p:cNvSpPr txBox="1"/>
          <p:nvPr/>
        </p:nvSpPr>
        <p:spPr>
          <a:xfrm>
            <a:off x="4419600" y="3733800"/>
            <a:ext cx="77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ASEMR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3886200" y="30480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3399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Global Investment Bank</a:t>
            </a:r>
            <a:endParaRPr lang="en-US" sz="1200" dirty="0">
              <a:solidFill>
                <a:srgbClr val="FF3399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95600" y="1905000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3399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Bio2RDF</a:t>
            </a:r>
            <a:endParaRPr lang="en-US" sz="1200" dirty="0">
              <a:solidFill>
                <a:srgbClr val="FF3399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2514600" y="25285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Linked Open Data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>
            <a:hlinkClick r:id="rId7" action="ppaction://hlinksldjump"/>
          </p:cNvPr>
          <p:cNvSpPr txBox="1"/>
          <p:nvPr/>
        </p:nvSpPr>
        <p:spPr>
          <a:xfrm>
            <a:off x="5778858" y="2136004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3399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BestBuy</a:t>
            </a:r>
            <a:endParaRPr lang="en-US" sz="1200" dirty="0">
              <a:solidFill>
                <a:srgbClr val="FF3399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30" name="TextBox 29">
            <a:hlinkClick r:id="rId8" action="ppaction://hlinksldjump"/>
          </p:cNvPr>
          <p:cNvSpPr txBox="1"/>
          <p:nvPr/>
        </p:nvSpPr>
        <p:spPr>
          <a:xfrm>
            <a:off x="5715000" y="2590800"/>
            <a:ext cx="1104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Schema.org</a:t>
            </a:r>
            <a:endParaRPr lang="en-US" sz="1200" dirty="0">
              <a:solidFill>
                <a:schemeClr val="accent1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>
            <a:hlinkClick r:id="rId9" action="ppaction://hlinksldjump"/>
          </p:cNvPr>
          <p:cNvSpPr txBox="1"/>
          <p:nvPr/>
        </p:nvSpPr>
        <p:spPr>
          <a:xfrm>
            <a:off x="3962400" y="2819400"/>
            <a:ext cx="1507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BBC Sound Index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5">
            <a:hlinkClick r:id="rId10" action="ppaction://hlinksldjump"/>
          </p:cNvPr>
          <p:cNvSpPr txBox="1"/>
          <p:nvPr/>
        </p:nvSpPr>
        <p:spPr>
          <a:xfrm>
            <a:off x="6019800" y="3048000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3399"/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Twarql</a:t>
            </a:r>
            <a:endParaRPr lang="en-US" sz="1200" dirty="0">
              <a:solidFill>
                <a:srgbClr val="FF3399"/>
              </a:solidFill>
              <a:latin typeface="Calibri" pitchFamily="34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31" name="TextBox 30">
            <a:hlinkClick r:id="rId11" action="ppaction://hlinksldjump"/>
          </p:cNvPr>
          <p:cNvSpPr txBox="1"/>
          <p:nvPr/>
        </p:nvSpPr>
        <p:spPr>
          <a:xfrm>
            <a:off x="2667000" y="3200400"/>
            <a:ext cx="77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Scooner</a:t>
            </a:r>
            <a:endParaRPr lang="en-US" sz="1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400" y="1143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Create Domain Model and Knowledge bases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48400" y="1066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92D050"/>
                </a:solidFill>
                <a:latin typeface="+mn-lt"/>
              </a:rPr>
              <a:t>Semantic Annotations</a:t>
            </a:r>
            <a:endParaRPr lang="en-US" sz="18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67400" y="5410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B0F0"/>
                </a:solidFill>
                <a:latin typeface="+mn-lt"/>
              </a:rPr>
              <a:t>Reasoning and Analysis</a:t>
            </a:r>
            <a:endParaRPr lang="en-US" sz="18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152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971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Semantic Search 1999 - 2001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Oval 14"/>
          <p:cNvSpPr>
            <a:spLocks noChangeArrowheads="1"/>
          </p:cNvSpPr>
          <p:nvPr/>
        </p:nvSpPr>
        <p:spPr bwMode="auto">
          <a:xfrm>
            <a:off x="4667250" y="5600700"/>
            <a:ext cx="381000" cy="38100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92100" y="4441825"/>
            <a:ext cx="3048000" cy="3505200"/>
            <a:chOff x="432" y="3360"/>
            <a:chExt cx="1920" cy="2208"/>
          </a:xfrm>
        </p:grpSpPr>
        <p:sp>
          <p:nvSpPr>
            <p:cNvPr id="302098" name="Rectangle 18"/>
            <p:cNvSpPr>
              <a:spLocks noChangeArrowheads="1"/>
            </p:cNvSpPr>
            <p:nvPr/>
          </p:nvSpPr>
          <p:spPr bwMode="auto">
            <a:xfrm>
              <a:off x="456" y="3360"/>
              <a:ext cx="1872" cy="220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US"/>
            </a:p>
          </p:txBody>
        </p:sp>
        <p:graphicFrame>
          <p:nvGraphicFramePr>
            <p:cNvPr id="8195" name="Object 3"/>
            <p:cNvGraphicFramePr>
              <a:graphicFrameLocks noChangeAspect="1"/>
            </p:cNvGraphicFramePr>
            <p:nvPr/>
          </p:nvGraphicFramePr>
          <p:xfrm>
            <a:off x="481" y="3696"/>
            <a:ext cx="1823" cy="1824"/>
          </p:xfrm>
          <a:graphic>
            <a:graphicData uri="http://schemas.openxmlformats.org/presentationml/2006/ole">
              <p:oleObj spid="_x0000_s1426" name="Bitmap Image" r:id="rId4" imgW="3932189" imgH="4038610" progId="">
                <p:embed/>
              </p:oleObj>
            </a:graphicData>
          </a:graphic>
        </p:graphicFrame>
        <p:sp>
          <p:nvSpPr>
            <p:cNvPr id="8220" name="Text Box 20"/>
            <p:cNvSpPr txBox="1">
              <a:spLocks noChangeArrowheads="1"/>
            </p:cNvSpPr>
            <p:nvPr/>
          </p:nvSpPr>
          <p:spPr bwMode="auto">
            <a:xfrm>
              <a:off x="432" y="3360"/>
              <a:ext cx="19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b="1" dirty="0">
                  <a:solidFill>
                    <a:schemeClr val="bg1"/>
                  </a:solidFill>
                </a:rPr>
                <a:t>uniform view of worldwide distributed assets of similar type</a:t>
              </a:r>
              <a:endParaRPr lang="en-US" sz="2400" dirty="0"/>
            </a:p>
          </p:txBody>
        </p:sp>
      </p:grpSp>
      <p:sp>
        <p:nvSpPr>
          <p:cNvPr id="8204" name="Oval 25"/>
          <p:cNvSpPr>
            <a:spLocks noChangeArrowheads="1"/>
          </p:cNvSpPr>
          <p:nvPr/>
        </p:nvSpPr>
        <p:spPr bwMode="auto">
          <a:xfrm>
            <a:off x="5429250" y="4838700"/>
            <a:ext cx="381000" cy="381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/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562600" y="889001"/>
            <a:ext cx="3581400" cy="2308225"/>
            <a:chOff x="1680" y="3730"/>
            <a:chExt cx="2256" cy="1454"/>
          </a:xfrm>
        </p:grpSpPr>
        <p:sp>
          <p:nvSpPr>
            <p:cNvPr id="302107" name="Rectangle 27"/>
            <p:cNvSpPr>
              <a:spLocks noChangeArrowheads="1"/>
            </p:cNvSpPr>
            <p:nvPr/>
          </p:nvSpPr>
          <p:spPr bwMode="auto">
            <a:xfrm>
              <a:off x="1680" y="3744"/>
              <a:ext cx="2256" cy="144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dist="107763" dir="81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US"/>
            </a:p>
          </p:txBody>
        </p:sp>
        <p:graphicFrame>
          <p:nvGraphicFramePr>
            <p:cNvPr id="8194" name="Object 2"/>
            <p:cNvGraphicFramePr>
              <a:graphicFrameLocks noChangeAspect="1"/>
            </p:cNvGraphicFramePr>
            <p:nvPr/>
          </p:nvGraphicFramePr>
          <p:xfrm>
            <a:off x="1694" y="3936"/>
            <a:ext cx="2228" cy="1214"/>
          </p:xfrm>
          <a:graphic>
            <a:graphicData uri="http://schemas.openxmlformats.org/presentationml/2006/ole">
              <p:oleObj spid="_x0000_s1427" name="Bitmap Image" r:id="rId5" imgW="6614597" imgH="3604641" progId="">
                <p:embed/>
              </p:oleObj>
            </a:graphicData>
          </a:graphic>
        </p:graphicFrame>
        <p:sp>
          <p:nvSpPr>
            <p:cNvPr id="8216" name="Text Box 29"/>
            <p:cNvSpPr txBox="1">
              <a:spLocks noChangeArrowheads="1"/>
            </p:cNvSpPr>
            <p:nvPr/>
          </p:nvSpPr>
          <p:spPr bwMode="auto">
            <a:xfrm>
              <a:off x="1854" y="3730"/>
              <a:ext cx="171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b="1">
                  <a:solidFill>
                    <a:srgbClr val="0000FF"/>
                  </a:solidFill>
                </a:rPr>
                <a:t>Targeted e-shopping/e-commerce</a:t>
              </a:r>
              <a:endParaRPr lang="en-US" sz="2400"/>
            </a:p>
          </p:txBody>
        </p:sp>
      </p:grpSp>
      <p:sp>
        <p:nvSpPr>
          <p:cNvPr id="8206" name="Oval 33"/>
          <p:cNvSpPr>
            <a:spLocks noChangeArrowheads="1"/>
          </p:cNvSpPr>
          <p:nvPr/>
        </p:nvSpPr>
        <p:spPr bwMode="auto">
          <a:xfrm>
            <a:off x="5048250" y="5219700"/>
            <a:ext cx="381000" cy="38100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/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380163" y="3225800"/>
            <a:ext cx="2133600" cy="2971800"/>
            <a:chOff x="2352" y="3979"/>
            <a:chExt cx="1344" cy="1872"/>
          </a:xfrm>
        </p:grpSpPr>
        <p:sp>
          <p:nvSpPr>
            <p:cNvPr id="302117" name="Rectangle 37"/>
            <p:cNvSpPr>
              <a:spLocks noChangeArrowheads="1"/>
            </p:cNvSpPr>
            <p:nvPr/>
          </p:nvSpPr>
          <p:spPr bwMode="auto">
            <a:xfrm>
              <a:off x="2352" y="3979"/>
              <a:ext cx="1344" cy="187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US"/>
            </a:p>
          </p:txBody>
        </p:sp>
        <p:sp>
          <p:nvSpPr>
            <p:cNvPr id="8213" name="Text Box 38"/>
            <p:cNvSpPr txBox="1">
              <a:spLocks noChangeArrowheads="1"/>
            </p:cNvSpPr>
            <p:nvPr/>
          </p:nvSpPr>
          <p:spPr bwMode="auto">
            <a:xfrm>
              <a:off x="2352" y="3979"/>
              <a:ext cx="134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b="1"/>
                <a:t>assets access</a:t>
              </a:r>
              <a:endParaRPr lang="en-US" sz="2400"/>
            </a:p>
          </p:txBody>
        </p:sp>
        <p:pic>
          <p:nvPicPr>
            <p:cNvPr id="8214" name="Picture 3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96" y="4180"/>
              <a:ext cx="1256" cy="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6588" name="Line 44"/>
          <p:cNvSpPr>
            <a:spLocks noChangeShapeType="1"/>
          </p:cNvSpPr>
          <p:nvPr/>
        </p:nvSpPr>
        <p:spPr bwMode="auto">
          <a:xfrm>
            <a:off x="3276600" y="5867400"/>
            <a:ext cx="1447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6592" name="Line 48"/>
          <p:cNvSpPr>
            <a:spLocks noChangeShapeType="1"/>
          </p:cNvSpPr>
          <p:nvPr/>
        </p:nvSpPr>
        <p:spPr bwMode="auto">
          <a:xfrm flipH="1">
            <a:off x="5715000" y="3429000"/>
            <a:ext cx="381000" cy="1447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6593" name="Line 49"/>
          <p:cNvSpPr>
            <a:spLocks noChangeShapeType="1"/>
          </p:cNvSpPr>
          <p:nvPr/>
        </p:nvSpPr>
        <p:spPr bwMode="auto">
          <a:xfrm flipH="1" flipV="1">
            <a:off x="5410200" y="5486400"/>
            <a:ext cx="990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" name="TextBox 34">
            <a:hlinkClick r:id="rId7"/>
          </p:cNvPr>
          <p:cNvSpPr txBox="1"/>
          <p:nvPr/>
        </p:nvSpPr>
        <p:spPr>
          <a:xfrm>
            <a:off x="7055993" y="6351203"/>
            <a:ext cx="1326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err="1" smtClean="0">
                <a:solidFill>
                  <a:schemeClr val="accent2">
                    <a:lumMod val="75000"/>
                  </a:schemeClr>
                </a:solidFill>
                <a:latin typeface="Segoe" pitchFamily="34" charset="0"/>
              </a:rPr>
              <a:t>Taalee</a:t>
            </a:r>
            <a:r>
              <a:rPr lang="en-US" sz="1200" b="1" u="sng" dirty="0" smtClean="0">
                <a:solidFill>
                  <a:schemeClr val="accent2">
                    <a:lumMod val="75000"/>
                  </a:schemeClr>
                </a:solidFill>
                <a:latin typeface="Segoe" pitchFamily="34" charset="0"/>
              </a:rPr>
              <a:t> - Search</a:t>
            </a:r>
            <a:endParaRPr lang="en-US" sz="1200" b="1" u="sng" dirty="0">
              <a:solidFill>
                <a:schemeClr val="accent2">
                  <a:lumMod val="75000"/>
                </a:schemeClr>
              </a:solidFill>
              <a:latin typeface="Segoe" pitchFamily="34" charset="0"/>
            </a:endParaRPr>
          </a:p>
        </p:txBody>
      </p:sp>
      <p:sp>
        <p:nvSpPr>
          <p:cNvPr id="22" name="Rectangle 42"/>
          <p:cNvSpPr txBox="1">
            <a:spLocks noChangeArrowheads="1"/>
          </p:cNvSpPr>
          <p:nvPr/>
        </p:nvSpPr>
        <p:spPr bwMode="auto">
          <a:xfrm>
            <a:off x="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Taalee Semantic/Faceted Search &amp; Browsing (1999-2001)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0796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1"/>
            <a:ext cx="558165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304801" y="914400"/>
            <a:ext cx="3768147" cy="33855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600" b="1" dirty="0">
                <a:solidFill>
                  <a:srgbClr val="0000FF"/>
                </a:solidFill>
              </a:rPr>
              <a:t>BLENDED BROWSING &amp;</a:t>
            </a:r>
            <a:r>
              <a:rPr lang="en-US" sz="1600" b="1" dirty="0" smtClean="0">
                <a:solidFill>
                  <a:srgbClr val="0000FF"/>
                </a:solidFill>
              </a:rPr>
              <a:t> QUERYING</a:t>
            </a: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19252" y="2019300"/>
            <a:ext cx="3873501" cy="2362200"/>
            <a:chOff x="1020" y="1272"/>
            <a:chExt cx="2440" cy="1488"/>
          </a:xfrm>
        </p:grpSpPr>
        <p:sp>
          <p:nvSpPr>
            <p:cNvPr id="8224" name="Freeform 5"/>
            <p:cNvSpPr>
              <a:spLocks/>
            </p:cNvSpPr>
            <p:nvPr/>
          </p:nvSpPr>
          <p:spPr bwMode="auto">
            <a:xfrm>
              <a:off x="1020" y="1512"/>
              <a:ext cx="1776" cy="240"/>
            </a:xfrm>
            <a:custGeom>
              <a:avLst/>
              <a:gdLst>
                <a:gd name="T0" fmla="*/ 0 w 1776"/>
                <a:gd name="T1" fmla="*/ 240 h 240"/>
                <a:gd name="T2" fmla="*/ 1344 w 1776"/>
                <a:gd name="T3" fmla="*/ 0 h 240"/>
                <a:gd name="T4" fmla="*/ 1776 w 1776"/>
                <a:gd name="T5" fmla="*/ 0 h 240"/>
                <a:gd name="T6" fmla="*/ 1344 w 1776"/>
                <a:gd name="T7" fmla="*/ 240 h 240"/>
                <a:gd name="T8" fmla="*/ 48 w 1776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76"/>
                <a:gd name="T16" fmla="*/ 0 h 240"/>
                <a:gd name="T17" fmla="*/ 1776 w 177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76" h="240">
                  <a:moveTo>
                    <a:pt x="0" y="240"/>
                  </a:moveTo>
                  <a:lnTo>
                    <a:pt x="1344" y="0"/>
                  </a:lnTo>
                  <a:lnTo>
                    <a:pt x="1776" y="0"/>
                  </a:lnTo>
                  <a:lnTo>
                    <a:pt x="1344" y="240"/>
                  </a:lnTo>
                  <a:lnTo>
                    <a:pt x="48" y="240"/>
                  </a:lnTo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8225" name="Freeform 6"/>
            <p:cNvSpPr>
              <a:spLocks/>
            </p:cNvSpPr>
            <p:nvPr/>
          </p:nvSpPr>
          <p:spPr bwMode="auto">
            <a:xfrm>
              <a:off x="2364" y="1512"/>
              <a:ext cx="576" cy="1248"/>
            </a:xfrm>
            <a:custGeom>
              <a:avLst/>
              <a:gdLst>
                <a:gd name="T0" fmla="*/ 0 w 576"/>
                <a:gd name="T1" fmla="*/ 1248 h 1248"/>
                <a:gd name="T2" fmla="*/ 576 w 576"/>
                <a:gd name="T3" fmla="*/ 0 h 1248"/>
                <a:gd name="T4" fmla="*/ 432 w 576"/>
                <a:gd name="T5" fmla="*/ 0 h 1248"/>
                <a:gd name="T6" fmla="*/ 0 w 576"/>
                <a:gd name="T7" fmla="*/ 240 h 1248"/>
                <a:gd name="T8" fmla="*/ 0 w 576"/>
                <a:gd name="T9" fmla="*/ 1248 h 1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248"/>
                <a:gd name="T17" fmla="*/ 576 w 576"/>
                <a:gd name="T18" fmla="*/ 1248 h 1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248">
                  <a:moveTo>
                    <a:pt x="0" y="1248"/>
                  </a:moveTo>
                  <a:lnTo>
                    <a:pt x="576" y="0"/>
                  </a:lnTo>
                  <a:lnTo>
                    <a:pt x="432" y="0"/>
                  </a:lnTo>
                  <a:lnTo>
                    <a:pt x="0" y="240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302087" name="Text Box 7"/>
            <p:cNvSpPr txBox="1">
              <a:spLocks noChangeArrowheads="1"/>
            </p:cNvSpPr>
            <p:nvPr/>
          </p:nvSpPr>
          <p:spPr bwMode="auto">
            <a:xfrm>
              <a:off x="2220" y="1272"/>
              <a:ext cx="1240" cy="27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100" b="1" dirty="0">
                  <a:solidFill>
                    <a:srgbClr val="0000FF"/>
                  </a:solidFill>
                </a:rPr>
                <a:t>ATTRIBUTE &amp; KEYWORD</a:t>
              </a:r>
              <a:br>
                <a:rPr lang="en-US" sz="1100" b="1" dirty="0">
                  <a:solidFill>
                    <a:srgbClr val="0000FF"/>
                  </a:solidFill>
                </a:rPr>
              </a:br>
              <a:r>
                <a:rPr lang="en-US" sz="1100" b="1" dirty="0">
                  <a:solidFill>
                    <a:srgbClr val="0000FF"/>
                  </a:solidFill>
                </a:rPr>
                <a:t>QUERYING</a:t>
              </a:r>
              <a:endParaRPr lang="en-US" sz="2400" dirty="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57450" y="3543300"/>
            <a:ext cx="3352800" cy="2590800"/>
            <a:chOff x="1548" y="2232"/>
            <a:chExt cx="2112" cy="1632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220" y="2232"/>
              <a:ext cx="1440" cy="1632"/>
              <a:chOff x="2448" y="1920"/>
              <a:chExt cx="1440" cy="1632"/>
            </a:xfrm>
          </p:grpSpPr>
          <p:sp>
            <p:nvSpPr>
              <p:cNvPr id="302090" name="Rectangle 10"/>
              <p:cNvSpPr>
                <a:spLocks noChangeArrowheads="1"/>
              </p:cNvSpPr>
              <p:nvPr/>
            </p:nvSpPr>
            <p:spPr bwMode="auto">
              <a:xfrm>
                <a:off x="2448" y="1920"/>
                <a:ext cx="1440" cy="163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20000"/>
                  </a:spcBef>
                  <a:defRPr/>
                </a:pPr>
                <a:endParaRPr lang="en-US"/>
              </a:p>
            </p:txBody>
          </p:sp>
          <p:graphicFrame>
            <p:nvGraphicFramePr>
              <p:cNvPr id="8196" name="Object 4"/>
              <p:cNvGraphicFramePr>
                <a:graphicFrameLocks noChangeAspect="1"/>
              </p:cNvGraphicFramePr>
              <p:nvPr/>
            </p:nvGraphicFramePr>
            <p:xfrm>
              <a:off x="2473" y="1968"/>
              <a:ext cx="1391" cy="1536"/>
            </p:xfrm>
            <a:graphic>
              <a:graphicData uri="http://schemas.openxmlformats.org/presentationml/2006/ole">
                <p:oleObj spid="_x0000_s3206" name="Bitmap Image" r:id="rId5" imgW="2758472" imgH="3047824" progId="">
                  <p:embed/>
                </p:oleObj>
              </a:graphicData>
            </a:graphic>
          </p:graphicFrame>
        </p:grpSp>
        <p:sp>
          <p:nvSpPr>
            <p:cNvPr id="8222" name="Freeform 12"/>
            <p:cNvSpPr>
              <a:spLocks/>
            </p:cNvSpPr>
            <p:nvPr/>
          </p:nvSpPr>
          <p:spPr bwMode="auto">
            <a:xfrm>
              <a:off x="1548" y="2232"/>
              <a:ext cx="672" cy="1632"/>
            </a:xfrm>
            <a:custGeom>
              <a:avLst/>
              <a:gdLst>
                <a:gd name="T0" fmla="*/ 0 w 672"/>
                <a:gd name="T1" fmla="*/ 432 h 1632"/>
                <a:gd name="T2" fmla="*/ 672 w 672"/>
                <a:gd name="T3" fmla="*/ 0 h 1632"/>
                <a:gd name="T4" fmla="*/ 672 w 672"/>
                <a:gd name="T5" fmla="*/ 1632 h 1632"/>
                <a:gd name="T6" fmla="*/ 0 w 672"/>
                <a:gd name="T7" fmla="*/ 432 h 16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1632"/>
                <a:gd name="T14" fmla="*/ 672 w 672"/>
                <a:gd name="T15" fmla="*/ 1632 h 16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1632">
                  <a:moveTo>
                    <a:pt x="0" y="432"/>
                  </a:moveTo>
                  <a:lnTo>
                    <a:pt x="672" y="0"/>
                  </a:lnTo>
                  <a:lnTo>
                    <a:pt x="672" y="1632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</a:pPr>
              <a:endParaRPr lang="en-US"/>
            </a:p>
          </p:txBody>
        </p:sp>
      </p:grpSp>
      <p:sp>
        <p:nvSpPr>
          <p:cNvPr id="8201" name="Oval 14"/>
          <p:cNvSpPr>
            <a:spLocks noChangeArrowheads="1"/>
          </p:cNvSpPr>
          <p:nvPr/>
        </p:nvSpPr>
        <p:spPr bwMode="auto">
          <a:xfrm>
            <a:off x="4667250" y="5600700"/>
            <a:ext cx="381000" cy="38100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92100" y="4441825"/>
            <a:ext cx="3048000" cy="3505200"/>
            <a:chOff x="432" y="3360"/>
            <a:chExt cx="1920" cy="2208"/>
          </a:xfrm>
        </p:grpSpPr>
        <p:sp>
          <p:nvSpPr>
            <p:cNvPr id="302098" name="Rectangle 18"/>
            <p:cNvSpPr>
              <a:spLocks noChangeArrowheads="1"/>
            </p:cNvSpPr>
            <p:nvPr/>
          </p:nvSpPr>
          <p:spPr bwMode="auto">
            <a:xfrm>
              <a:off x="456" y="3360"/>
              <a:ext cx="1872" cy="220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US"/>
            </a:p>
          </p:txBody>
        </p:sp>
        <p:graphicFrame>
          <p:nvGraphicFramePr>
            <p:cNvPr id="8195" name="Object 3"/>
            <p:cNvGraphicFramePr>
              <a:graphicFrameLocks noChangeAspect="1"/>
            </p:cNvGraphicFramePr>
            <p:nvPr/>
          </p:nvGraphicFramePr>
          <p:xfrm>
            <a:off x="481" y="3696"/>
            <a:ext cx="1823" cy="1824"/>
          </p:xfrm>
          <a:graphic>
            <a:graphicData uri="http://schemas.openxmlformats.org/presentationml/2006/ole">
              <p:oleObj spid="_x0000_s3207" name="Bitmap Image" r:id="rId6" imgW="3932189" imgH="4038610" progId="">
                <p:embed/>
              </p:oleObj>
            </a:graphicData>
          </a:graphic>
        </p:graphicFrame>
        <p:sp>
          <p:nvSpPr>
            <p:cNvPr id="8220" name="Text Box 20"/>
            <p:cNvSpPr txBox="1">
              <a:spLocks noChangeArrowheads="1"/>
            </p:cNvSpPr>
            <p:nvPr/>
          </p:nvSpPr>
          <p:spPr bwMode="auto">
            <a:xfrm>
              <a:off x="432" y="3360"/>
              <a:ext cx="19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b="1">
                  <a:solidFill>
                    <a:schemeClr val="bg1"/>
                  </a:solidFill>
                </a:rPr>
                <a:t>uniform view of worldwide distributed assets of similar type</a:t>
              </a:r>
              <a:endParaRPr lang="en-US" sz="2400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71450" y="2933699"/>
            <a:ext cx="1774825" cy="1404938"/>
            <a:chOff x="108" y="1848"/>
            <a:chExt cx="1118" cy="885"/>
          </a:xfrm>
        </p:grpSpPr>
        <p:sp>
          <p:nvSpPr>
            <p:cNvPr id="302102" name="Text Box 22"/>
            <p:cNvSpPr txBox="1">
              <a:spLocks noChangeArrowheads="1"/>
            </p:cNvSpPr>
            <p:nvPr/>
          </p:nvSpPr>
          <p:spPr bwMode="auto">
            <a:xfrm>
              <a:off x="108" y="2568"/>
              <a:ext cx="1118" cy="16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100" b="1">
                  <a:solidFill>
                    <a:srgbClr val="0000FF"/>
                  </a:solidFill>
                </a:rPr>
                <a:t>SEMANTIC BROWSING</a:t>
              </a:r>
              <a:endParaRPr lang="en-US" sz="2400"/>
            </a:p>
          </p:txBody>
        </p:sp>
        <p:sp>
          <p:nvSpPr>
            <p:cNvPr id="8218" name="Freeform 23"/>
            <p:cNvSpPr>
              <a:spLocks/>
            </p:cNvSpPr>
            <p:nvPr/>
          </p:nvSpPr>
          <p:spPr bwMode="auto">
            <a:xfrm>
              <a:off x="108" y="1848"/>
              <a:ext cx="1104" cy="720"/>
            </a:xfrm>
            <a:custGeom>
              <a:avLst/>
              <a:gdLst>
                <a:gd name="T0" fmla="*/ 0 w 1104"/>
                <a:gd name="T1" fmla="*/ 720 h 720"/>
                <a:gd name="T2" fmla="*/ 192 w 1104"/>
                <a:gd name="T3" fmla="*/ 0 h 720"/>
                <a:gd name="T4" fmla="*/ 1104 w 1104"/>
                <a:gd name="T5" fmla="*/ 720 h 720"/>
                <a:gd name="T6" fmla="*/ 0 w 1104"/>
                <a:gd name="T7" fmla="*/ 720 h 7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720"/>
                <a:gd name="T14" fmla="*/ 1104 w 1104"/>
                <a:gd name="T15" fmla="*/ 720 h 7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720">
                  <a:moveTo>
                    <a:pt x="0" y="720"/>
                  </a:moveTo>
                  <a:lnTo>
                    <a:pt x="192" y="0"/>
                  </a:lnTo>
                  <a:lnTo>
                    <a:pt x="1104" y="720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</a:pPr>
              <a:endParaRPr lang="en-US"/>
            </a:p>
          </p:txBody>
        </p:sp>
      </p:grpSp>
      <p:sp>
        <p:nvSpPr>
          <p:cNvPr id="8204" name="Oval 25"/>
          <p:cNvSpPr>
            <a:spLocks noChangeArrowheads="1"/>
          </p:cNvSpPr>
          <p:nvPr/>
        </p:nvSpPr>
        <p:spPr bwMode="auto">
          <a:xfrm>
            <a:off x="5429250" y="4838700"/>
            <a:ext cx="381000" cy="381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/>
          </a:p>
        </p:txBody>
      </p: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562600" y="889001"/>
            <a:ext cx="3581400" cy="2308225"/>
            <a:chOff x="1680" y="3730"/>
            <a:chExt cx="2256" cy="1454"/>
          </a:xfrm>
        </p:grpSpPr>
        <p:sp>
          <p:nvSpPr>
            <p:cNvPr id="302107" name="Rectangle 27"/>
            <p:cNvSpPr>
              <a:spLocks noChangeArrowheads="1"/>
            </p:cNvSpPr>
            <p:nvPr/>
          </p:nvSpPr>
          <p:spPr bwMode="auto">
            <a:xfrm>
              <a:off x="1680" y="3744"/>
              <a:ext cx="2256" cy="144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dist="107763" dir="81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US"/>
            </a:p>
          </p:txBody>
        </p:sp>
        <p:graphicFrame>
          <p:nvGraphicFramePr>
            <p:cNvPr id="8194" name="Object 2"/>
            <p:cNvGraphicFramePr>
              <a:graphicFrameLocks noChangeAspect="1"/>
            </p:cNvGraphicFramePr>
            <p:nvPr/>
          </p:nvGraphicFramePr>
          <p:xfrm>
            <a:off x="1694" y="3936"/>
            <a:ext cx="2228" cy="1214"/>
          </p:xfrm>
          <a:graphic>
            <a:graphicData uri="http://schemas.openxmlformats.org/presentationml/2006/ole">
              <p:oleObj spid="_x0000_s3208" name="Bitmap Image" r:id="rId7" imgW="6614597" imgH="3604641" progId="">
                <p:embed/>
              </p:oleObj>
            </a:graphicData>
          </a:graphic>
        </p:graphicFrame>
        <p:sp>
          <p:nvSpPr>
            <p:cNvPr id="8216" name="Text Box 29"/>
            <p:cNvSpPr txBox="1">
              <a:spLocks noChangeArrowheads="1"/>
            </p:cNvSpPr>
            <p:nvPr/>
          </p:nvSpPr>
          <p:spPr bwMode="auto">
            <a:xfrm>
              <a:off x="1854" y="3730"/>
              <a:ext cx="171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b="1">
                  <a:solidFill>
                    <a:srgbClr val="0000FF"/>
                  </a:solidFill>
                </a:rPr>
                <a:t>Targeted e-shopping/e-commerce</a:t>
              </a:r>
              <a:endParaRPr lang="en-US" sz="2400"/>
            </a:p>
          </p:txBody>
        </p:sp>
      </p:grpSp>
      <p:sp>
        <p:nvSpPr>
          <p:cNvPr id="8206" name="Oval 33"/>
          <p:cNvSpPr>
            <a:spLocks noChangeArrowheads="1"/>
          </p:cNvSpPr>
          <p:nvPr/>
        </p:nvSpPr>
        <p:spPr bwMode="auto">
          <a:xfrm>
            <a:off x="5048250" y="5219700"/>
            <a:ext cx="381000" cy="38100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/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380163" y="3225800"/>
            <a:ext cx="2133600" cy="2971800"/>
            <a:chOff x="2352" y="3979"/>
            <a:chExt cx="1344" cy="1872"/>
          </a:xfrm>
        </p:grpSpPr>
        <p:sp>
          <p:nvSpPr>
            <p:cNvPr id="302117" name="Rectangle 37"/>
            <p:cNvSpPr>
              <a:spLocks noChangeArrowheads="1"/>
            </p:cNvSpPr>
            <p:nvPr/>
          </p:nvSpPr>
          <p:spPr bwMode="auto">
            <a:xfrm>
              <a:off x="2352" y="3979"/>
              <a:ext cx="1344" cy="187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US"/>
            </a:p>
          </p:txBody>
        </p:sp>
        <p:sp>
          <p:nvSpPr>
            <p:cNvPr id="8213" name="Text Box 38"/>
            <p:cNvSpPr txBox="1">
              <a:spLocks noChangeArrowheads="1"/>
            </p:cNvSpPr>
            <p:nvPr/>
          </p:nvSpPr>
          <p:spPr bwMode="auto">
            <a:xfrm>
              <a:off x="2352" y="3979"/>
              <a:ext cx="134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b="1"/>
                <a:t>assets access</a:t>
              </a:r>
              <a:endParaRPr lang="en-US" sz="2400"/>
            </a:p>
          </p:txBody>
        </p:sp>
        <p:pic>
          <p:nvPicPr>
            <p:cNvPr id="8214" name="Picture 3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96" y="4180"/>
              <a:ext cx="1256" cy="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08" name="Rectangle 4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en-US" sz="2800" dirty="0" err="1" smtClean="0"/>
              <a:t>Taalee</a:t>
            </a:r>
            <a:r>
              <a:rPr lang="en-US" sz="2800" dirty="0" smtClean="0"/>
              <a:t> Semantic/Faceted Search &amp; Browsing (1999-2001)</a:t>
            </a:r>
          </a:p>
        </p:txBody>
      </p:sp>
      <p:sp>
        <p:nvSpPr>
          <p:cNvPr id="236588" name="Line 44"/>
          <p:cNvSpPr>
            <a:spLocks noChangeShapeType="1"/>
          </p:cNvSpPr>
          <p:nvPr/>
        </p:nvSpPr>
        <p:spPr bwMode="auto">
          <a:xfrm>
            <a:off x="3276600" y="5867400"/>
            <a:ext cx="1447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6592" name="Line 48"/>
          <p:cNvSpPr>
            <a:spLocks noChangeShapeType="1"/>
          </p:cNvSpPr>
          <p:nvPr/>
        </p:nvSpPr>
        <p:spPr bwMode="auto">
          <a:xfrm flipH="1">
            <a:off x="5715000" y="3429000"/>
            <a:ext cx="381000" cy="1447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6593" name="Line 49"/>
          <p:cNvSpPr>
            <a:spLocks noChangeShapeType="1"/>
          </p:cNvSpPr>
          <p:nvPr/>
        </p:nvSpPr>
        <p:spPr bwMode="auto">
          <a:xfrm flipH="1" flipV="1">
            <a:off x="5410200" y="5486400"/>
            <a:ext cx="990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" name="TextBox 37">
            <a:hlinkClick r:id="rId9"/>
          </p:cNvPr>
          <p:cNvSpPr txBox="1"/>
          <p:nvPr/>
        </p:nvSpPr>
        <p:spPr>
          <a:xfrm>
            <a:off x="7055993" y="6351203"/>
            <a:ext cx="1326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err="1" smtClean="0">
                <a:solidFill>
                  <a:schemeClr val="accent2">
                    <a:lumMod val="75000"/>
                  </a:schemeClr>
                </a:solidFill>
                <a:latin typeface="Segoe" pitchFamily="34" charset="0"/>
              </a:rPr>
              <a:t>Taalee</a:t>
            </a:r>
            <a:r>
              <a:rPr lang="en-US" sz="1200" b="1" u="sng" dirty="0" smtClean="0">
                <a:solidFill>
                  <a:schemeClr val="accent2">
                    <a:lumMod val="75000"/>
                  </a:schemeClr>
                </a:solidFill>
                <a:latin typeface="Segoe" pitchFamily="34" charset="0"/>
              </a:rPr>
              <a:t> - Search</a:t>
            </a:r>
            <a:endParaRPr lang="en-US" sz="1200" b="1" u="sng" dirty="0">
              <a:solidFill>
                <a:schemeClr val="accent2">
                  <a:lumMod val="75000"/>
                </a:schemeClr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291072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3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971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Fast Forward to 2010 - 2011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9800</TotalTime>
  <Words>1395</Words>
  <Application>Microsoft Macintosh PowerPoint</Application>
  <PresentationFormat>On-screen Show (4:3)</PresentationFormat>
  <Paragraphs>263</Paragraphs>
  <Slides>40</Slides>
  <Notes>12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Custom Design</vt:lpstr>
      <vt:lpstr>Bitmap Image</vt:lpstr>
      <vt:lpstr>Semantic Computing in Real-World: Vertical and Horizontal application,  within Enterprise and on the Web</vt:lpstr>
      <vt:lpstr>Semantics as core enabler, enhancer @         Kno.e.sis</vt:lpstr>
      <vt:lpstr>Semantics &amp; Semantic Web in 1999-2002</vt:lpstr>
      <vt:lpstr>Significant Presence In …</vt:lpstr>
      <vt:lpstr>Semantic Web In Action</vt:lpstr>
      <vt:lpstr>Slide 6</vt:lpstr>
      <vt:lpstr>Slide 7</vt:lpstr>
      <vt:lpstr>Taalee Semantic/Faceted Search &amp; Browsing (1999-2001)</vt:lpstr>
      <vt:lpstr>Slide 9</vt:lpstr>
      <vt:lpstr>Schema.org</vt:lpstr>
      <vt:lpstr>Slide 11</vt:lpstr>
      <vt:lpstr>Extracting Semantic Metadata from  Semi structured and Structured Sources (1999 – 2002)</vt:lpstr>
      <vt:lpstr>Active Semantic Electronic Medical Record Application </vt:lpstr>
      <vt:lpstr>Global Investment Bank</vt:lpstr>
      <vt:lpstr>Slide 15</vt:lpstr>
      <vt:lpstr>Linked Open Data</vt:lpstr>
      <vt:lpstr>You publish the raw data…</vt:lpstr>
      <vt:lpstr>… and others can use it</vt:lpstr>
      <vt:lpstr>Using the LOD to build Web site: BBC</vt:lpstr>
      <vt:lpstr>Using the LOD to build Web site: BBC</vt:lpstr>
      <vt:lpstr>GoodRelations Ontology - RDFa</vt:lpstr>
      <vt:lpstr>GoodRelations Ontology - RDFa</vt:lpstr>
      <vt:lpstr>GoodRelations Ontology - RDFa</vt:lpstr>
      <vt:lpstr>Slide 24</vt:lpstr>
      <vt:lpstr>BBC Sound Index</vt:lpstr>
      <vt:lpstr>BBC Sound Index</vt:lpstr>
      <vt:lpstr>The Vision</vt:lpstr>
      <vt:lpstr>Slide 28</vt:lpstr>
      <vt:lpstr>Slide 29</vt:lpstr>
      <vt:lpstr>Twitris: Semantic Social Web Mash-up</vt:lpstr>
      <vt:lpstr>Twarql (Twitter Feeds through SPARQL)</vt:lpstr>
      <vt:lpstr>Twarql Architecture</vt:lpstr>
      <vt:lpstr>User Controlled Content Dissemination</vt:lpstr>
      <vt:lpstr>Semantic Hub</vt:lpstr>
      <vt:lpstr>Scenario ….</vt:lpstr>
      <vt:lpstr>Slide 36</vt:lpstr>
      <vt:lpstr>Scooner</vt:lpstr>
      <vt:lpstr>Search for “VIP Peptide”</vt:lpstr>
      <vt:lpstr>Exploring Relationships</vt:lpstr>
      <vt:lpstr>Interested in more?</vt:lpstr>
    </vt:vector>
  </TitlesOfParts>
  <Manager/>
  <Company>Kno.e.sis, Wright State University</Company>
  <LinksUpToDate>false</LinksUpToDate>
  <SharedDoc>false</SharedDoc>
  <HyperlinkBase>http://knoesis.org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Computing in Real-World: Vertical and Horizontal application,  within Enterprise and pan Web</dc:title>
  <dc:subject/>
  <dc:creator>Amit Sheth</dc:creator>
  <cp:keywords>semantic web applications, semantic applications, real-world semantic web</cp:keywords>
  <dc:description>Amit Sheth, "Semantic Computing in Real-World: Vertical and Horizontal application, 
within Enterprise and on the Web, "  Panel Presentation at International Conference on Semantic Computing
(ICSC2011), Palo Alto, CA, September 20, 2011.</dc:description>
  <cp:lastModifiedBy>Amit Sheth</cp:lastModifiedBy>
  <cp:revision>565</cp:revision>
  <dcterms:created xsi:type="dcterms:W3CDTF">2011-10-07T13:30:31Z</dcterms:created>
  <dcterms:modified xsi:type="dcterms:W3CDTF">2011-10-07T13:43:48Z</dcterms:modified>
  <cp:category>Panel presentation</cp:category>
</cp:coreProperties>
</file>