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8" r:id="rId4"/>
    <p:sldId id="292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80" r:id="rId14"/>
    <p:sldId id="289" r:id="rId15"/>
    <p:sldId id="290" r:id="rId16"/>
    <p:sldId id="291" r:id="rId17"/>
    <p:sldId id="279" r:id="rId18"/>
    <p:sldId id="282" r:id="rId19"/>
    <p:sldId id="281" r:id="rId20"/>
    <p:sldId id="283" r:id="rId21"/>
    <p:sldId id="284" r:id="rId22"/>
    <p:sldId id="285" r:id="rId23"/>
    <p:sldId id="287" r:id="rId24"/>
    <p:sldId id="261" r:id="rId25"/>
    <p:sldId id="277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liveir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66"/>
    <a:srgbClr val="FF9999"/>
    <a:srgbClr val="99FF33"/>
    <a:srgbClr val="CCCCFF"/>
    <a:srgbClr val="FF3300"/>
    <a:srgbClr val="9966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3333" autoAdjust="0"/>
  </p:normalViewPr>
  <p:slideViewPr>
    <p:cSldViewPr>
      <p:cViewPr>
        <p:scale>
          <a:sx n="75" d="100"/>
          <a:sy n="75" d="100"/>
        </p:scale>
        <p:origin x="-266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508" y="-9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AAB36A-CC3D-4AAA-BE1E-23D2CB490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B30461E-B0BB-42AD-89A3-5325BE4A5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0461E-B0BB-42AD-89A3-5325BE4A5F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581FC8-EB3A-46AE-901F-9053DCE77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E329-BC9B-4D32-84C6-6719CBFEB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35EA7-AFB1-468B-8F90-0BCBFF2E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8154-9B13-439E-8EBC-0A0A7D9B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C473F3-CCD2-40D3-8F0E-BBEEBF0D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0030-249C-456D-A617-E6BD5C1BB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A362F0-CA0F-4864-9A82-3B64D710F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2688-26D1-4965-99FD-9FA29FADA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6F1C3-7CAD-4C17-9D97-6105DFDE8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76B2BA-D46B-4F1A-B2DD-8818FC87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4F03C2-A697-44B1-AC70-5F5ED374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731D07-8937-4A53-A073-C45532FEA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2" r:id="rId2"/>
    <p:sldLayoutId id="2147483939" r:id="rId3"/>
    <p:sldLayoutId id="2147483933" r:id="rId4"/>
    <p:sldLayoutId id="2147483940" r:id="rId5"/>
    <p:sldLayoutId id="2147483934" r:id="rId6"/>
    <p:sldLayoutId id="2147483935" r:id="rId7"/>
    <p:sldLayoutId id="2147483941" r:id="rId8"/>
    <p:sldLayoutId id="2147483942" r:id="rId9"/>
    <p:sldLayoutId id="2147483936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Socially-Aware Operating System for Trustworthy Computing</a:t>
            </a:r>
            <a:endParaRPr lang="en-US" dirty="0"/>
          </a:p>
        </p:txBody>
      </p:sp>
      <p:sp>
        <p:nvSpPr>
          <p:cNvPr id="7171" name="Subtitle 5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229600" cy="1828800"/>
          </a:xfrm>
        </p:spPr>
        <p:txBody>
          <a:bodyPr/>
          <a:lstStyle/>
          <a:p>
            <a:pPr marR="0" algn="ctr" eaLnBrk="1" hangingPunct="1"/>
            <a:r>
              <a:rPr lang="en-US" sz="2000" b="1" dirty="0" smtClean="0"/>
              <a:t>Daniela Oliveira</a:t>
            </a:r>
            <a:r>
              <a:rPr lang="en-US" sz="2000" b="1" baseline="30000" dirty="0" smtClean="0"/>
              <a:t>1 </a:t>
            </a:r>
            <a:r>
              <a:rPr lang="en-US" sz="2000" dirty="0" smtClean="0"/>
              <a:t>,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Dhiraj Murthy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Henric Johnson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</a:p>
          <a:p>
            <a:pPr marR="0" algn="ctr" eaLnBrk="1" hangingPunct="1"/>
            <a:r>
              <a:rPr lang="en-US" sz="2000" dirty="0" smtClean="0"/>
              <a:t>S. Felix Wu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</a:t>
            </a:r>
            <a:r>
              <a:rPr lang="en-US" sz="2000" dirty="0" err="1" smtClean="0"/>
              <a:t>Roozbeh</a:t>
            </a:r>
            <a:r>
              <a:rPr lang="en-US" sz="2000" dirty="0" smtClean="0"/>
              <a:t> Nia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and Jeff Rowe</a:t>
            </a:r>
            <a:r>
              <a:rPr lang="en-US" sz="2000" baseline="30000" dirty="0" smtClean="0"/>
              <a:t>3</a:t>
            </a:r>
            <a:endParaRPr lang="en-US" sz="2000" dirty="0" smtClean="0"/>
          </a:p>
          <a:p>
            <a:pPr marR="0" algn="ctr" eaLnBrk="1" hangingPunct="1"/>
            <a:endParaRPr lang="en-US" sz="2000" dirty="0" smtClean="0"/>
          </a:p>
          <a:p>
            <a:pPr marR="0" algn="ctr" eaLnBrk="1" hangingPunct="1"/>
            <a:r>
              <a:rPr lang="en-US" sz="1800" baseline="30000" dirty="0" smtClean="0"/>
              <a:t>1</a:t>
            </a:r>
            <a:r>
              <a:rPr lang="en-US" sz="1800" dirty="0" smtClean="0"/>
              <a:t>Bowdoin College</a:t>
            </a:r>
          </a:p>
          <a:p>
            <a:pPr marR="0" algn="ctr" eaLnBrk="1" hangingPunct="1"/>
            <a:r>
              <a:rPr lang="en-US" sz="1800" baseline="30000" dirty="0" smtClean="0"/>
              <a:t>2</a:t>
            </a:r>
            <a:r>
              <a:rPr lang="en-US" sz="1800" dirty="0" smtClean="0"/>
              <a:t>Blekinge Institute of Technology</a:t>
            </a:r>
          </a:p>
          <a:p>
            <a:pPr marR="0" algn="ctr" eaLnBrk="1" hangingPunct="1"/>
            <a:r>
              <a:rPr lang="en-US" sz="1800" baseline="30000" dirty="0" smtClean="0"/>
              <a:t>3</a:t>
            </a:r>
            <a:r>
              <a:rPr lang="en-US" sz="1800" dirty="0" smtClean="0"/>
              <a:t>University of California at Davis</a:t>
            </a:r>
          </a:p>
          <a:p>
            <a:pPr marR="0" eaLnBrk="1" hangingPunct="1"/>
            <a:endParaRPr lang="en-US" sz="2000" dirty="0" smtClean="0"/>
          </a:p>
        </p:txBody>
      </p:sp>
      <p:pic>
        <p:nvPicPr>
          <p:cNvPr id="7172" name="Picture 3" descr="bowdoin_logo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0"/>
            <a:ext cx="1619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th_logo_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048889" cy="755556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105400"/>
            <a:ext cx="17526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20556" y="6096000"/>
            <a:ext cx="5861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IEEE Workshop on Semantics, Security and Privacy</a:t>
            </a:r>
          </a:p>
          <a:p>
            <a:pPr algn="ctr"/>
            <a:r>
              <a:rPr lang="en-US" dirty="0" smtClean="0"/>
              <a:t>September 21,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manages: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Processes;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Memory;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File systems;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I/O devices;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Socially- Aware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manages: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Processes;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Memory;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File systems;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I/O devices;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Social trust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Socially- Aware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Socially-Aware OS</a:t>
            </a:r>
            <a:endParaRPr lang="en-US" dirty="0"/>
          </a:p>
        </p:txBody>
      </p:sp>
      <p:pic>
        <p:nvPicPr>
          <p:cNvPr id="4" name="Picture 3" descr="archCollabor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76400"/>
            <a:ext cx="7611538" cy="409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566862"/>
          </a:xfrm>
        </p:spPr>
        <p:txBody>
          <a:bodyPr/>
          <a:lstStyle/>
          <a:p>
            <a:r>
              <a:rPr lang="en-US" dirty="0" smtClean="0"/>
              <a:t>People user is connected to: email addresses</a:t>
            </a:r>
          </a:p>
          <a:p>
            <a:r>
              <a:rPr lang="en-US" dirty="0" smtClean="0"/>
              <a:t>Objects: URLs, files, IP addresses, files;</a:t>
            </a:r>
          </a:p>
          <a:p>
            <a:r>
              <a:rPr lang="en-US" dirty="0" smtClean="0"/>
              <a:t>Privacy preserved: only </a:t>
            </a:r>
            <a:r>
              <a:rPr lang="en-US" b="1" dirty="0" smtClean="0"/>
              <a:t>sharable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Trust Repository</a:t>
            </a:r>
            <a:endParaRPr lang="en-US" dirty="0"/>
          </a:p>
        </p:txBody>
      </p:sp>
      <p:pic>
        <p:nvPicPr>
          <p:cNvPr id="1026" name="Picture 2" descr="C:\Users\doliveir\AppData\Local\Microsoft\Windows\Temporary Internet Files\Content.IE5\FT3RE8D8\MP90043847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2209799" cy="23848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205" y="5562600"/>
            <a:ext cx="9131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 Years of Linux: http://www.cnn.com/2011/TECH/gaming.gadgets/08/25/linux.20/index.html?hpt=hp_bn7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962400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Bowdoin College IP: 139.140.214.196/16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971800"/>
            <a:ext cx="2438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danielaseabra@gmail.com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6096000"/>
            <a:ext cx="652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http://www.cc.gatech.edu/~brendan/Virtuoso_Oakland.pdf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181600"/>
            <a:ext cx="8055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http://sourceforge.net/projects/jedit/files/jedit/4.4.1/jedit4.4.1install.exe/download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914400" y="2362200"/>
            <a:ext cx="2438400" cy="2133600"/>
          </a:xfrm>
          <a:prstGeom prst="flowChartMagneticDisk">
            <a:avLst/>
          </a:prstGeom>
          <a:solidFill>
            <a:schemeClr val="accent1">
              <a:lumMod val="40000"/>
              <a:lumOff val="6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16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OSN Server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1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5814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0386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3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004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5814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1219200" y="5105400"/>
            <a:ext cx="1828800" cy="125685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 rot="5400000">
            <a:off x="869723" y="4850953"/>
            <a:ext cx="1238028" cy="5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2895600"/>
            <a:ext cx="4724400" cy="2438400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53340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48000" y="5029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37338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 descr="alic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298286"/>
            <a:ext cx="1193701" cy="12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face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895600"/>
            <a:ext cx="1257300" cy="838200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3962400" y="4495800"/>
            <a:ext cx="4724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6800" y="3733800"/>
            <a:ext cx="2992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Trust-aware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syscall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interface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62600" y="4114800"/>
            <a:ext cx="1252266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social_synch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52600" y="4572000"/>
            <a:ext cx="183896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TR: Trust Repository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7620397" y="3657203"/>
            <a:ext cx="457200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82000" y="3657600"/>
            <a:ext cx="76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ight Brace 94"/>
          <p:cNvSpPr/>
          <p:nvPr/>
        </p:nvSpPr>
        <p:spPr>
          <a:xfrm>
            <a:off x="8686800" y="3733800"/>
            <a:ext cx="457200" cy="1600200"/>
          </a:xfrm>
          <a:prstGeom prst="rightBrace">
            <a:avLst>
              <a:gd name="adj1" fmla="val 8333"/>
              <a:gd name="adj2" fmla="val 50583"/>
            </a:avLst>
          </a:prstGeom>
          <a:ln w="285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53" idx="2"/>
            <a:endCxn id="59" idx="0"/>
          </p:cNvCxnSpPr>
          <p:nvPr/>
        </p:nvCxnSpPr>
        <p:spPr>
          <a:xfrm>
            <a:off x="6464251" y="2514599"/>
            <a:ext cx="107999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10400" y="1600200"/>
            <a:ext cx="5741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Alice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Lock"/>
          <p:cNvSpPr>
            <a:spLocks noEditPoints="1" noChangeArrowheads="1"/>
          </p:cNvSpPr>
          <p:nvPr/>
        </p:nvSpPr>
        <p:spPr bwMode="auto">
          <a:xfrm>
            <a:off x="1371600" y="48006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ock"/>
          <p:cNvSpPr>
            <a:spLocks noEditPoints="1" noChangeArrowheads="1"/>
          </p:cNvSpPr>
          <p:nvPr/>
        </p:nvSpPr>
        <p:spPr bwMode="auto">
          <a:xfrm>
            <a:off x="3352800" y="54864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33400" y="57150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914400" y="2362200"/>
            <a:ext cx="2438400" cy="2133600"/>
          </a:xfrm>
          <a:prstGeom prst="flowChartMagneticDisk">
            <a:avLst/>
          </a:prstGeom>
          <a:solidFill>
            <a:schemeClr val="accent1">
              <a:lumMod val="40000"/>
              <a:lumOff val="6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16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OSN Server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1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5814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0386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3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004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5814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1219200" y="5105400"/>
            <a:ext cx="1828800" cy="125685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 rot="5400000">
            <a:off x="869723" y="4850953"/>
            <a:ext cx="1238028" cy="5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2895600"/>
            <a:ext cx="4724400" cy="2438400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53340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48000" y="5029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37338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 descr="alic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98286"/>
            <a:ext cx="1193701" cy="12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face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895600"/>
            <a:ext cx="1257300" cy="838200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3962400" y="4495800"/>
            <a:ext cx="4724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6800" y="3733800"/>
            <a:ext cx="2992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Trust-aware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syscall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interface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62600" y="4114800"/>
            <a:ext cx="1252266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social_synch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52600" y="4572000"/>
            <a:ext cx="183896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TR: Trust Repository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7620397" y="3657203"/>
            <a:ext cx="457200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82000" y="3657600"/>
            <a:ext cx="76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ight Brace 94"/>
          <p:cNvSpPr/>
          <p:nvPr/>
        </p:nvSpPr>
        <p:spPr>
          <a:xfrm>
            <a:off x="8686800" y="3733800"/>
            <a:ext cx="457200" cy="1600200"/>
          </a:xfrm>
          <a:prstGeom prst="rightBrace">
            <a:avLst>
              <a:gd name="adj1" fmla="val 8333"/>
              <a:gd name="adj2" fmla="val 50583"/>
            </a:avLst>
          </a:prstGeom>
          <a:ln w="285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53" idx="2"/>
            <a:endCxn id="59" idx="0"/>
          </p:cNvCxnSpPr>
          <p:nvPr/>
        </p:nvCxnSpPr>
        <p:spPr>
          <a:xfrm>
            <a:off x="6464251" y="2514599"/>
            <a:ext cx="107999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10400" y="1600200"/>
            <a:ext cx="5741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Alice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Lock"/>
          <p:cNvSpPr>
            <a:spLocks noEditPoints="1" noChangeArrowheads="1"/>
          </p:cNvSpPr>
          <p:nvPr/>
        </p:nvSpPr>
        <p:spPr bwMode="auto">
          <a:xfrm>
            <a:off x="1371600" y="48006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ock"/>
          <p:cNvSpPr>
            <a:spLocks noEditPoints="1" noChangeArrowheads="1"/>
          </p:cNvSpPr>
          <p:nvPr/>
        </p:nvSpPr>
        <p:spPr bwMode="auto">
          <a:xfrm>
            <a:off x="3352800" y="54864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048000" y="51054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914400" y="2362200"/>
            <a:ext cx="2438400" cy="2133600"/>
          </a:xfrm>
          <a:prstGeom prst="flowChartMagneticDisk">
            <a:avLst/>
          </a:prstGeom>
          <a:solidFill>
            <a:schemeClr val="accent1">
              <a:lumMod val="40000"/>
              <a:lumOff val="6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16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OSN Server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1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581400"/>
            <a:ext cx="9906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0386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3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00400"/>
            <a:ext cx="10668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User 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5814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1219200" y="5105400"/>
            <a:ext cx="1828800" cy="125685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 rot="5400000">
            <a:off x="869723" y="4850953"/>
            <a:ext cx="1238028" cy="52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2895600"/>
            <a:ext cx="4724400" cy="2438400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53340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48000" y="5029200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3733800"/>
            <a:ext cx="472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 descr="alic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298286"/>
            <a:ext cx="1193701" cy="12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face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895600"/>
            <a:ext cx="1257300" cy="838200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3962400" y="4495800"/>
            <a:ext cx="4724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6800" y="3733800"/>
            <a:ext cx="2992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Trust-aware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syscall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interface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62600" y="4114800"/>
            <a:ext cx="1252266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social_synch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52600" y="4572000"/>
            <a:ext cx="183896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TR: Trust Repository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7620397" y="3657203"/>
            <a:ext cx="457200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82000" y="3657600"/>
            <a:ext cx="76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ight Brace 94"/>
          <p:cNvSpPr/>
          <p:nvPr/>
        </p:nvSpPr>
        <p:spPr>
          <a:xfrm>
            <a:off x="8686800" y="3733800"/>
            <a:ext cx="457200" cy="1600200"/>
          </a:xfrm>
          <a:prstGeom prst="rightBrace">
            <a:avLst>
              <a:gd name="adj1" fmla="val 8333"/>
              <a:gd name="adj2" fmla="val 50583"/>
            </a:avLst>
          </a:prstGeom>
          <a:ln w="285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53" idx="2"/>
            <a:endCxn id="59" idx="0"/>
          </p:cNvCxnSpPr>
          <p:nvPr/>
        </p:nvCxnSpPr>
        <p:spPr>
          <a:xfrm>
            <a:off x="6464251" y="2514599"/>
            <a:ext cx="107999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10400" y="1600200"/>
            <a:ext cx="5741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Alice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Lock"/>
          <p:cNvSpPr>
            <a:spLocks noEditPoints="1" noChangeArrowheads="1"/>
          </p:cNvSpPr>
          <p:nvPr/>
        </p:nvSpPr>
        <p:spPr bwMode="auto">
          <a:xfrm>
            <a:off x="1371600" y="48006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ock"/>
          <p:cNvSpPr>
            <a:spLocks noEditPoints="1" noChangeArrowheads="1"/>
          </p:cNvSpPr>
          <p:nvPr/>
        </p:nvSpPr>
        <p:spPr bwMode="auto">
          <a:xfrm>
            <a:off x="3352800" y="5486400"/>
            <a:ext cx="252412" cy="342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4419600" y="4724400"/>
            <a:ext cx="8382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 Alice</a:t>
            </a:r>
            <a:endParaRPr lang="en-US" sz="1200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0062"/>
          </a:xfrm>
        </p:spPr>
        <p:txBody>
          <a:bodyPr/>
          <a:lstStyle/>
          <a:p>
            <a:r>
              <a:rPr lang="en-US" sz="2400" dirty="0" smtClean="0"/>
              <a:t>Adaptation of Web of Trust (Richardson et al.’ 03)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="0" dirty="0" smtClean="0"/>
              <a:t>o</a:t>
            </a:r>
            <a:r>
              <a:rPr lang="en-US" dirty="0" smtClean="0"/>
              <a:t>deling and Inferring Trust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 smtClean="0"/>
              <a:t>t</a:t>
            </a:r>
            <a:r>
              <a:rPr lang="en-US" sz="2400" b="0" baseline="-25000" dirty="0" err="1" smtClean="0"/>
              <a:t>ij</a:t>
            </a:r>
            <a:r>
              <a:rPr lang="en-US" sz="2400" b="0" dirty="0" smtClean="0"/>
              <a:t> = amount of trust user</a:t>
            </a:r>
            <a:r>
              <a:rPr lang="en-US" sz="2400" b="0" i="1" dirty="0" smtClean="0"/>
              <a:t> </a:t>
            </a:r>
            <a:r>
              <a:rPr lang="en-US" sz="2400" b="0" i="1" dirty="0" err="1" smtClean="0"/>
              <a:t>i</a:t>
            </a:r>
            <a:r>
              <a:rPr lang="en-US" sz="2400" b="0" i="1" dirty="0" smtClean="0"/>
              <a:t> </a:t>
            </a:r>
            <a:r>
              <a:rPr lang="en-US" sz="2400" b="0" dirty="0" smtClean="0"/>
              <a:t>has for her friend  user </a:t>
            </a:r>
            <a:r>
              <a:rPr lang="en-US" sz="2400" b="0" i="1" dirty="0" smtClean="0"/>
              <a:t>j</a:t>
            </a:r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b="0" dirty="0" err="1" smtClean="0"/>
              <a:t>t</a:t>
            </a:r>
            <a:r>
              <a:rPr lang="en-US" sz="2400" b="0" baseline="-25000" dirty="0" err="1" smtClean="0"/>
              <a:t>jk</a:t>
            </a:r>
            <a:r>
              <a:rPr lang="en-US" sz="2400" b="0" dirty="0" smtClean="0"/>
              <a:t> = amount of trust user </a:t>
            </a:r>
            <a:r>
              <a:rPr lang="en-US" sz="2400" b="0" i="1" dirty="0" smtClean="0"/>
              <a:t>j</a:t>
            </a:r>
            <a:r>
              <a:rPr lang="en-US" sz="2400" b="0" dirty="0" smtClean="0"/>
              <a:t> has for her friend user </a:t>
            </a:r>
            <a:r>
              <a:rPr lang="en-US" sz="2400" b="0" i="1" dirty="0" smtClean="0"/>
              <a:t>k</a:t>
            </a:r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b="0" dirty="0" err="1" smtClean="0"/>
              <a:t>t</a:t>
            </a:r>
            <a:r>
              <a:rPr lang="en-US" sz="2400" b="0" baseline="-25000" dirty="0" err="1" smtClean="0"/>
              <a:t>ik</a:t>
            </a:r>
            <a:r>
              <a:rPr lang="en-US" sz="2400" b="0" dirty="0" smtClean="0"/>
              <a:t> = amount of trust user </a:t>
            </a:r>
            <a:r>
              <a:rPr lang="en-US" sz="2400" b="0" i="1" dirty="0" err="1" smtClean="0"/>
              <a:t>i</a:t>
            </a:r>
            <a:r>
              <a:rPr lang="en-US" sz="2400" b="0" i="1" dirty="0" smtClean="0"/>
              <a:t> </a:t>
            </a:r>
            <a:r>
              <a:rPr lang="en-US" sz="2400" b="0" dirty="0" smtClean="0"/>
              <a:t>should have for user </a:t>
            </a:r>
            <a:r>
              <a:rPr lang="en-US" sz="2400" b="0" i="1" dirty="0" smtClean="0"/>
              <a:t>k</a:t>
            </a:r>
            <a:r>
              <a:rPr lang="en-US" sz="2400" b="0" dirty="0" smtClean="0"/>
              <a:t>, not directly connected, function of </a:t>
            </a:r>
            <a:r>
              <a:rPr lang="en-US" sz="2400" b="0" dirty="0" err="1" smtClean="0"/>
              <a:t>t</a:t>
            </a:r>
            <a:r>
              <a:rPr lang="en-US" sz="2400" b="0" baseline="-25000" dirty="0" err="1" smtClean="0"/>
              <a:t>ij</a:t>
            </a:r>
            <a:r>
              <a:rPr lang="en-US" sz="2400" b="0" dirty="0" smtClean="0"/>
              <a:t> and </a:t>
            </a:r>
            <a:r>
              <a:rPr lang="en-US" sz="2400" b="0" dirty="0" err="1" smtClean="0"/>
              <a:t>t</a:t>
            </a:r>
            <a:r>
              <a:rPr lang="en-US" sz="2400" b="0" baseline="-25000" dirty="0" err="1" smtClean="0"/>
              <a:t>jk</a:t>
            </a:r>
            <a:endParaRPr lang="en-US" sz="2400" b="0" baseline="-25000" dirty="0" smtClean="0"/>
          </a:p>
          <a:p>
            <a:endParaRPr lang="en-US" b="0" baseline="-2500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– Personal Trust Matrix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/>
              <a:t>NxN</a:t>
            </a:r>
            <a:r>
              <a:rPr lang="en-US" b="0" dirty="0" smtClean="0"/>
              <a:t> matrix, where N is the number of user</a:t>
            </a:r>
          </a:p>
          <a:p>
            <a:endParaRPr lang="en-US" b="0" dirty="0" smtClean="0"/>
          </a:p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i</a:t>
            </a:r>
            <a:r>
              <a:rPr lang="en-US" b="0" dirty="0" smtClean="0"/>
              <a:t> = row vector of user </a:t>
            </a:r>
            <a:r>
              <a:rPr lang="en-US" b="0" dirty="0" err="1" smtClean="0"/>
              <a:t>i</a:t>
            </a:r>
            <a:r>
              <a:rPr lang="en-US" b="0" dirty="0" smtClean="0"/>
              <a:t> trust in other users </a:t>
            </a:r>
          </a:p>
          <a:p>
            <a:endParaRPr lang="en-US" b="0" dirty="0" smtClean="0"/>
          </a:p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ik</a:t>
            </a:r>
            <a:r>
              <a:rPr lang="en-US" b="0" dirty="0" smtClean="0"/>
              <a:t> = how much user </a:t>
            </a:r>
            <a:r>
              <a:rPr lang="en-US" b="0" i="1" dirty="0" err="1" smtClean="0"/>
              <a:t>i</a:t>
            </a:r>
            <a:r>
              <a:rPr lang="en-US" b="0" dirty="0" smtClean="0"/>
              <a:t> trusts her friend user </a:t>
            </a:r>
            <a:r>
              <a:rPr lang="en-US" b="0" i="1" dirty="0" smtClean="0"/>
              <a:t>k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kj</a:t>
            </a:r>
            <a:r>
              <a:rPr lang="en-US" b="0" dirty="0" smtClean="0"/>
              <a:t> = how much user </a:t>
            </a:r>
            <a:r>
              <a:rPr lang="en-US" b="0" i="1" dirty="0" smtClean="0"/>
              <a:t>k</a:t>
            </a:r>
            <a:r>
              <a:rPr lang="en-US" b="0" dirty="0" smtClean="0"/>
              <a:t> trusts her friend user </a:t>
            </a:r>
            <a:r>
              <a:rPr lang="en-US" b="0" i="1" dirty="0" smtClean="0"/>
              <a:t>j</a:t>
            </a:r>
          </a:p>
          <a:p>
            <a:endParaRPr lang="en-US" b="0" i="1" dirty="0" smtClean="0"/>
          </a:p>
          <a:p>
            <a:r>
              <a:rPr lang="en-US" b="0" dirty="0" smtClean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ik</a:t>
            </a:r>
            <a:r>
              <a:rPr lang="en-US" b="0" baseline="-25000" dirty="0" smtClean="0"/>
              <a:t> </a:t>
            </a:r>
            <a:r>
              <a:rPr lang="en-US" b="0" dirty="0" smtClean="0"/>
              <a:t>.</a:t>
            </a:r>
            <a:r>
              <a:rPr lang="en-US" b="0" baseline="-25000" dirty="0" smtClean="0"/>
              <a:t>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kj</a:t>
            </a:r>
            <a:r>
              <a:rPr lang="en-US" b="0" dirty="0" smtClean="0"/>
              <a:t>) = amount user </a:t>
            </a:r>
            <a:r>
              <a:rPr lang="en-US" b="0" i="1" dirty="0" err="1" smtClean="0"/>
              <a:t>i</a:t>
            </a:r>
            <a:r>
              <a:rPr lang="en-US" b="0" dirty="0" smtClean="0"/>
              <a:t> trusts user </a:t>
            </a:r>
            <a:r>
              <a:rPr lang="en-US" b="0" i="1" dirty="0" smtClean="0"/>
              <a:t>j</a:t>
            </a:r>
            <a:r>
              <a:rPr lang="en-US" b="0" dirty="0" smtClean="0"/>
              <a:t> via </a:t>
            </a:r>
            <a:r>
              <a:rPr lang="en-US" b="0" i="1" dirty="0" smtClean="0"/>
              <a:t>k</a:t>
            </a:r>
          </a:p>
          <a:p>
            <a:endParaRPr lang="en-US" b="0" i="1" dirty="0" smtClean="0"/>
          </a:p>
          <a:p>
            <a:r>
              <a:rPr lang="en-US" b="0" i="1" dirty="0" smtClean="0"/>
              <a:t>∑</a:t>
            </a:r>
            <a:r>
              <a:rPr lang="en-US" b="0" i="1" baseline="-25000" dirty="0" smtClean="0"/>
              <a:t>k</a:t>
            </a:r>
            <a:r>
              <a:rPr lang="en-US" b="0" i="1" dirty="0" smtClean="0"/>
              <a:t> </a:t>
            </a:r>
            <a:r>
              <a:rPr lang="en-US" b="0" dirty="0" smtClean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ik</a:t>
            </a:r>
            <a:r>
              <a:rPr lang="en-US" b="0" baseline="-25000" dirty="0" smtClean="0"/>
              <a:t> </a:t>
            </a:r>
            <a:r>
              <a:rPr lang="en-US" b="0" dirty="0" smtClean="0"/>
              <a:t>.</a:t>
            </a:r>
            <a:r>
              <a:rPr lang="en-US" b="0" baseline="-25000" dirty="0" smtClean="0"/>
              <a:t>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kj</a:t>
            </a:r>
            <a:r>
              <a:rPr lang="en-US" b="0" dirty="0" smtClean="0"/>
              <a:t>) = how much user </a:t>
            </a:r>
            <a:r>
              <a:rPr lang="en-US" b="0" i="1" dirty="0" err="1" smtClean="0"/>
              <a:t>i</a:t>
            </a:r>
            <a:r>
              <a:rPr lang="en-US" b="0" dirty="0" smtClean="0"/>
              <a:t> trusts user </a:t>
            </a:r>
            <a:r>
              <a:rPr lang="en-US" b="0" i="1" dirty="0" smtClean="0"/>
              <a:t>j</a:t>
            </a:r>
            <a:r>
              <a:rPr lang="en-US" b="0" dirty="0" smtClean="0"/>
              <a:t> via any other node.</a:t>
            </a:r>
            <a:endParaRPr lang="en-US" b="0" i="1" dirty="0" smtClean="0"/>
          </a:p>
          <a:p>
            <a:endParaRPr lang="en-US" b="0" baseline="-2500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23862"/>
          </a:xfrm>
        </p:spPr>
        <p:txBody>
          <a:bodyPr/>
          <a:lstStyle/>
          <a:p>
            <a:r>
              <a:rPr lang="en-US" dirty="0" smtClean="0"/>
              <a:t>Represents trust between any two users</a:t>
            </a:r>
          </a:p>
          <a:p>
            <a:pPr lvl="1"/>
            <a:r>
              <a:rPr lang="en-US" dirty="0" smtClean="0"/>
              <a:t>Aggregation function concatenates trusts along paths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 – Merged Trust Matrix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956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b="0" dirty="0" smtClean="0"/>
              <a:t>M</a:t>
            </a:r>
            <a:r>
              <a:rPr lang="en-US" b="0" baseline="30000" dirty="0" smtClean="0"/>
              <a:t>(0) </a:t>
            </a:r>
            <a:r>
              <a:rPr lang="en-US" b="0" i="1" dirty="0" smtClean="0"/>
              <a:t>= </a:t>
            </a:r>
            <a:r>
              <a:rPr lang="en-US" b="0" dirty="0" smtClean="0"/>
              <a:t>T</a:t>
            </a:r>
          </a:p>
          <a:p>
            <a:pPr marL="342900" indent="-342900">
              <a:buAutoNum type="arabicParenBoth"/>
            </a:pPr>
            <a:r>
              <a:rPr lang="en-US" b="0" dirty="0" smtClean="0"/>
              <a:t>M</a:t>
            </a:r>
            <a:r>
              <a:rPr lang="en-US" b="0" baseline="30000" dirty="0" smtClean="0"/>
              <a:t>(n) </a:t>
            </a:r>
            <a:r>
              <a:rPr lang="en-US" b="0" i="1" dirty="0" smtClean="0"/>
              <a:t>= </a:t>
            </a:r>
            <a:r>
              <a:rPr lang="en-US" b="0" dirty="0" smtClean="0"/>
              <a:t>T . M </a:t>
            </a:r>
            <a:r>
              <a:rPr lang="en-US" b="0" baseline="30000" dirty="0" smtClean="0"/>
              <a:t>(n-1)</a:t>
            </a:r>
            <a:endParaRPr lang="en-US" b="0" i="1" dirty="0" smtClean="0"/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Repeat (2) until M</a:t>
            </a:r>
            <a:r>
              <a:rPr lang="en-US" b="0" baseline="30000" dirty="0" smtClean="0"/>
              <a:t>(n)</a:t>
            </a:r>
            <a:r>
              <a:rPr lang="en-US" b="0" dirty="0" smtClean="0"/>
              <a:t> = M</a:t>
            </a:r>
            <a:r>
              <a:rPr lang="en-US" b="0" baseline="30000" dirty="0" smtClean="0"/>
              <a:t>(n-1)</a:t>
            </a:r>
            <a:endParaRPr lang="en-US" b="0" dirty="0" smtClean="0"/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M</a:t>
            </a:r>
            <a:r>
              <a:rPr lang="en-US" b="0" baseline="30000" dirty="0" smtClean="0"/>
              <a:t>(</a:t>
            </a:r>
            <a:r>
              <a:rPr lang="en-US" b="0" baseline="30000" dirty="0" err="1" smtClean="0"/>
              <a:t>i</a:t>
            </a:r>
            <a:r>
              <a:rPr lang="en-US" b="0" baseline="30000" dirty="0" smtClean="0"/>
              <a:t>)</a:t>
            </a:r>
            <a:r>
              <a:rPr lang="en-US" b="0" i="1" dirty="0" smtClean="0"/>
              <a:t> </a:t>
            </a:r>
            <a:r>
              <a:rPr lang="en-US" b="0" dirty="0" smtClean="0"/>
              <a:t>is the value of M in iteration </a:t>
            </a:r>
            <a:r>
              <a:rPr lang="en-US" b="0" i="1" dirty="0" err="1" smtClean="0"/>
              <a:t>i</a:t>
            </a:r>
            <a:r>
              <a:rPr lang="en-US" b="0" i="1" dirty="0" smtClean="0"/>
              <a:t>.</a:t>
            </a:r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Matrix multiplication definition:</a:t>
            </a:r>
          </a:p>
          <a:p>
            <a:pPr marL="342900" indent="-342900"/>
            <a:endParaRPr lang="en-US" b="0" dirty="0" smtClean="0"/>
          </a:p>
          <a:p>
            <a:pPr marL="342900" indent="-342900"/>
            <a:r>
              <a:rPr lang="en-US" b="0" dirty="0" err="1" smtClean="0"/>
              <a:t>C</a:t>
            </a:r>
            <a:r>
              <a:rPr lang="en-US" b="0" i="1" baseline="-25000" dirty="0" err="1" smtClean="0"/>
              <a:t>ij</a:t>
            </a:r>
            <a:r>
              <a:rPr lang="en-US" b="0" baseline="30000" dirty="0" smtClean="0"/>
              <a:t> </a:t>
            </a:r>
            <a:r>
              <a:rPr lang="en-US" b="0" dirty="0" smtClean="0"/>
              <a:t>=</a:t>
            </a:r>
            <a:r>
              <a:rPr lang="en-US" b="0" baseline="30000" dirty="0" smtClean="0"/>
              <a:t> </a:t>
            </a:r>
            <a:r>
              <a:rPr lang="en-US" b="0" i="1" dirty="0" smtClean="0"/>
              <a:t>∑</a:t>
            </a:r>
            <a:r>
              <a:rPr lang="en-US" b="0" i="1" baseline="-25000" dirty="0" smtClean="0"/>
              <a:t>k</a:t>
            </a:r>
            <a:r>
              <a:rPr lang="en-US" b="0" i="1" dirty="0" smtClean="0"/>
              <a:t> </a:t>
            </a:r>
            <a:r>
              <a:rPr lang="en-US" b="0" dirty="0" smtClean="0"/>
              <a:t>(</a:t>
            </a:r>
            <a:r>
              <a:rPr lang="en-US" b="0" dirty="0" err="1" smtClean="0"/>
              <a:t>A</a:t>
            </a:r>
            <a:r>
              <a:rPr lang="en-US" b="0" baseline="-25000" dirty="0" err="1" smtClean="0"/>
              <a:t>ik</a:t>
            </a:r>
            <a:r>
              <a:rPr lang="en-US" b="0" baseline="-25000" dirty="0" smtClean="0"/>
              <a:t> </a:t>
            </a:r>
            <a:r>
              <a:rPr lang="en-US" b="0" dirty="0" smtClean="0"/>
              <a:t>.</a:t>
            </a:r>
            <a:r>
              <a:rPr lang="en-US" b="0" baseline="-25000" dirty="0" smtClean="0"/>
              <a:t> </a:t>
            </a:r>
            <a:r>
              <a:rPr lang="en-US" b="0" dirty="0" err="1" smtClean="0"/>
              <a:t>B</a:t>
            </a:r>
            <a:r>
              <a:rPr lang="en-US" b="0" baseline="-25000" dirty="0" err="1" smtClean="0"/>
              <a:t>kj</a:t>
            </a:r>
            <a:r>
              <a:rPr lang="en-US" b="0" dirty="0" smtClean="0"/>
              <a:t>)</a:t>
            </a:r>
            <a:endParaRPr lang="en-US" b="0" i="1" dirty="0" smtClean="0"/>
          </a:p>
          <a:p>
            <a:pPr marL="342900" indent="-342900"/>
            <a:endParaRPr lang="en-US" b="0" i="1" dirty="0" smtClean="0"/>
          </a:p>
          <a:p>
            <a:endParaRPr lang="en-US" b="0" baseline="-2500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Limitations of Traditional Defense Solutions</a:t>
            </a:r>
          </a:p>
          <a:p>
            <a:endParaRPr lang="en-US" dirty="0" smtClean="0"/>
          </a:p>
          <a:p>
            <a:r>
              <a:rPr lang="en-US" dirty="0" smtClean="0"/>
              <a:t>The Challenge of Computing with Social Trust</a:t>
            </a:r>
          </a:p>
          <a:p>
            <a:endParaRPr lang="en-US" dirty="0" smtClean="0"/>
          </a:p>
          <a:p>
            <a:r>
              <a:rPr lang="en-US" dirty="0" smtClean="0"/>
              <a:t>The Socially-Aware OS</a:t>
            </a:r>
          </a:p>
          <a:p>
            <a:endParaRPr lang="en-US" dirty="0" smtClean="0"/>
          </a:p>
          <a:p>
            <a:r>
              <a:rPr lang="en-US" dirty="0" smtClean="0"/>
              <a:t>Applications, Benefits </a:t>
            </a:r>
            <a:r>
              <a:rPr lang="en-US" smtClean="0"/>
              <a:t>and Threats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23862"/>
          </a:xfrm>
        </p:spPr>
        <p:txBody>
          <a:bodyPr/>
          <a:lstStyle/>
          <a:p>
            <a:r>
              <a:rPr lang="en-US" dirty="0" smtClean="0"/>
              <a:t>Personal beliefs:</a:t>
            </a:r>
          </a:p>
          <a:p>
            <a:pPr lvl="1"/>
            <a:r>
              <a:rPr lang="en-US" dirty="0" smtClean="0"/>
              <a:t>Asserted by a user to an object in her trust repository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Infer Trust for Objects?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534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0" dirty="0" smtClean="0"/>
              <a:t>b</a:t>
            </a:r>
            <a:r>
              <a:rPr lang="en-US" b="0" baseline="-25000" dirty="0" smtClean="0"/>
              <a:t>i</a:t>
            </a:r>
            <a:r>
              <a:rPr lang="en-US" b="0" dirty="0" smtClean="0"/>
              <a:t> = user </a:t>
            </a:r>
            <a:r>
              <a:rPr lang="en-US" b="0" i="1" dirty="0" err="1" smtClean="0"/>
              <a:t>i</a:t>
            </a:r>
            <a:r>
              <a:rPr lang="en-US" b="0" dirty="0" err="1" smtClean="0"/>
              <a:t>’s</a:t>
            </a:r>
            <a:r>
              <a:rPr lang="en-US" b="0" dirty="0" smtClean="0"/>
              <a:t> personal belief (trust) on a certain object.</a:t>
            </a:r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b</a:t>
            </a:r>
            <a:r>
              <a:rPr lang="en-US" b="0" i="1" dirty="0" smtClean="0"/>
              <a:t> = </a:t>
            </a:r>
            <a:r>
              <a:rPr lang="en-US" b="0" dirty="0" smtClean="0"/>
              <a:t>collection of personal beliefs in a particular object</a:t>
            </a:r>
            <a:endParaRPr lang="en-US" b="0" i="1" dirty="0" smtClean="0"/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How much a user believes in any sharable object in the network?</a:t>
            </a:r>
            <a:endParaRPr lang="en-US" b="0" i="1" dirty="0" smtClean="0"/>
          </a:p>
          <a:p>
            <a:endParaRPr lang="en-US" b="0" baseline="-2500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23862"/>
          </a:xfrm>
        </p:spPr>
        <p:txBody>
          <a:bodyPr/>
          <a:lstStyle/>
          <a:p>
            <a:r>
              <a:rPr lang="en-US" dirty="0" smtClean="0"/>
              <a:t>Computes for any user, her belief in any sharable object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Merged Beliefs Structure </a:t>
            </a:r>
            <a:r>
              <a:rPr lang="en-US" i="1" dirty="0" smtClean="0"/>
              <a:t>(b)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b="0" i="1" dirty="0" smtClean="0"/>
              <a:t>b</a:t>
            </a:r>
            <a:r>
              <a:rPr lang="en-US" b="0" baseline="30000" dirty="0" smtClean="0"/>
              <a:t>(0) </a:t>
            </a:r>
            <a:r>
              <a:rPr lang="en-US" b="0" i="1" dirty="0" smtClean="0"/>
              <a:t>= </a:t>
            </a:r>
            <a:r>
              <a:rPr lang="en-US" b="0" dirty="0" smtClean="0"/>
              <a:t>b</a:t>
            </a:r>
          </a:p>
          <a:p>
            <a:pPr marL="342900" indent="-342900">
              <a:buAutoNum type="arabicParenBoth"/>
            </a:pPr>
            <a:r>
              <a:rPr lang="en-US" b="0" i="1" dirty="0" smtClean="0"/>
              <a:t>b</a:t>
            </a:r>
            <a:r>
              <a:rPr lang="en-US" b="0" baseline="30000" dirty="0" smtClean="0"/>
              <a:t>(n) </a:t>
            </a:r>
            <a:r>
              <a:rPr lang="en-US" b="0" i="1" dirty="0" smtClean="0"/>
              <a:t>= </a:t>
            </a:r>
            <a:r>
              <a:rPr lang="en-US" b="0" dirty="0" smtClean="0"/>
              <a:t>T . </a:t>
            </a:r>
            <a:r>
              <a:rPr lang="en-US" b="0" i="1" dirty="0" smtClean="0"/>
              <a:t>b</a:t>
            </a:r>
            <a:r>
              <a:rPr lang="en-US" b="0" baseline="30000" dirty="0" smtClean="0"/>
              <a:t>(n-1) </a:t>
            </a:r>
            <a:r>
              <a:rPr lang="en-US" b="0" dirty="0" smtClean="0"/>
              <a:t>or (</a:t>
            </a:r>
            <a:r>
              <a:rPr lang="en-US" b="0" i="1" dirty="0" smtClean="0"/>
              <a:t>b</a:t>
            </a:r>
            <a:r>
              <a:rPr lang="en-US" b="0" i="1" baseline="-25000" dirty="0" smtClean="0"/>
              <a:t>i</a:t>
            </a:r>
            <a:r>
              <a:rPr lang="en-US" b="0" dirty="0" smtClean="0"/>
              <a:t>)</a:t>
            </a:r>
            <a:r>
              <a:rPr lang="en-US" b="0" baseline="30000" dirty="0" smtClean="0"/>
              <a:t>n </a:t>
            </a:r>
            <a:r>
              <a:rPr lang="en-US" b="0" dirty="0" smtClean="0"/>
              <a:t>=</a:t>
            </a:r>
            <a:r>
              <a:rPr lang="en-US" b="0" baseline="30000" dirty="0" smtClean="0"/>
              <a:t> </a:t>
            </a:r>
            <a:r>
              <a:rPr lang="en-US" b="0" i="1" dirty="0" smtClean="0"/>
              <a:t>∑</a:t>
            </a:r>
            <a:r>
              <a:rPr lang="en-US" b="0" i="1" baseline="-25000" dirty="0" smtClean="0"/>
              <a:t>k</a:t>
            </a:r>
            <a:r>
              <a:rPr lang="en-US" b="0" i="1" dirty="0" smtClean="0"/>
              <a:t> </a:t>
            </a:r>
            <a:r>
              <a:rPr lang="en-US" b="0" dirty="0" smtClean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ik</a:t>
            </a:r>
            <a:r>
              <a:rPr lang="en-US" b="0" baseline="-25000" dirty="0" smtClean="0"/>
              <a:t> </a:t>
            </a:r>
            <a:r>
              <a:rPr lang="en-US" b="0" dirty="0" smtClean="0"/>
              <a:t>.</a:t>
            </a:r>
            <a:r>
              <a:rPr lang="en-US" b="0" baseline="-25000" dirty="0" smtClean="0"/>
              <a:t> </a:t>
            </a:r>
            <a:r>
              <a:rPr lang="en-US" b="0" dirty="0" smtClean="0"/>
              <a:t>(</a:t>
            </a:r>
            <a:r>
              <a:rPr lang="en-US" b="0" dirty="0" err="1" smtClean="0"/>
              <a:t>b</a:t>
            </a:r>
            <a:r>
              <a:rPr lang="en-US" b="0" baseline="-25000" dirty="0" err="1" smtClean="0"/>
              <a:t>k</a:t>
            </a:r>
            <a:r>
              <a:rPr lang="en-US" b="0" dirty="0" smtClean="0"/>
              <a:t>)</a:t>
            </a:r>
            <a:r>
              <a:rPr lang="en-US" b="0" baseline="30000" dirty="0" smtClean="0"/>
              <a:t>n-1</a:t>
            </a:r>
            <a:r>
              <a:rPr lang="en-US" b="0" dirty="0" smtClean="0"/>
              <a:t>) </a:t>
            </a:r>
            <a:endParaRPr lang="en-US" b="0" i="1" baseline="30000" dirty="0" smtClean="0"/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Repeat (2) until </a:t>
            </a:r>
            <a:r>
              <a:rPr lang="en-US" b="0" i="1" dirty="0" smtClean="0"/>
              <a:t>b</a:t>
            </a:r>
            <a:r>
              <a:rPr lang="en-US" b="0" baseline="30000" dirty="0" smtClean="0"/>
              <a:t>(n)</a:t>
            </a:r>
            <a:r>
              <a:rPr lang="en-US" b="0" dirty="0" smtClean="0"/>
              <a:t> = </a:t>
            </a:r>
            <a:r>
              <a:rPr lang="en-US" b="0" i="1" dirty="0" smtClean="0"/>
              <a:t>b</a:t>
            </a:r>
            <a:r>
              <a:rPr lang="en-US" b="0" baseline="30000" dirty="0" smtClean="0"/>
              <a:t>(n-1)</a:t>
            </a:r>
            <a:endParaRPr lang="en-US" b="0" dirty="0" smtClean="0"/>
          </a:p>
          <a:p>
            <a:pPr marL="342900" indent="-342900"/>
            <a:endParaRPr lang="en-US" b="0" i="1" dirty="0" smtClean="0"/>
          </a:p>
          <a:p>
            <a:pPr marL="342900" indent="-342900"/>
            <a:r>
              <a:rPr lang="en-US" b="0" dirty="0" smtClean="0"/>
              <a:t>where:</a:t>
            </a:r>
          </a:p>
          <a:p>
            <a:pPr marL="342900" indent="-342900"/>
            <a:endParaRPr lang="en-US" b="0" dirty="0" smtClean="0"/>
          </a:p>
          <a:p>
            <a:pPr marL="342900" indent="-342900"/>
            <a:r>
              <a:rPr lang="en-US" b="0" i="1" dirty="0" smtClean="0"/>
              <a:t>b</a:t>
            </a:r>
            <a:r>
              <a:rPr lang="en-US" b="0" baseline="30000" dirty="0" smtClean="0"/>
              <a:t>(</a:t>
            </a:r>
            <a:r>
              <a:rPr lang="en-US" b="0" baseline="30000" dirty="0" err="1" smtClean="0"/>
              <a:t>i</a:t>
            </a:r>
            <a:r>
              <a:rPr lang="en-US" b="0" baseline="30000" dirty="0" smtClean="0"/>
              <a:t>)</a:t>
            </a:r>
            <a:r>
              <a:rPr lang="en-US" b="0" i="1" dirty="0" smtClean="0"/>
              <a:t> </a:t>
            </a:r>
            <a:r>
              <a:rPr lang="en-US" b="0" dirty="0" smtClean="0"/>
              <a:t>is the value of </a:t>
            </a:r>
            <a:r>
              <a:rPr lang="en-US" b="0" i="1" dirty="0" smtClean="0"/>
              <a:t>b </a:t>
            </a:r>
            <a:r>
              <a:rPr lang="en-US" b="0" dirty="0" smtClean="0"/>
              <a:t>in iteration </a:t>
            </a:r>
            <a:r>
              <a:rPr lang="en-US" b="0" i="1" dirty="0" err="1" smtClean="0"/>
              <a:t>i</a:t>
            </a:r>
            <a:r>
              <a:rPr lang="en-US" b="0" i="1" dirty="0" smtClean="0"/>
              <a:t>.</a:t>
            </a:r>
          </a:p>
          <a:p>
            <a:endParaRPr lang="en-US" b="0" baseline="-2500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security policies and decision-making process: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Restriction of system resources based on trust;</a:t>
            </a:r>
          </a:p>
          <a:p>
            <a:pPr lvl="1"/>
            <a:r>
              <a:rPr lang="en-US" dirty="0" smtClean="0"/>
              <a:t>Software installation, URL visit.</a:t>
            </a:r>
          </a:p>
          <a:p>
            <a:endParaRPr lang="en-US" dirty="0" smtClean="0"/>
          </a:p>
          <a:p>
            <a:r>
              <a:rPr lang="en-US" dirty="0" smtClean="0"/>
              <a:t>Information-flow tracking with refined trust levels;</a:t>
            </a:r>
          </a:p>
          <a:p>
            <a:endParaRPr lang="en-US" dirty="0" smtClean="0"/>
          </a:p>
          <a:p>
            <a:r>
              <a:rPr lang="en-US" dirty="0" smtClean="0"/>
              <a:t>Anti-SPAM techniques.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OSN or OS compromised:</a:t>
            </a:r>
          </a:p>
          <a:p>
            <a:pPr lvl="1"/>
            <a:r>
              <a:rPr lang="en-US" dirty="0" smtClean="0"/>
              <a:t>Attacker increases trust values for malicious objects: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System behave as if trustworthy framework was never installed;</a:t>
            </a:r>
          </a:p>
          <a:p>
            <a:pPr lvl="2"/>
            <a:r>
              <a:rPr lang="en-US" dirty="0" smtClean="0"/>
              <a:t>High trust values do not mean higher privileges:</a:t>
            </a:r>
          </a:p>
          <a:p>
            <a:pPr lvl="3"/>
            <a:r>
              <a:rPr lang="en-US" dirty="0" smtClean="0"/>
              <a:t>The higher the trust, the closer to default levels without social trust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Attacker decreases trust values for benign objects:</a:t>
            </a:r>
          </a:p>
          <a:p>
            <a:pPr lvl="2"/>
            <a:r>
              <a:rPr lang="en-US" dirty="0" err="1" smtClean="0"/>
              <a:t>DoS</a:t>
            </a:r>
            <a:r>
              <a:rPr lang="en-US" dirty="0" smtClean="0"/>
              <a:t> attack.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the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Management and reliability of social data/trust: reliability, ethics issues, no standard API;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socially-aware kernel: managing multiple repositories, performance, usability, Sybil attacks, identity management.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Confidentiality and Security: new vulnerabilities, privacy leaks, exporting trust information.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2633662"/>
          </a:xfrm>
        </p:spPr>
        <p:txBody>
          <a:bodyPr/>
          <a:lstStyle/>
          <a:p>
            <a:r>
              <a:rPr lang="en-US" dirty="0" smtClean="0"/>
              <a:t>OSNs: rise in popularity;</a:t>
            </a:r>
          </a:p>
          <a:p>
            <a:r>
              <a:rPr lang="en-US" dirty="0" smtClean="0"/>
              <a:t>Malware landscape complex;</a:t>
            </a:r>
          </a:p>
          <a:p>
            <a:r>
              <a:rPr lang="en-US" dirty="0" smtClean="0"/>
              <a:t>Internet: social platform</a:t>
            </a:r>
          </a:p>
          <a:p>
            <a:pPr lvl="1"/>
            <a:r>
              <a:rPr lang="en-US" dirty="0" smtClean="0"/>
              <a:t>What can be trusted?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OSNs and the Malware Landscape</a:t>
            </a:r>
            <a:endParaRPr lang="en-US" dirty="0"/>
          </a:p>
        </p:txBody>
      </p:sp>
      <p:grpSp>
        <p:nvGrpSpPr>
          <p:cNvPr id="4" name="Group 41"/>
          <p:cNvGrpSpPr/>
          <p:nvPr/>
        </p:nvGrpSpPr>
        <p:grpSpPr>
          <a:xfrm>
            <a:off x="1905000" y="3200400"/>
            <a:ext cx="4495799" cy="3505200"/>
            <a:chOff x="1600200" y="1188541"/>
            <a:chExt cx="6596063" cy="4983659"/>
          </a:xfrm>
        </p:grpSpPr>
        <p:sp>
          <p:nvSpPr>
            <p:cNvPr id="23" name="Cloud"/>
            <p:cNvSpPr>
              <a:spLocks noChangeAspect="1" noEditPoints="1" noChangeArrowheads="1"/>
            </p:cNvSpPr>
            <p:nvPr/>
          </p:nvSpPr>
          <p:spPr bwMode="auto">
            <a:xfrm>
              <a:off x="3886199" y="2514599"/>
              <a:ext cx="2871276" cy="1924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/>
            </a:p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pic>
          <p:nvPicPr>
            <p:cNvPr id="24" name="Picture 21" descr="C:\Users\doliveir\AppData\Local\Microsoft\Windows\Temporary Internet Files\Content.IE5\8UJLFCT8\MM900286802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72200" y="4419600"/>
              <a:ext cx="994881" cy="1204912"/>
            </a:xfrm>
            <a:prstGeom prst="rect">
              <a:avLst/>
            </a:prstGeom>
            <a:noFill/>
          </p:spPr>
        </p:pic>
        <p:pic>
          <p:nvPicPr>
            <p:cNvPr id="25" name="Picture 9" descr="C:\Documents and Settings\moliveira\Local Settings\Temporary Internet Files\Content.IE5\MJMH20R2\MCj042384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3124200"/>
              <a:ext cx="1109663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8" descr="C:\Users\doliveir\AppData\Local\Microsoft\Windows\Temporary Internet Files\Content.IE5\3ZQZ2YMT\MC90044209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0200" y="2971800"/>
              <a:ext cx="1851025" cy="1139825"/>
            </a:xfrm>
            <a:prstGeom prst="rect">
              <a:avLst/>
            </a:prstGeom>
            <a:noFill/>
          </p:spPr>
        </p:pic>
        <p:pic>
          <p:nvPicPr>
            <p:cNvPr id="27" name="Picture 28" descr="C:\Users\doliveir\AppData\Local\Microsoft\Windows\Temporary Internet Files\Content.IE5\3ZQZ2YMT\MC90044209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0200" y="4114800"/>
              <a:ext cx="1851025" cy="1139825"/>
            </a:xfrm>
            <a:prstGeom prst="rect">
              <a:avLst/>
            </a:prstGeom>
            <a:noFill/>
          </p:spPr>
        </p:pic>
        <p:pic>
          <p:nvPicPr>
            <p:cNvPr id="28" name="Picture 28" descr="C:\Users\doliveir\AppData\Local\Microsoft\Windows\Temporary Internet Files\Content.IE5\3ZQZ2YMT\MC90044209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76400" y="1752600"/>
              <a:ext cx="1851025" cy="1139825"/>
            </a:xfrm>
            <a:prstGeom prst="rect">
              <a:avLst/>
            </a:prstGeom>
            <a:noFill/>
          </p:spPr>
        </p:pic>
        <p:cxnSp>
          <p:nvCxnSpPr>
            <p:cNvPr id="29" name="Straight Connector 28"/>
            <p:cNvCxnSpPr/>
            <p:nvPr/>
          </p:nvCxnSpPr>
          <p:spPr>
            <a:xfrm rot="5400000">
              <a:off x="2175669" y="2929731"/>
              <a:ext cx="688975" cy="11113"/>
            </a:xfrm>
            <a:prstGeom prst="line">
              <a:avLst/>
            </a:prstGeom>
            <a:ln w="539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175669" y="4072731"/>
              <a:ext cx="688975" cy="11113"/>
            </a:xfrm>
            <a:prstGeom prst="line">
              <a:avLst/>
            </a:prstGeom>
            <a:ln w="539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5" idx="1"/>
            </p:cNvCxnSpPr>
            <p:nvPr/>
          </p:nvCxnSpPr>
          <p:spPr>
            <a:xfrm>
              <a:off x="6705600" y="3657600"/>
              <a:ext cx="38100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6019800" y="4267200"/>
              <a:ext cx="45720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429000" y="4267200"/>
              <a:ext cx="9906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23" idx="0"/>
            </p:cNvCxnSpPr>
            <p:nvPr/>
          </p:nvCxnSpPr>
          <p:spPr>
            <a:xfrm flipV="1">
              <a:off x="3505201" y="3476676"/>
              <a:ext cx="389904" cy="1047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505200" y="2514600"/>
              <a:ext cx="68580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29" descr="C:\Users\doliveir\AppData\Local\Microsoft\Windows\Temporary Internet Files\Content.IE5\L6JOVNRE\MP900443691[1]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58000" y="1752600"/>
              <a:ext cx="857250" cy="1143000"/>
            </a:xfrm>
            <a:prstGeom prst="rect">
              <a:avLst/>
            </a:prstGeom>
            <a:noFill/>
          </p:spPr>
        </p:pic>
        <p:cxnSp>
          <p:nvCxnSpPr>
            <p:cNvPr id="37" name="Straight Arrow Connector 36"/>
            <p:cNvCxnSpPr/>
            <p:nvPr/>
          </p:nvCxnSpPr>
          <p:spPr>
            <a:xfrm flipV="1">
              <a:off x="6629400" y="2895600"/>
              <a:ext cx="504825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3" descr="attac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>
            <a:xfrm rot="1630720">
              <a:off x="4846141" y="1188541"/>
              <a:ext cx="1143000" cy="1143000"/>
            </a:xfrm>
            <a:prstGeom prst="rect">
              <a:avLst/>
            </a:prstGeom>
            <a:noFill/>
            <a:ln/>
          </p:spPr>
        </p:pic>
        <p:cxnSp>
          <p:nvCxnSpPr>
            <p:cNvPr id="39" name="Straight Arrow Connector 38"/>
            <p:cNvCxnSpPr/>
            <p:nvPr/>
          </p:nvCxnSpPr>
          <p:spPr>
            <a:xfrm rot="16200000" flipV="1">
              <a:off x="5715000" y="2209800"/>
              <a:ext cx="30480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2" descr="C:\Users\doliveir\AppData\Local\Microsoft\Windows\Temporary Internet Files\Content.IE5\8UJLFCT8\MP900438761[1]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38600" y="5029200"/>
              <a:ext cx="1589484" cy="1143000"/>
            </a:xfrm>
            <a:prstGeom prst="rect">
              <a:avLst/>
            </a:prstGeom>
            <a:noFill/>
          </p:spPr>
        </p:pic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4610100" y="4457700"/>
              <a:ext cx="60960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Based on social trust;</a:t>
            </a:r>
          </a:p>
          <a:p>
            <a:endParaRPr lang="en-US" dirty="0" smtClean="0"/>
          </a:p>
          <a:p>
            <a:r>
              <a:rPr lang="en-US" dirty="0" smtClean="0"/>
              <a:t>OS, architecture and applications should become socially-aware;</a:t>
            </a:r>
          </a:p>
          <a:p>
            <a:endParaRPr lang="en-US" dirty="0" smtClean="0"/>
          </a:p>
          <a:p>
            <a:r>
              <a:rPr lang="en-US" dirty="0" smtClean="0"/>
              <a:t>OSN users assign/have inferred trust values for friends and objects;</a:t>
            </a:r>
          </a:p>
          <a:p>
            <a:endParaRPr lang="en-US" dirty="0" smtClean="0"/>
          </a:p>
          <a:p>
            <a:r>
              <a:rPr lang="en-US" dirty="0" smtClean="0"/>
              <a:t>Continuum trusted-</a:t>
            </a:r>
            <a:r>
              <a:rPr lang="en-US" dirty="0" err="1" smtClean="0"/>
              <a:t>untrusted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Trustworthy Computing Paradigm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Distinguishing Benign x Malicious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Signature, Behavior, Information-flow models:</a:t>
            </a:r>
          </a:p>
          <a:p>
            <a:pPr lvl="1"/>
            <a:r>
              <a:rPr lang="en-US" dirty="0" smtClean="0"/>
              <a:t>Automated, rigid and threat-specific.</a:t>
            </a:r>
          </a:p>
          <a:p>
            <a:endParaRPr lang="en-US" dirty="0" smtClean="0"/>
          </a:p>
          <a:p>
            <a:r>
              <a:rPr lang="en-US" dirty="0" smtClean="0"/>
              <a:t>Shift to Web-based computer paradigm:</a:t>
            </a:r>
          </a:p>
          <a:p>
            <a:pPr lvl="1"/>
            <a:r>
              <a:rPr lang="en-US" dirty="0" smtClean="0"/>
              <a:t>Users accomplish most of their computing need with browser.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leverage </a:t>
            </a:r>
            <a:r>
              <a:rPr lang="en-US" b="1" dirty="0" smtClean="0">
                <a:solidFill>
                  <a:srgbClr val="0070C0"/>
                </a:solidFill>
              </a:rPr>
              <a:t>social trust </a:t>
            </a:r>
            <a:r>
              <a:rPr lang="en-US" dirty="0" smtClean="0"/>
              <a:t>to distinguish a continuum of trusted/</a:t>
            </a:r>
            <a:r>
              <a:rPr lang="en-US" dirty="0" err="1" smtClean="0"/>
              <a:t>untrusted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Flexibility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Diversity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Stronger security policies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think differently?</a:t>
            </a:r>
            <a:endParaRPr lang="en-US" dirty="0"/>
          </a:p>
        </p:txBody>
      </p:sp>
      <p:pic>
        <p:nvPicPr>
          <p:cNvPr id="6" name="Picture 5" descr="circle-of-frie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200400"/>
            <a:ext cx="3790950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Signature-based</a:t>
            </a:r>
          </a:p>
          <a:p>
            <a:pPr lvl="1"/>
            <a:r>
              <a:rPr lang="en-US" dirty="0" smtClean="0"/>
              <a:t>Defeated by code obfuscation, polymorphism, metamorphism</a:t>
            </a:r>
          </a:p>
          <a:p>
            <a:pPr lvl="1"/>
            <a:r>
              <a:rPr lang="en-US" dirty="0" smtClean="0"/>
              <a:t>Cannot prevent zero-day attacks</a:t>
            </a:r>
          </a:p>
          <a:p>
            <a:endParaRPr lang="en-US" dirty="0" smtClean="0"/>
          </a:p>
          <a:p>
            <a:r>
              <a:rPr lang="en-US" dirty="0" smtClean="0"/>
              <a:t>Behavior-based</a:t>
            </a:r>
          </a:p>
          <a:p>
            <a:pPr lvl="1"/>
            <a:r>
              <a:rPr lang="en-US" dirty="0" smtClean="0"/>
              <a:t>Susceptible to false positives</a:t>
            </a:r>
          </a:p>
          <a:p>
            <a:pPr lvl="1"/>
            <a:r>
              <a:rPr lang="en-US" dirty="0" smtClean="0"/>
              <a:t>Depends of relevant training data</a:t>
            </a:r>
          </a:p>
          <a:p>
            <a:endParaRPr lang="en-US" dirty="0" smtClean="0"/>
          </a:p>
          <a:p>
            <a:r>
              <a:rPr lang="en-US" dirty="0" smtClean="0"/>
              <a:t>Information flow-based</a:t>
            </a:r>
          </a:p>
          <a:p>
            <a:pPr lvl="1"/>
            <a:r>
              <a:rPr lang="en-US" dirty="0" smtClean="0"/>
              <a:t>Usually assumes all data from the Internet as </a:t>
            </a:r>
            <a:r>
              <a:rPr lang="en-US" dirty="0" err="1" smtClean="0"/>
              <a:t>untrusted</a:t>
            </a:r>
            <a:r>
              <a:rPr lang="en-US" dirty="0" smtClean="0"/>
              <a:t>: too restrictive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Defense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Unpredictability</a:t>
            </a:r>
          </a:p>
          <a:p>
            <a:endParaRPr lang="en-US" dirty="0" smtClean="0"/>
          </a:p>
          <a:p>
            <a:r>
              <a:rPr lang="en-US" dirty="0" smtClean="0"/>
              <a:t>Diversity</a:t>
            </a:r>
          </a:p>
          <a:p>
            <a:endParaRPr lang="en-US" dirty="0" smtClean="0"/>
          </a:p>
          <a:p>
            <a:r>
              <a:rPr lang="en-US" dirty="0" smtClean="0"/>
              <a:t>Continuum of trust/</a:t>
            </a:r>
            <a:r>
              <a:rPr lang="en-US" dirty="0" err="1" smtClean="0"/>
              <a:t>untrusted</a:t>
            </a:r>
            <a:r>
              <a:rPr lang="en-US" dirty="0" smtClean="0"/>
              <a:t> values</a:t>
            </a:r>
          </a:p>
          <a:p>
            <a:endParaRPr lang="en-US" dirty="0" smtClean="0"/>
          </a:p>
          <a:p>
            <a:r>
              <a:rPr lang="en-US" dirty="0" smtClean="0"/>
              <a:t>Human role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843462"/>
          </a:xfrm>
        </p:spPr>
        <p:txBody>
          <a:bodyPr/>
          <a:lstStyle/>
          <a:p>
            <a:r>
              <a:rPr lang="en-US" dirty="0" smtClean="0"/>
              <a:t>In Sociology:</a:t>
            </a:r>
          </a:p>
          <a:p>
            <a:pPr lvl="1"/>
            <a:r>
              <a:rPr lang="en-US" dirty="0" smtClean="0"/>
              <a:t>Essential commodity</a:t>
            </a:r>
          </a:p>
          <a:p>
            <a:pPr lvl="1"/>
            <a:r>
              <a:rPr lang="en-US" dirty="0" smtClean="0"/>
              <a:t>Functional pre-requisite for society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Tool for making trustworthy decisions</a:t>
            </a:r>
          </a:p>
          <a:p>
            <a:pPr lvl="1"/>
            <a:r>
              <a:rPr lang="en-US" dirty="0" smtClean="0"/>
              <a:t>Risk and uncertainty</a:t>
            </a:r>
          </a:p>
          <a:p>
            <a:pPr lvl="1"/>
            <a:r>
              <a:rPr lang="en-US" dirty="0" smtClean="0"/>
              <a:t>An added bonus?</a:t>
            </a:r>
          </a:p>
          <a:p>
            <a:endParaRPr lang="en-US" dirty="0" smtClean="0"/>
          </a:p>
          <a:p>
            <a:r>
              <a:rPr lang="en-US" dirty="0" smtClean="0"/>
              <a:t>Computing with Social Trust</a:t>
            </a:r>
          </a:p>
          <a:p>
            <a:pPr lvl="1"/>
            <a:r>
              <a:rPr lang="en-US" dirty="0" smtClean="0"/>
              <a:t>New research area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16458</TotalTime>
  <Words>952</Words>
  <Application>Microsoft Office PowerPoint</Application>
  <PresentationFormat>On-screen Show (4:3)</PresentationFormat>
  <Paragraphs>268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 A Socially-Aware Operating System for Trustworthy Computing</vt:lpstr>
      <vt:lpstr>Outline</vt:lpstr>
      <vt:lpstr>OSNs and the Malware Landscape</vt:lpstr>
      <vt:lpstr>A Trustworthy Computing Paradigm</vt:lpstr>
      <vt:lpstr>Distinguishing Benign x Malicious</vt:lpstr>
      <vt:lpstr>How can we think differently?</vt:lpstr>
      <vt:lpstr>Traditional Defense Solutions</vt:lpstr>
      <vt:lpstr>What is Missing?</vt:lpstr>
      <vt:lpstr>Social Trust</vt:lpstr>
      <vt:lpstr>The Socially- Aware Framework</vt:lpstr>
      <vt:lpstr>The Socially- Aware Framework</vt:lpstr>
      <vt:lpstr>The Socially-Aware OS</vt:lpstr>
      <vt:lpstr>User Trust Repository</vt:lpstr>
      <vt:lpstr>Usage Model</vt:lpstr>
      <vt:lpstr>Usage Model</vt:lpstr>
      <vt:lpstr>Usage Model</vt:lpstr>
      <vt:lpstr>Modeling and Inferring Trust</vt:lpstr>
      <vt:lpstr>T – Personal Trust Matrix</vt:lpstr>
      <vt:lpstr> M – Merged Trust Matrix</vt:lpstr>
      <vt:lpstr>How to Infer Trust for Objects?</vt:lpstr>
      <vt:lpstr>The Merged Beliefs Structure (b)</vt:lpstr>
      <vt:lpstr>Applications and Benefits</vt:lpstr>
      <vt:lpstr>Threats to the Model</vt:lpstr>
      <vt:lpstr>Concluding Remarks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Socially-Aware Operating System for Trustworthy Computing</dc:title>
  <dc:creator>Daniela</dc:creator>
  <cp:lastModifiedBy>doliveir</cp:lastModifiedBy>
  <cp:revision>466</cp:revision>
  <dcterms:created xsi:type="dcterms:W3CDTF">2009-07-24T20:35:33Z</dcterms:created>
  <dcterms:modified xsi:type="dcterms:W3CDTF">2011-10-07T13:25:37Z</dcterms:modified>
</cp:coreProperties>
</file>