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9" r:id="rId4"/>
    <p:sldId id="274" r:id="rId5"/>
    <p:sldId id="260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75" r:id="rId15"/>
    <p:sldId id="268" r:id="rId16"/>
    <p:sldId id="276" r:id="rId17"/>
    <p:sldId id="277" r:id="rId18"/>
    <p:sldId id="279" r:id="rId19"/>
    <p:sldId id="297" r:id="rId20"/>
    <p:sldId id="298" r:id="rId21"/>
    <p:sldId id="299" r:id="rId22"/>
    <p:sldId id="300" r:id="rId23"/>
    <p:sldId id="301" r:id="rId24"/>
    <p:sldId id="280" r:id="rId25"/>
    <p:sldId id="302" r:id="rId26"/>
  </p:sldIdLst>
  <p:sldSz cx="9144000" cy="6858000" type="screen4x3"/>
  <p:notesSz cx="6985000" cy="92837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949" autoAdjust="0"/>
  </p:normalViewPr>
  <p:slideViewPr>
    <p:cSldViewPr>
      <p:cViewPr varScale="1">
        <p:scale>
          <a:sx n="85" d="100"/>
          <a:sy n="85" d="100"/>
        </p:scale>
        <p:origin x="-236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defTabSz="464022" eaLnBrk="0">
              <a:buFont typeface="Times New Roman" pitchFamily="-110" charset="0"/>
              <a:buNone/>
              <a:defRPr sz="1200">
                <a:solidFill>
                  <a:schemeClr val="bg1"/>
                </a:solidFill>
                <a:latin typeface="Arial" pitchFamily="-110" charset="0"/>
                <a:cs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 defTabSz="464022" eaLnBrk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D50A3C4-B7B1-4DE5-91AC-30CA676982D2}" type="datetime1">
              <a:rPr lang="en-US"/>
              <a:pPr>
                <a:defRPr/>
              </a:pPr>
              <a:t>10/7/2011</a:t>
            </a:fld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defTabSz="464022" eaLnBrk="0">
              <a:buFont typeface="Times New Roman" pitchFamily="-110" charset="0"/>
              <a:buNone/>
              <a:defRPr sz="1200">
                <a:solidFill>
                  <a:schemeClr val="bg1"/>
                </a:solidFill>
                <a:latin typeface="Arial" pitchFamily="-110" charset="0"/>
                <a:cs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 defTabSz="464022" eaLnBrk="0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724D8D-F96C-447D-99E5-A09C4504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985000" cy="92837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404938" y="774700"/>
            <a:ext cx="5099050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92163" y="4849813"/>
            <a:ext cx="6327775" cy="458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0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481513" y="0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953" tIns="46477" rIns="92953" bIns="46477" anchor="ctr"/>
          <a:lstStyle/>
          <a:p>
            <a:pPr defTabSz="464022">
              <a:buFont typeface="Times New Roman" pitchFamily="-110" charset="0"/>
              <a:buNone/>
              <a:defRPr/>
            </a:pPr>
            <a:endParaRPr lang="en-US" dirty="0">
              <a:solidFill>
                <a:schemeClr val="bg1"/>
              </a:solidFill>
              <a:latin typeface="Arial" pitchFamily="-110" charset="0"/>
              <a:cs typeface="SimSun" pitchFamily="2" charset="-122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64022">
              <a:lnSpc>
                <a:spcPct val="95000"/>
              </a:lnSpc>
              <a:buClrTx/>
              <a:buFontTx/>
              <a:buNone/>
              <a:tabLst>
                <a:tab pos="736416" algn="l"/>
                <a:tab pos="1471249" algn="l"/>
                <a:tab pos="2207664" algn="l"/>
                <a:tab pos="294408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658DA-F162-46E0-98D7-D1FE251DB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0" charset="-128"/>
        <a:cs typeface="ＭＳ Ｐゴシック" pitchFamily="-110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065EA7FE-8CCD-4B5C-9924-2268C3655315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</a:t>
            </a:fld>
            <a:endParaRPr lang="en-US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66CDDBB8-205E-41DD-81C0-C5E7CAFB82C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40E5C5B6-C2C5-4B33-BDD1-B367DD9CACB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941388" y="465138"/>
            <a:ext cx="5102225" cy="382746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8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34125" cy="4735512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55613" algn="l"/>
                <a:tab pos="911225" algn="l"/>
                <a:tab pos="1366838" algn="l"/>
                <a:tab pos="1824038" algn="l"/>
                <a:tab pos="2279650" algn="l"/>
                <a:tab pos="2735263" algn="l"/>
                <a:tab pos="3192463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0538" algn="l"/>
                <a:tab pos="7296150" algn="l"/>
                <a:tab pos="7753350" algn="l"/>
                <a:tab pos="8208963" algn="l"/>
                <a:tab pos="8664575" algn="l"/>
                <a:tab pos="9121775" algn="l"/>
              </a:tabLst>
            </a:pPr>
            <a:endParaRPr lang="en-US" sz="2000" dirty="0" smtClean="0">
              <a:latin typeface="Arial" charset="0"/>
              <a:ea typeface="SimSun" pitchFamily="2" charset="-122"/>
            </a:endParaRPr>
          </a:p>
        </p:txBody>
      </p:sp>
      <p:sp>
        <p:nvSpPr>
          <p:cNvPr id="28679" name="Text Box 5"/>
          <p:cNvSpPr txBox="1">
            <a:spLocks noChangeArrowheads="1"/>
          </p:cNvSpPr>
          <p:nvPr/>
        </p:nvSpPr>
        <p:spPr bwMode="auto">
          <a:xfrm>
            <a:off x="698500" y="4410075"/>
            <a:ext cx="5588000" cy="417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17932" rIns="0" bIns="0"/>
          <a:lstStyle/>
          <a:p>
            <a:pPr defTabSz="463550"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r>
              <a:rPr lang="en-US" sz="2000">
                <a:solidFill>
                  <a:srgbClr val="000000"/>
                </a:solidFill>
              </a:rPr>
              <a:t>Picture from XKCD - http://xkcd.com/802/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2662226C-7559-46F1-9EF0-CE7CF3DB3CFB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10</a:t>
            </a:fld>
            <a:endParaRPr lang="en-US" smtClean="0"/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86E30DB2-6F09-4A5B-B172-0EDB4CDC226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5BD8C89A-95A0-4560-B7BC-6069B7F0D97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89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4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8514BE8B-7FA5-4140-95D4-6504942AD4A2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11</a:t>
            </a:fld>
            <a:endParaRPr lang="en-US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E97376FE-272B-4FCE-9EFE-B2D0145DF34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152E365F-FB7A-43DA-8D64-CA9FF416D70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8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D731754B-4B88-4E98-B4B4-2206630C5CD8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12</a:t>
            </a:fld>
            <a:endParaRPr lang="en-US" smtClean="0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A77A84D8-07AC-4883-9103-B1A6F98BB32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FD3CFF68-E7F0-4150-AD0F-B4380CA7999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4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2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B963B057-70E6-435E-8741-BAEA25FB6047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81497A3B-0D8E-4A69-8B60-AFF7EC93798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6D3A957E-731F-4D52-A38F-2C4608D911D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6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C338A39B-926E-4FC4-95A2-99D824CD04EE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14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5A01D24B-9E04-4186-9DC2-CA5EE300421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3BD545E1-43F0-47CD-A856-F2A950F96C9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90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C137DB95-A7BE-41F5-99D0-62846735CCB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5FAF7395-BEEE-4790-91B9-0092803180A0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77F1A505-DACB-42AA-A9CD-E0C14EE5FBA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301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3014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31312DC9-3D3B-438D-9F39-7ACD2032ED3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B1EFDF18-BCED-4DE7-9104-C79F834F1A97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30C5FCD5-E76F-4143-8608-4A0B8686A830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8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7163EEF6-C225-4109-AC46-44A30A18F57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8F68EE14-9CD5-4EE9-8826-1B76E2C1640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BAB369EF-BDD8-49C7-A740-29FCE4F509E0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2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sz="11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A3635D2F-2878-40B3-A665-FEFC5D8AE1C1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8253A886-4FED-403F-A8FC-47ADF5B60F53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C0B6C527-48FB-436E-9699-29709FB34D4B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2</a:t>
            </a:fld>
            <a:endParaRPr lang="en-US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8702E6E1-FD5E-401E-A387-FDCBF4D268EC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AA69CFAC-9213-40B4-B98E-4A45AD067F1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0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2" name="Text Box 4"/>
          <p:cNvSpPr>
            <a:spLocks noChangeArrowheads="1"/>
          </p:cNvSpPr>
          <p:nvPr>
            <p:ph type="body" idx="1"/>
          </p:nvPr>
        </p:nvSpPr>
        <p:spPr>
          <a:xfrm>
            <a:off x="0" y="0"/>
            <a:ext cx="1588" cy="36642675"/>
          </a:xfrm>
          <a:noFill/>
          <a:ln/>
        </p:spPr>
        <p:txBody>
          <a:bodyPr tIns="92953"/>
          <a:lstStyle/>
          <a:p>
            <a:pPr eaLnBrk="1">
              <a:spcBef>
                <a:spcPct val="0"/>
              </a:spcBef>
              <a:buClrTx/>
              <a:tabLst>
                <a:tab pos="0" algn="l"/>
                <a:tab pos="455613" algn="l"/>
                <a:tab pos="911225" algn="l"/>
                <a:tab pos="1366838" algn="l"/>
                <a:tab pos="1824038" algn="l"/>
                <a:tab pos="2279650" algn="l"/>
                <a:tab pos="2735263" algn="l"/>
                <a:tab pos="3192463" algn="l"/>
                <a:tab pos="3648075" algn="l"/>
                <a:tab pos="4103688" algn="l"/>
                <a:tab pos="4560888" algn="l"/>
                <a:tab pos="5016500" algn="l"/>
                <a:tab pos="5472113" algn="l"/>
                <a:tab pos="5929313" algn="l"/>
                <a:tab pos="6384925" algn="l"/>
                <a:tab pos="6840538" algn="l"/>
                <a:tab pos="7296150" algn="l"/>
                <a:tab pos="7753350" algn="l"/>
                <a:tab pos="8208963" algn="l"/>
                <a:tab pos="8664575" algn="l"/>
                <a:tab pos="9121775" algn="l"/>
              </a:tabLst>
            </a:pPr>
            <a:endParaRPr lang="en-US" sz="2000" dirty="0" smtClean="0">
              <a:latin typeface="Arial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DFD4C98B-8674-4BC6-911B-028DD8BB346F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74DF75F6-6CB0-4820-ABF9-A883E9D1FFEC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i="1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7D1BB8F6-5245-420A-836A-7BBE9F16C16C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832A9AE8-C78A-4BD8-AFA0-E6EA3783E32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3EF3AFB1-E863-4203-8CB7-3DCE09BB1D20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FF4AC7B2-9B2E-4A4A-9AFA-985C5C82F50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6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 txBox="1">
            <a:spLocks noGrp="1" noChangeArrowheads="1"/>
          </p:cNvSpPr>
          <p:nvPr/>
        </p:nvSpPr>
        <p:spPr bwMode="auto">
          <a:xfrm>
            <a:off x="4481513" y="9701213"/>
            <a:ext cx="342900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BDFD8959-F2B8-41BC-81BA-57B41436E74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EAAD71CF-F237-4494-A736-117EFC83F814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13579F00-C0C4-4A58-B43F-A661DE279A5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6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32E7833A-7C77-40E4-932E-675A34A9C9CA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4</a:t>
            </a:fld>
            <a:endParaRPr lang="en-US" smtClean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1A0B9C07-2FA9-4417-9EE3-E89980F0F74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3335A4FF-565D-4A81-9770-36963D5E9CCF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50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89AE26B3-8A01-4583-8CEA-4776F531EEF9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5</a:t>
            </a:fld>
            <a:endParaRPr lang="en-US" smtClean="0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B5E48E1B-70D5-40D6-89F2-642E1BA95A5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2C7EBCC7-3AAC-42EE-8359-D56BF389B12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3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4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D7922CBB-08EB-40EE-9E7A-7B378EE63A04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6</a:t>
            </a:fld>
            <a:endParaRPr lang="en-US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1F0AB392-07BA-49B6-A467-E9F604D4201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96391A15-43B9-4B42-A86F-9DA5013A462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97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8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sz="1100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BA003CC1-98BD-48D1-B844-16B562C17638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7</a:t>
            </a:fld>
            <a:endParaRPr lang="en-US" smtClean="0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B8448A03-C681-4472-BEF1-8EDD77F686C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61562782-D973-4E42-9941-83C48C0ADA2D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821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2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A695898B-159B-4F47-93D9-9B6D8A5BEF28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8</a:t>
            </a:fld>
            <a:endParaRPr lang="en-US" smtClean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06422D33-A603-4364-91D5-8C517BBE54BE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68D91B8D-2524-42F2-80FC-5047A29899A6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5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6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63550">
              <a:tabLst>
                <a:tab pos="735013" algn="l"/>
                <a:tab pos="1470025" algn="l"/>
                <a:tab pos="2206625" algn="l"/>
                <a:tab pos="2943225" algn="l"/>
              </a:tabLst>
            </a:pPr>
            <a:fld id="{04BE5294-5273-4E58-9737-085364395CF7}" type="slidenum">
              <a:rPr lang="en-US" smtClean="0"/>
              <a:pPr defTabSz="463550">
                <a:tabLst>
                  <a:tab pos="735013" algn="l"/>
                  <a:tab pos="1470025" algn="l"/>
                  <a:tab pos="2206625" algn="l"/>
                  <a:tab pos="2943225" algn="l"/>
                </a:tabLst>
              </a:pPr>
              <a:t>9</a:t>
            </a:fld>
            <a:endParaRPr lang="en-US" smtClean="0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4481513" y="9701213"/>
            <a:ext cx="3430587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7805FACC-727C-469A-9C2C-601C19931C0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4481513" y="9701213"/>
            <a:ext cx="3432175" cy="5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63550">
              <a:lnSpc>
                <a:spcPct val="95000"/>
              </a:lnSpc>
              <a:buClrTx/>
              <a:tabLst>
                <a:tab pos="0" algn="l"/>
                <a:tab pos="463550" algn="l"/>
                <a:tab pos="928688" algn="l"/>
                <a:tab pos="1392238" algn="l"/>
                <a:tab pos="1858963" algn="l"/>
                <a:tab pos="2322513" algn="l"/>
                <a:tab pos="2787650" algn="l"/>
                <a:tab pos="3252788" algn="l"/>
                <a:tab pos="3717925" algn="l"/>
                <a:tab pos="4181475" algn="l"/>
                <a:tab pos="4646613" algn="l"/>
                <a:tab pos="5111750" algn="l"/>
                <a:tab pos="5576888" algn="l"/>
                <a:tab pos="6040438" algn="l"/>
                <a:tab pos="6507163" algn="l"/>
                <a:tab pos="6970713" algn="l"/>
                <a:tab pos="7435850" algn="l"/>
                <a:tab pos="7900988" algn="l"/>
                <a:tab pos="8364538" algn="l"/>
                <a:tab pos="8829675" algn="l"/>
                <a:tab pos="9293225" algn="l"/>
              </a:tabLst>
            </a:pPr>
            <a:fld id="{DD77CAE7-45E7-4338-A1E7-30F027DE293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defTabSz="463550">
                <a:lnSpc>
                  <a:spcPct val="95000"/>
                </a:lnSpc>
                <a:buClrTx/>
                <a:tabLst>
                  <a:tab pos="0" algn="l"/>
                  <a:tab pos="463550" algn="l"/>
                  <a:tab pos="928688" algn="l"/>
                  <a:tab pos="1392238" algn="l"/>
                  <a:tab pos="1858963" algn="l"/>
                  <a:tab pos="2322513" algn="l"/>
                  <a:tab pos="2787650" algn="l"/>
                  <a:tab pos="3252788" algn="l"/>
                  <a:tab pos="3717925" algn="l"/>
                  <a:tab pos="4181475" algn="l"/>
                  <a:tab pos="4646613" algn="l"/>
                  <a:tab pos="5111750" algn="l"/>
                  <a:tab pos="5576888" algn="l"/>
                  <a:tab pos="6040438" algn="l"/>
                  <a:tab pos="6507163" algn="l"/>
                  <a:tab pos="6970713" algn="l"/>
                  <a:tab pos="7435850" algn="l"/>
                  <a:tab pos="7900988" algn="l"/>
                  <a:tab pos="8364538" algn="l"/>
                  <a:tab pos="8829675" algn="l"/>
                  <a:tab pos="9293225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71575" y="704850"/>
            <a:ext cx="4641850" cy="3481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70" name="Rectangle 4"/>
          <p:cNvSpPr>
            <a:spLocks noChangeArrowheads="1"/>
          </p:cNvSpPr>
          <p:nvPr>
            <p:ph type="body" idx="1"/>
          </p:nvPr>
        </p:nvSpPr>
        <p:spPr>
          <a:xfrm>
            <a:off x="792163" y="4849813"/>
            <a:ext cx="6329362" cy="459105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13EF5-FF21-4500-82E5-5C17D39E6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3B5C-E85C-4529-B63E-D51ACAE66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1604963"/>
            <a:ext cx="2093912" cy="4519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129338" cy="4519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6461D-19B8-41F7-A08F-0D45253B5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52E9-F616-4730-A57B-E13C6686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6E5A-9A4F-4CF4-B1B6-7C85087C7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792F-DCD5-41CB-B918-2A59AACD2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73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3997325" cy="448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ADBC-22C6-4B9C-9887-C19706B17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F763-3D05-42F1-9F44-4D7DCE7B8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A753-3ECB-4204-B3D0-4A4C75B66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77D4-A785-4641-B694-2BAED146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AF49-E7C8-4794-8F93-687A8D18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94993-951E-40F8-AD1D-2B0CD36BA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E7D5-7960-48E0-8652-C2EC5B91C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1F1D-9FC6-46FE-B5DA-7D91273B8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28600"/>
            <a:ext cx="2036762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228600"/>
            <a:ext cx="5957888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85B3-84A8-4A8D-8C1B-67CB373A6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212BA-CE32-4D0F-A1BE-351B44DDE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5425" cy="4519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A88B-E09B-4E1B-9397-0FC7F618F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97D5-A81C-492B-B384-7B5FF9C08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CB42F-05CC-4602-8D9B-D4F9C66A1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EE9E8-8E3D-491A-AE44-EABA65E7B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67B9-E7DE-4FD4-8A79-879B354A2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DE49-886A-40CC-9871-FDF5FDB2F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359025" y="6043613"/>
            <a:ext cx="6784975" cy="712787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308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4037013"/>
            <a:ext cx="6470650" cy="1822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9144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76200" y="6069013"/>
            <a:ext cx="2051050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2085975" y="236538"/>
            <a:ext cx="5861050" cy="392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31850" cy="39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458BA6A-6A31-48DB-B4CF-7C3C149C9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4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3250" cy="451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7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SimSun" charset="-122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SimSun" charset="-122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SimSun" charset="-122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ea typeface="SimSun" charset="-122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228600"/>
            <a:ext cx="81470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065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11/9/10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5414963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+mn-lt"/>
                <a:ea typeface="SimSun" charset="-122"/>
                <a:cs typeface="+mn-cs"/>
              </a:defRPr>
            </a:lvl1pPr>
          </a:lstStyle>
          <a:p>
            <a:pPr>
              <a:defRPr/>
            </a:pPr>
            <a:r>
              <a:rPr lang="en-US"/>
              <a:t>joyceraby.com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71588"/>
            <a:ext cx="527050" cy="50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2400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>
              <a:defRPr/>
            </a:pPr>
            <a:fld id="{BA5CC461-BF70-41E1-AF08-B832463CE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7050" cy="448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9144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j-lt"/>
          <a:ea typeface="+mj-ea"/>
          <a:cs typeface="SimSun" charset="-122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Tw Cen MT" charset="0"/>
          <a:ea typeface="SimSun" charset="-122"/>
          <a:cs typeface="SimSun" charset="-122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w Cen MT" charset="0"/>
          <a:ea typeface="SimSun" charset="-122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SimSun" charset="-122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SimSun" charset="-122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SimSun" charset="-122"/>
        </a:defRPr>
      </a:lvl5pPr>
      <a:lvl6pPr marL="25146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???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oleObject" Target="???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5943600" y="76200"/>
            <a:ext cx="3200400" cy="2419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3200" b="1"/>
              <a:t>Understanding Cancer-based Networks in Twitter using Social Network Analysis</a:t>
            </a:r>
            <a:endParaRPr lang="en-US" sz="3200" b="1">
              <a:solidFill>
                <a:srgbClr val="000000"/>
              </a:solidFill>
              <a:latin typeface="Tw Cen MT" pitchFamily="34" charset="0"/>
            </a:endParaRPr>
          </a:p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US" sz="3800" b="1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172200" y="3200400"/>
            <a:ext cx="2667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Dhiraj Murthy</a:t>
            </a:r>
          </a:p>
          <a:p>
            <a:r>
              <a:rPr lang="en-US" b="1"/>
              <a:t>Daniela Oliveira</a:t>
            </a:r>
          </a:p>
          <a:p>
            <a:r>
              <a:rPr lang="en-US"/>
              <a:t>Alexander Gross</a:t>
            </a:r>
          </a:p>
          <a:p>
            <a:endParaRPr lang="en-US"/>
          </a:p>
          <a:p>
            <a:r>
              <a:rPr lang="en-US"/>
              <a:t>Social Network Innovation Lab (SNIL)</a:t>
            </a:r>
          </a:p>
          <a:p>
            <a:r>
              <a:rPr lang="en-US"/>
              <a:t>Bowdoin College</a:t>
            </a:r>
          </a:p>
          <a:p>
            <a:r>
              <a:rPr lang="en-US"/>
              <a:t>@socialnetlab</a:t>
            </a:r>
          </a:p>
        </p:txBody>
      </p:sp>
      <p:pic>
        <p:nvPicPr>
          <p:cNvPr id="5124" name="Picture 12" descr="http://www.mediabistro.com/alltwitter/files/2011/09/breast-cancer-info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38"/>
            <a:ext cx="5943600" cy="58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53000"/>
            <a:ext cx="16764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http://w4.campusexplorer.com/media/376x262/Bowdoin-College-10F0080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00600"/>
            <a:ext cx="16764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28600" y="6324600"/>
            <a:ext cx="8601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IEEE Computer Society Intra-disciplinary Workshop on Semantic Computing,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Prelminary Study Case with Twitter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Understand nature and information contained in health networks;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Develop methods for capturing data;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Evaluate whether this data revealed positive health outcomes 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/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Preliminary Study Case with Twitter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Investigations have been two-fold: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US" sz="2400"/>
              <a:t>nature of directional communication in Twitter:</a:t>
            </a:r>
          </a:p>
          <a:p>
            <a:pPr marL="1657350" lvl="2" indent="-514350">
              <a:buFont typeface="Arial" charset="0"/>
              <a:buChar char="•"/>
            </a:pPr>
            <a:r>
              <a:rPr lang="en-US" sz="2400"/>
              <a:t>topical contexts</a:t>
            </a:r>
            <a:r>
              <a:rPr lang="en-US" sz="2400" i="1"/>
              <a:t> by </a:t>
            </a:r>
            <a:r>
              <a:rPr lang="en-US" sz="2400"/>
              <a:t>keywords </a:t>
            </a:r>
            <a:r>
              <a:rPr lang="en-US" sz="2400" i="1"/>
              <a:t>( ‘chemo’, ‘cancer survivor’, and ‘lymphoma’)</a:t>
            </a: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US" sz="2400"/>
              <a:t>size, connectivity, and structure of cancer-related communities</a:t>
            </a: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/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Data Set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US" sz="2400"/>
              <a:t>195,915 tweets: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/>
              <a:t>88,293: ‘chemo’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US" sz="2400"/>
              <a:t>18,443: ‘mammogram’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39,215: ‘lymphoma’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49,961: ‘melanoma’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US" sz="2400"/>
              <a:t>Seed: Dr. Anas Younes, oncologist and cancer researcher at the MD Anderson Cancer Research Center</a:t>
            </a: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/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Visualization: Distance 1 from the seed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191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Network with Distance 2 from the seed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>
              <a:buFont typeface="Arial" charset="0"/>
              <a:buChar char="•"/>
            </a:pPr>
            <a:r>
              <a:rPr lang="en-US" sz="2400"/>
              <a:t>Twitter users: 175-200 million</a:t>
            </a:r>
          </a:p>
          <a:p>
            <a:pPr>
              <a:buFont typeface="Arial" charset="0"/>
              <a:buChar char="•"/>
            </a:pPr>
            <a:endParaRPr lang="en-US" sz="2400"/>
          </a:p>
          <a:p>
            <a:pPr>
              <a:buFont typeface="Arial" charset="0"/>
              <a:buChar char="•"/>
            </a:pPr>
            <a:r>
              <a:rPr lang="en-US" sz="2400"/>
              <a:t> Network at a distance of 2 from seed: 30 million users and over 72 million unique connections between these users (1/6 of Twitter). </a:t>
            </a:r>
          </a:p>
          <a:p>
            <a:pPr>
              <a:buFont typeface="Arial" charset="0"/>
              <a:buNone/>
            </a:pPr>
            <a:endParaRPr lang="en-US" sz="2800"/>
          </a:p>
          <a:p>
            <a:pPr>
              <a:buFont typeface="Arial" charset="0"/>
              <a:buNone/>
            </a:pPr>
            <a:endParaRPr lang="en-US" sz="2800"/>
          </a:p>
          <a:p>
            <a:pPr>
              <a:buFont typeface="Arial" charset="0"/>
              <a:buNone/>
            </a:pPr>
            <a:endParaRPr lang="en-US" sz="2800"/>
          </a:p>
          <a:p>
            <a:pPr>
              <a:buFont typeface="Arial" charset="0"/>
              <a:buNone/>
            </a:pPr>
            <a:endParaRPr lang="en-US" sz="2800"/>
          </a:p>
          <a:p>
            <a:pPr>
              <a:buFont typeface="Arial" charset="0"/>
              <a:buNone/>
            </a:pPr>
            <a:endParaRPr lang="en-US" sz="28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1066800" y="3429000"/>
          <a:ext cx="11887200" cy="1981200"/>
        </p:xfrm>
        <a:graphic>
          <a:graphicData uri="http://schemas.openxmlformats.org/presentationml/2006/ole">
            <p:oleObj spid="_x0000_s1026" name="Document" r:id="rId4" imgW="5486400" imgH="914400" progId="Word.Document.12">
              <p:link updateAutomatic="1"/>
            </p:oleObj>
          </a:graphicData>
        </a:graphic>
      </p:graphicFrame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4600" y="5562600"/>
            <a:ext cx="4572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Seed’s network entities </a:t>
            </a:r>
            <a:r>
              <a:rPr lang="en-US"/>
              <a:t>The number of nodes and connections in the discovered network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Visualization – Distance 2 from the seed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419475" y="430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 sz="2400">
              <a:solidFill>
                <a:schemeClr val="bg1"/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28800" y="1524000"/>
          <a:ext cx="5486400" cy="3200400"/>
        </p:xfrm>
        <a:graphic>
          <a:graphicData uri="http://schemas.openxmlformats.org/presentationml/2006/ole">
            <p:oleObj spid="_x0000_s2050" name="Document" r:id="rId4" imgW="5486400" imgH="3200400" progId="Word.Document.12">
              <p:link updateAutomatic="1"/>
            </p:oleObj>
          </a:graphicData>
        </a:graphic>
      </p:graphicFrame>
      <p:sp>
        <p:nvSpPr>
          <p:cNvPr id="2053" name="Rectangle 66"/>
          <p:cNvSpPr>
            <a:spLocks noChangeArrowheads="1"/>
          </p:cNvSpPr>
          <p:nvPr/>
        </p:nvSpPr>
        <p:spPr bwMode="auto">
          <a:xfrm>
            <a:off x="2286000" y="4648200"/>
            <a:ext cx="4572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Visualizing Large Networks</a:t>
            </a:r>
            <a:r>
              <a:rPr lang="en-US"/>
              <a:t> (a) This network graph contains more than 70,000 users and 90,000 connections, only 0.16% of the size of the complete distance-2 network around the Seed. (b) Up-close, node distinction improves, the it remains nearly impossible to distinguish which nodes are connected by which edges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Challenge: Visualization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Health networks of this size resist visualization:</a:t>
            </a:r>
          </a:p>
          <a:p>
            <a:pPr marL="1200150" lvl="1" indent="-457200">
              <a:buFont typeface="Arial" charset="0"/>
              <a:buChar char="•"/>
            </a:pPr>
            <a:endParaRPr lang="en-US" sz="2800"/>
          </a:p>
          <a:p>
            <a:pPr marL="1200150" lvl="1" indent="-457200">
              <a:buFont typeface="Arial" charset="0"/>
              <a:buChar char="•"/>
            </a:pPr>
            <a:r>
              <a:rPr lang="en-US" sz="2800"/>
              <a:t> processor intensive problem of laying out millions of objects; </a:t>
            </a:r>
          </a:p>
          <a:p>
            <a:pPr marL="1200150" lvl="1" indent="-457200">
              <a:buFont typeface="Arial" charset="0"/>
              <a:buChar char="•"/>
            </a:pPr>
            <a:endParaRPr lang="en-US" sz="2800"/>
          </a:p>
          <a:p>
            <a:pPr marL="1200150" lvl="1" indent="-457200">
              <a:buFont typeface="Arial" charset="0"/>
              <a:buChar char="•"/>
            </a:pPr>
            <a:r>
              <a:rPr lang="en-US" sz="2800"/>
              <a:t>the information visualized not very meaningful.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800"/>
              <a:t>Current visualization tools (Pajek, Cytoscape) not developed for large-scale networks.</a:t>
            </a:r>
          </a:p>
          <a:p>
            <a:pPr marL="457200" indent="-457200"/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Proposed Approach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19475" y="430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9460" name="Rectangle 183"/>
          <p:cNvSpPr>
            <a:spLocks noChangeArrowheads="1"/>
          </p:cNvSpPr>
          <p:nvPr/>
        </p:nvSpPr>
        <p:spPr bwMode="auto">
          <a:xfrm>
            <a:off x="533400" y="1524000"/>
            <a:ext cx="8077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90600" y="2033588"/>
            <a:ext cx="746760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Construction of topical groups (‘lists’) where users have an interest in a specific topic: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400"/>
              <a:t>Cancer survivors, Livestrong, oncologists;</a:t>
            </a:r>
          </a:p>
          <a:p>
            <a:pPr marL="457200" indent="-457200">
              <a:buFont typeface="Arial" charset="0"/>
              <a:buChar char="•"/>
            </a:pPr>
            <a:endParaRPr lang="en-US" sz="28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Generate network visualization files of selected ‘list’ networks identified by keyword, number of followers, and affiliations 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400"/>
              <a:t>cancer survival networks, cancer support groups and lists based on treatment advice/options </a:t>
            </a:r>
          </a:p>
          <a:p>
            <a:pPr marL="457200" indent="-457200">
              <a:buFont typeface="Arial" charset="0"/>
              <a:buChar char="•"/>
            </a:pPr>
            <a:endParaRPr lang="en-US" sz="28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Lists visualized as complete networks (Cytoscape)</a:t>
            </a:r>
            <a:endParaRPr lang="en-US" sz="2400"/>
          </a:p>
          <a:p>
            <a:pPr marL="1200150" lvl="1" indent="-457200"/>
            <a:endParaRPr lang="en-US" sz="2400"/>
          </a:p>
          <a:p>
            <a:pPr marL="457200" indent="-457200"/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063"/>
          </a:xfrm>
        </p:spPr>
        <p:txBody>
          <a:bodyPr/>
          <a:lstStyle/>
          <a:p>
            <a:r>
              <a:rPr lang="en-US" sz="2400" smtClean="0"/>
              <a:t>Adaptation of Web of Trust (Richardson et al.’ 03)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81000" y="2743200"/>
            <a:ext cx="8763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</a:t>
            </a:r>
            <a:r>
              <a:rPr lang="en-US" sz="2400" baseline="-25000"/>
              <a:t>ij</a:t>
            </a:r>
            <a:r>
              <a:rPr lang="en-US" sz="2400"/>
              <a:t> = amount of trust user</a:t>
            </a:r>
            <a:r>
              <a:rPr lang="en-US" sz="2400" i="1"/>
              <a:t> i </a:t>
            </a:r>
            <a:r>
              <a:rPr lang="en-US" sz="2400"/>
              <a:t>has for user </a:t>
            </a:r>
            <a:r>
              <a:rPr lang="en-US" sz="2400" i="1"/>
              <a:t>j </a:t>
            </a:r>
            <a:r>
              <a:rPr lang="en-US" sz="2400"/>
              <a:t>she follows</a:t>
            </a:r>
          </a:p>
          <a:p>
            <a:endParaRPr lang="en-US" sz="2400"/>
          </a:p>
          <a:p>
            <a:r>
              <a:rPr lang="en-US" sz="2400"/>
              <a:t>t</a:t>
            </a:r>
            <a:r>
              <a:rPr lang="en-US" sz="2400" baseline="-25000"/>
              <a:t>jk</a:t>
            </a:r>
            <a:r>
              <a:rPr lang="en-US" sz="2400"/>
              <a:t> = amount of trust user </a:t>
            </a:r>
            <a:r>
              <a:rPr lang="en-US" sz="2400" i="1"/>
              <a:t>j</a:t>
            </a:r>
            <a:r>
              <a:rPr lang="en-US" sz="2400"/>
              <a:t> has for user </a:t>
            </a:r>
            <a:r>
              <a:rPr lang="en-US" sz="2400" i="1"/>
              <a:t>k </a:t>
            </a:r>
            <a:r>
              <a:rPr lang="en-US" sz="2400"/>
              <a:t>she follows</a:t>
            </a:r>
          </a:p>
          <a:p>
            <a:endParaRPr lang="en-US" sz="2400"/>
          </a:p>
          <a:p>
            <a:r>
              <a:rPr lang="en-US" sz="2400"/>
              <a:t>t</a:t>
            </a:r>
            <a:r>
              <a:rPr lang="en-US" sz="2400" baseline="-25000"/>
              <a:t>ik</a:t>
            </a:r>
            <a:r>
              <a:rPr lang="en-US" sz="2400"/>
              <a:t> = amount of trust user </a:t>
            </a:r>
            <a:r>
              <a:rPr lang="en-US" sz="2400" i="1"/>
              <a:t>i </a:t>
            </a:r>
            <a:r>
              <a:rPr lang="en-US" sz="2400"/>
              <a:t>should have for user </a:t>
            </a:r>
            <a:r>
              <a:rPr lang="en-US" sz="2400" i="1"/>
              <a:t>k</a:t>
            </a:r>
            <a:r>
              <a:rPr lang="en-US" sz="2400"/>
              <a:t> (not a followee), function of t</a:t>
            </a:r>
            <a:r>
              <a:rPr lang="en-US" sz="2400" baseline="-25000"/>
              <a:t>ij</a:t>
            </a:r>
            <a:r>
              <a:rPr lang="en-US" sz="2400"/>
              <a:t> and t</a:t>
            </a:r>
            <a:r>
              <a:rPr lang="en-US" sz="2400" baseline="-25000"/>
              <a:t>jk</a:t>
            </a:r>
          </a:p>
          <a:p>
            <a:endParaRPr lang="en-US" baseline="-25000"/>
          </a:p>
          <a:p>
            <a:endParaRPr lang="en-US"/>
          </a:p>
          <a:p>
            <a:endParaRPr lang="en-US"/>
          </a:p>
        </p:txBody>
      </p:sp>
      <p:sp>
        <p:nvSpPr>
          <p:cNvPr id="20484" name="Text Box 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47050" cy="984250"/>
          </a:xfrm>
          <a:noFill/>
        </p:spPr>
        <p:txBody>
          <a:bodyPr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smtClean="0">
                <a:solidFill>
                  <a:srgbClr val="775F55"/>
                </a:solidFill>
              </a:rPr>
              <a:t>Modeling and Inferring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85344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NxN matrix, where N is the number of user</a:t>
            </a:r>
          </a:p>
          <a:p>
            <a:endParaRPr lang="en-US"/>
          </a:p>
          <a:p>
            <a:r>
              <a:rPr lang="en-US"/>
              <a:t>t</a:t>
            </a:r>
            <a:r>
              <a:rPr lang="en-US" baseline="-25000"/>
              <a:t>i</a:t>
            </a:r>
            <a:r>
              <a:rPr lang="en-US"/>
              <a:t> = row vector of user i trust in other users, she follows </a:t>
            </a:r>
          </a:p>
          <a:p>
            <a:endParaRPr lang="en-US"/>
          </a:p>
          <a:p>
            <a:r>
              <a:rPr lang="en-US"/>
              <a:t>t</a:t>
            </a:r>
            <a:r>
              <a:rPr lang="en-US" baseline="-25000"/>
              <a:t>ik</a:t>
            </a:r>
            <a:r>
              <a:rPr lang="en-US"/>
              <a:t> = how much user </a:t>
            </a:r>
            <a:r>
              <a:rPr lang="en-US" i="1"/>
              <a:t>i</a:t>
            </a:r>
            <a:r>
              <a:rPr lang="en-US"/>
              <a:t> trusts user </a:t>
            </a:r>
            <a:r>
              <a:rPr lang="en-US" i="1"/>
              <a:t>k </a:t>
            </a:r>
            <a:r>
              <a:rPr lang="en-US"/>
              <a:t>she follows</a:t>
            </a:r>
          </a:p>
          <a:p>
            <a:endParaRPr lang="en-US"/>
          </a:p>
          <a:p>
            <a:r>
              <a:rPr lang="en-US"/>
              <a:t>t</a:t>
            </a:r>
            <a:r>
              <a:rPr lang="en-US" baseline="-25000"/>
              <a:t>kj</a:t>
            </a:r>
            <a:r>
              <a:rPr lang="en-US"/>
              <a:t> = how much user </a:t>
            </a:r>
            <a:r>
              <a:rPr lang="en-US" i="1"/>
              <a:t>k</a:t>
            </a:r>
            <a:r>
              <a:rPr lang="en-US"/>
              <a:t> trusts user </a:t>
            </a:r>
            <a:r>
              <a:rPr lang="en-US" i="1"/>
              <a:t>j </a:t>
            </a:r>
            <a:r>
              <a:rPr lang="en-US"/>
              <a:t>she follows</a:t>
            </a:r>
            <a:endParaRPr lang="en-US" i="1"/>
          </a:p>
          <a:p>
            <a:endParaRPr lang="en-US" i="1"/>
          </a:p>
          <a:p>
            <a:r>
              <a:rPr lang="en-US"/>
              <a:t>(t</a:t>
            </a:r>
            <a:r>
              <a:rPr lang="en-US" baseline="-25000"/>
              <a:t>ik </a:t>
            </a:r>
            <a:r>
              <a:rPr lang="en-US"/>
              <a:t>.</a:t>
            </a:r>
            <a:r>
              <a:rPr lang="en-US" baseline="-25000"/>
              <a:t> </a:t>
            </a:r>
            <a:r>
              <a:rPr lang="en-US"/>
              <a:t>t</a:t>
            </a:r>
            <a:r>
              <a:rPr lang="en-US" baseline="-25000"/>
              <a:t>kj</a:t>
            </a:r>
            <a:r>
              <a:rPr lang="en-US"/>
              <a:t>) = amount user </a:t>
            </a:r>
            <a:r>
              <a:rPr lang="en-US" i="1"/>
              <a:t>i</a:t>
            </a:r>
            <a:r>
              <a:rPr lang="en-US"/>
              <a:t> trusts user </a:t>
            </a:r>
            <a:r>
              <a:rPr lang="en-US" i="1"/>
              <a:t>j</a:t>
            </a:r>
            <a:r>
              <a:rPr lang="en-US"/>
              <a:t> via </a:t>
            </a:r>
            <a:r>
              <a:rPr lang="en-US" i="1"/>
              <a:t>k</a:t>
            </a:r>
          </a:p>
          <a:p>
            <a:endParaRPr lang="en-US" i="1"/>
          </a:p>
          <a:p>
            <a:r>
              <a:rPr lang="en-US" i="1"/>
              <a:t>∑</a:t>
            </a:r>
            <a:r>
              <a:rPr lang="en-US" i="1" baseline="-25000"/>
              <a:t>k</a:t>
            </a:r>
            <a:r>
              <a:rPr lang="en-US" i="1"/>
              <a:t> </a:t>
            </a:r>
            <a:r>
              <a:rPr lang="en-US"/>
              <a:t>(t</a:t>
            </a:r>
            <a:r>
              <a:rPr lang="en-US" baseline="-25000"/>
              <a:t>ik </a:t>
            </a:r>
            <a:r>
              <a:rPr lang="en-US"/>
              <a:t>.</a:t>
            </a:r>
            <a:r>
              <a:rPr lang="en-US" baseline="-25000"/>
              <a:t> </a:t>
            </a:r>
            <a:r>
              <a:rPr lang="en-US"/>
              <a:t>t</a:t>
            </a:r>
            <a:r>
              <a:rPr lang="en-US" baseline="-25000"/>
              <a:t>kj</a:t>
            </a:r>
            <a:r>
              <a:rPr lang="en-US"/>
              <a:t>) = how much user </a:t>
            </a:r>
            <a:r>
              <a:rPr lang="en-US" i="1"/>
              <a:t>i</a:t>
            </a:r>
            <a:r>
              <a:rPr lang="en-US"/>
              <a:t> trusts user </a:t>
            </a:r>
            <a:r>
              <a:rPr lang="en-US" i="1"/>
              <a:t>j</a:t>
            </a:r>
            <a:r>
              <a:rPr lang="en-US"/>
              <a:t> via any other node.</a:t>
            </a:r>
            <a:endParaRPr lang="en-US" i="1"/>
          </a:p>
          <a:p>
            <a:endParaRPr lang="en-US" baseline="-25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1470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eaLnBrk="0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0" dirty="0">
                <a:solidFill>
                  <a:srgbClr val="775F55"/>
                </a:solidFill>
                <a:latin typeface="Tw Cen MT" pitchFamily="34" charset="0"/>
                <a:ea typeface="+mj-ea"/>
                <a:cs typeface="SimSun" charset="-122"/>
              </a:rPr>
              <a:t>T- Personal Trust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Outline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09600" y="19050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marL="514350" indent="-514350">
              <a:buFont typeface="Tw Cen MT" pitchFamily="34" charset="0"/>
              <a:buNone/>
            </a:pPr>
            <a:r>
              <a:rPr lang="en-US" sz="3200">
                <a:solidFill>
                  <a:srgbClr val="000000"/>
                </a:solidFill>
              </a:rPr>
              <a:t>Introduction to Twitter and e-health</a:t>
            </a:r>
          </a:p>
          <a:p>
            <a:pPr marL="514350" indent="-514350">
              <a:buFont typeface="Tw Cen MT" pitchFamily="34" charset="0"/>
              <a:buNone/>
            </a:pPr>
            <a:endParaRPr lang="en-US" sz="3200">
              <a:solidFill>
                <a:srgbClr val="000000"/>
              </a:solidFill>
            </a:endParaRPr>
          </a:p>
          <a:p>
            <a:pPr marL="514350" indent="-514350">
              <a:buFont typeface="Tw Cen MT" pitchFamily="34" charset="0"/>
              <a:buNone/>
            </a:pPr>
            <a:r>
              <a:rPr lang="en-US" sz="3200">
                <a:solidFill>
                  <a:srgbClr val="000000"/>
                </a:solidFill>
              </a:rPr>
              <a:t>Preliminary Study</a:t>
            </a:r>
          </a:p>
          <a:p>
            <a:pPr marL="514350" indent="-514350"/>
            <a:endParaRPr lang="en-US" sz="3200">
              <a:solidFill>
                <a:srgbClr val="000000"/>
              </a:solidFill>
            </a:endParaRPr>
          </a:p>
          <a:p>
            <a:pPr marL="514350" indent="-514350"/>
            <a:r>
              <a:rPr lang="en-US" sz="3200">
                <a:solidFill>
                  <a:srgbClr val="000000"/>
                </a:solidFill>
              </a:rPr>
              <a:t>Our Proposed Approach</a:t>
            </a:r>
          </a:p>
          <a:p>
            <a:pPr marL="514350" indent="-514350"/>
            <a:endParaRPr lang="en-US" sz="3200">
              <a:solidFill>
                <a:srgbClr val="000000"/>
              </a:solidFill>
            </a:endParaRPr>
          </a:p>
          <a:p>
            <a:pPr marL="514350" indent="-514350"/>
            <a:r>
              <a:rPr lang="en-US" sz="3200">
                <a:solidFill>
                  <a:srgbClr val="000000"/>
                </a:solidFill>
              </a:rPr>
              <a:t>Modeling and Inferring Trust</a:t>
            </a:r>
          </a:p>
          <a:p>
            <a:pPr marL="514350" indent="-514350"/>
            <a:endParaRPr lang="en-US" sz="3200">
              <a:solidFill>
                <a:srgbClr val="000000"/>
              </a:solidFill>
            </a:endParaRPr>
          </a:p>
          <a:p>
            <a:pPr marL="514350" indent="-514350"/>
            <a:r>
              <a:rPr lang="en-US" sz="3200">
                <a:solidFill>
                  <a:srgbClr val="000000"/>
                </a:solidFill>
              </a:rPr>
              <a:t>Concluding Remarks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3862"/>
          </a:xfrm>
        </p:spPr>
        <p:txBody>
          <a:bodyPr/>
          <a:lstStyle/>
          <a:p>
            <a:r>
              <a:rPr lang="en-US" smtClean="0"/>
              <a:t>Represents trust between any two users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534400" cy="3870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arenBoth"/>
              <a:defRPr/>
            </a:pPr>
            <a:r>
              <a:rPr lang="en-US" dirty="0"/>
              <a:t>M</a:t>
            </a:r>
            <a:r>
              <a:rPr lang="en-US" baseline="30000" dirty="0"/>
              <a:t>(0) </a:t>
            </a:r>
            <a:r>
              <a:rPr lang="en-US" i="1" dirty="0"/>
              <a:t>= </a:t>
            </a:r>
            <a:r>
              <a:rPr lang="en-US" dirty="0"/>
              <a:t>T</a:t>
            </a:r>
          </a:p>
          <a:p>
            <a:pPr marL="342900" indent="-342900">
              <a:buFont typeface="Times New Roman" pitchFamily="18" charset="0"/>
              <a:buAutoNum type="arabicParenBoth"/>
              <a:defRPr/>
            </a:pPr>
            <a:r>
              <a:rPr lang="en-US" dirty="0"/>
              <a:t>M</a:t>
            </a:r>
            <a:r>
              <a:rPr lang="en-US" baseline="30000" dirty="0"/>
              <a:t>(n) </a:t>
            </a:r>
            <a:r>
              <a:rPr lang="en-US" i="1" dirty="0"/>
              <a:t>= </a:t>
            </a:r>
            <a:r>
              <a:rPr lang="en-US" dirty="0"/>
              <a:t>T . M </a:t>
            </a:r>
            <a:r>
              <a:rPr lang="en-US" baseline="30000" dirty="0"/>
              <a:t>(n-1)</a:t>
            </a:r>
            <a:endParaRPr lang="en-US" i="1" dirty="0"/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Repeat (2) until M</a:t>
            </a:r>
            <a:r>
              <a:rPr lang="en-US" baseline="30000" dirty="0"/>
              <a:t>(n)</a:t>
            </a:r>
            <a:r>
              <a:rPr lang="en-US" dirty="0"/>
              <a:t> = M</a:t>
            </a:r>
            <a:r>
              <a:rPr lang="en-US" baseline="30000" dirty="0"/>
              <a:t>(n-1)</a:t>
            </a:r>
            <a:endParaRPr lang="en-US" dirty="0"/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M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i="1" dirty="0"/>
              <a:t> </a:t>
            </a:r>
            <a:r>
              <a:rPr lang="en-US" dirty="0"/>
              <a:t>is the value of </a:t>
            </a:r>
            <a:r>
              <a:rPr lang="en-US" i="1" dirty="0"/>
              <a:t> </a:t>
            </a:r>
            <a:r>
              <a:rPr lang="en-US" dirty="0"/>
              <a:t>M in iteration </a:t>
            </a:r>
            <a:r>
              <a:rPr lang="en-US" i="1" dirty="0" err="1"/>
              <a:t>i</a:t>
            </a:r>
            <a:r>
              <a:rPr lang="en-US" i="1" dirty="0"/>
              <a:t>.</a:t>
            </a:r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Matrix multiplication definition: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 err="1"/>
              <a:t>C</a:t>
            </a:r>
            <a:r>
              <a:rPr lang="en-US" i="1" baseline="-25000" dirty="0" err="1"/>
              <a:t>ij</a:t>
            </a:r>
            <a:r>
              <a:rPr lang="en-US" baseline="30000" dirty="0"/>
              <a:t>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i="1" dirty="0"/>
              <a:t>∑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dirty="0"/>
              <a:t>.</a:t>
            </a:r>
            <a:r>
              <a:rPr lang="en-US" baseline="-25000" dirty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kj</a:t>
            </a:r>
            <a:r>
              <a:rPr lang="en-US" dirty="0"/>
              <a:t>)</a:t>
            </a:r>
            <a:endParaRPr lang="en-US" i="1" dirty="0"/>
          </a:p>
          <a:p>
            <a:pPr marL="342900" indent="-342900">
              <a:defRPr/>
            </a:pPr>
            <a:endParaRPr lang="en-US" i="1" dirty="0"/>
          </a:p>
          <a:p>
            <a:pPr>
              <a:defRPr/>
            </a:pPr>
            <a:endParaRPr lang="en-US" baseline="-25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1470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eaLnBrk="0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0" dirty="0">
                <a:solidFill>
                  <a:srgbClr val="775F55"/>
                </a:solidFill>
                <a:latin typeface="Tw Cen MT" pitchFamily="34" charset="0"/>
                <a:ea typeface="+mj-ea"/>
                <a:cs typeface="SimSun" charset="-122"/>
              </a:rPr>
              <a:t>M – Merged Trust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3862"/>
          </a:xfrm>
        </p:spPr>
        <p:txBody>
          <a:bodyPr/>
          <a:lstStyle/>
          <a:p>
            <a:r>
              <a:rPr lang="en-US" smtClean="0"/>
              <a:t>Estimated Personal beliefs (through Machine Learning)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743200"/>
            <a:ext cx="8534400" cy="2325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dirty="0"/>
              <a:t>b</a:t>
            </a:r>
            <a:r>
              <a:rPr lang="en-US" baseline="-25000" dirty="0"/>
              <a:t>i</a:t>
            </a:r>
            <a:r>
              <a:rPr lang="en-US" dirty="0"/>
              <a:t> = user </a:t>
            </a:r>
            <a:r>
              <a:rPr lang="en-US" i="1" dirty="0" err="1"/>
              <a:t>i</a:t>
            </a:r>
            <a:r>
              <a:rPr lang="en-US" dirty="0" err="1"/>
              <a:t>’s</a:t>
            </a:r>
            <a:r>
              <a:rPr lang="en-US" dirty="0"/>
              <a:t> personal belief (trust) on a tweet </a:t>
            </a:r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b</a:t>
            </a:r>
            <a:r>
              <a:rPr lang="en-US" i="1" dirty="0"/>
              <a:t> = </a:t>
            </a:r>
            <a:r>
              <a:rPr lang="en-US" dirty="0"/>
              <a:t>collection of </a:t>
            </a:r>
            <a:r>
              <a:rPr lang="en-US" dirty="0"/>
              <a:t>users personal </a:t>
            </a:r>
            <a:r>
              <a:rPr lang="en-US" dirty="0"/>
              <a:t>beliefs </a:t>
            </a:r>
            <a:r>
              <a:rPr lang="en-US" dirty="0"/>
              <a:t>on </a:t>
            </a:r>
            <a:r>
              <a:rPr lang="en-US"/>
              <a:t>a tweet</a:t>
            </a:r>
            <a:endParaRPr lang="en-US" i="1" dirty="0"/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How much a user believes in any tweet in the network?</a:t>
            </a:r>
            <a:endParaRPr lang="en-US" i="1" dirty="0"/>
          </a:p>
          <a:p>
            <a:pPr>
              <a:defRPr/>
            </a:pPr>
            <a:endParaRPr lang="en-US" baseline="-25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1470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eaLnBrk="0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0" dirty="0">
                <a:solidFill>
                  <a:srgbClr val="775F55"/>
                </a:solidFill>
                <a:latin typeface="Tw Cen MT" pitchFamily="34" charset="0"/>
                <a:ea typeface="+mj-ea"/>
                <a:cs typeface="SimSun" charset="-122"/>
              </a:rPr>
              <a:t>How to Infer Trust for Tweets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4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23862"/>
          </a:xfrm>
        </p:spPr>
        <p:txBody>
          <a:bodyPr/>
          <a:lstStyle/>
          <a:p>
            <a:r>
              <a:rPr lang="en-US" smtClean="0"/>
              <a:t>Computes for any user, her belief in any tweet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8534400" cy="284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Times New Roman" pitchFamily="18" charset="0"/>
              <a:buAutoNum type="arabicParenBoth"/>
              <a:defRPr/>
            </a:pPr>
            <a:r>
              <a:rPr lang="en-US" i="1" dirty="0"/>
              <a:t>b</a:t>
            </a:r>
            <a:r>
              <a:rPr lang="en-US" baseline="30000" dirty="0"/>
              <a:t>(0) </a:t>
            </a:r>
            <a:r>
              <a:rPr lang="en-US" i="1" dirty="0"/>
              <a:t>= </a:t>
            </a:r>
            <a:r>
              <a:rPr lang="en-US" dirty="0"/>
              <a:t>b</a:t>
            </a:r>
          </a:p>
          <a:p>
            <a:pPr marL="342900" indent="-342900">
              <a:buFont typeface="Times New Roman" pitchFamily="18" charset="0"/>
              <a:buAutoNum type="arabicParenBoth"/>
              <a:defRPr/>
            </a:pPr>
            <a:r>
              <a:rPr lang="en-US" i="1" dirty="0"/>
              <a:t>b</a:t>
            </a:r>
            <a:r>
              <a:rPr lang="en-US" baseline="30000" dirty="0"/>
              <a:t>(n) </a:t>
            </a:r>
            <a:r>
              <a:rPr lang="en-US" i="1" dirty="0"/>
              <a:t>= </a:t>
            </a:r>
            <a:r>
              <a:rPr lang="en-US" dirty="0"/>
              <a:t>T . </a:t>
            </a:r>
            <a:r>
              <a:rPr lang="en-US" i="1" dirty="0"/>
              <a:t>b</a:t>
            </a:r>
            <a:r>
              <a:rPr lang="en-US" baseline="30000" dirty="0"/>
              <a:t>(n-1) </a:t>
            </a:r>
            <a:r>
              <a:rPr lang="en-US" dirty="0"/>
              <a:t>or (</a:t>
            </a:r>
            <a:r>
              <a:rPr lang="en-US" i="1" dirty="0"/>
              <a:t>b</a:t>
            </a:r>
            <a:r>
              <a:rPr lang="en-US" i="1" baseline="-25000" dirty="0"/>
              <a:t>i</a:t>
            </a:r>
            <a:r>
              <a:rPr lang="en-US" dirty="0"/>
              <a:t>)</a:t>
            </a:r>
            <a:r>
              <a:rPr lang="en-US" baseline="30000" dirty="0"/>
              <a:t>n </a:t>
            </a:r>
            <a:r>
              <a:rPr lang="en-US" dirty="0"/>
              <a:t>=</a:t>
            </a:r>
            <a:r>
              <a:rPr lang="en-US" baseline="30000" dirty="0"/>
              <a:t> </a:t>
            </a:r>
            <a:r>
              <a:rPr lang="en-US" i="1" dirty="0"/>
              <a:t>∑</a:t>
            </a:r>
            <a:r>
              <a:rPr lang="en-US" i="1" baseline="-25000" dirty="0"/>
              <a:t>k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ik</a:t>
            </a:r>
            <a:r>
              <a:rPr lang="en-US" baseline="-25000" dirty="0"/>
              <a:t> </a:t>
            </a:r>
            <a:r>
              <a:rPr lang="en-US" dirty="0"/>
              <a:t>.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b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  <a:r>
              <a:rPr lang="en-US" baseline="30000" dirty="0"/>
              <a:t>n-1</a:t>
            </a:r>
            <a:r>
              <a:rPr lang="en-US" dirty="0"/>
              <a:t>) </a:t>
            </a:r>
            <a:endParaRPr lang="en-US" i="1" baseline="30000" dirty="0"/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Repeat (2) until </a:t>
            </a:r>
            <a:r>
              <a:rPr lang="en-US" i="1" dirty="0"/>
              <a:t>b</a:t>
            </a:r>
            <a:r>
              <a:rPr lang="en-US" baseline="30000" dirty="0"/>
              <a:t>(n)</a:t>
            </a:r>
            <a:r>
              <a:rPr lang="en-US" dirty="0"/>
              <a:t> = </a:t>
            </a:r>
            <a:r>
              <a:rPr lang="en-US" i="1" dirty="0"/>
              <a:t>b</a:t>
            </a:r>
            <a:r>
              <a:rPr lang="en-US" baseline="30000" dirty="0"/>
              <a:t>(n-1)</a:t>
            </a:r>
            <a:endParaRPr lang="en-US" dirty="0"/>
          </a:p>
          <a:p>
            <a:pPr marL="342900" indent="-342900">
              <a:defRPr/>
            </a:pPr>
            <a:endParaRPr lang="en-US" i="1" dirty="0"/>
          </a:p>
          <a:p>
            <a:pPr marL="342900" indent="-342900">
              <a:defRPr/>
            </a:pPr>
            <a:r>
              <a:rPr lang="en-US" dirty="0"/>
              <a:t>where:</a:t>
            </a:r>
          </a:p>
          <a:p>
            <a:pPr marL="342900" indent="-342900">
              <a:defRPr/>
            </a:pPr>
            <a:r>
              <a:rPr lang="en-US" i="1" dirty="0"/>
              <a:t>b</a:t>
            </a:r>
            <a:r>
              <a:rPr lang="en-US" baseline="30000" dirty="0"/>
              <a:t>(</a:t>
            </a:r>
            <a:r>
              <a:rPr lang="en-US" baseline="30000" dirty="0" err="1"/>
              <a:t>i</a:t>
            </a:r>
            <a:r>
              <a:rPr lang="en-US" baseline="30000" dirty="0"/>
              <a:t>)</a:t>
            </a:r>
            <a:r>
              <a:rPr lang="en-US" i="1" dirty="0"/>
              <a:t> </a:t>
            </a:r>
            <a:r>
              <a:rPr lang="en-US" dirty="0"/>
              <a:t>is the value of </a:t>
            </a:r>
            <a:r>
              <a:rPr lang="en-US" i="1" dirty="0"/>
              <a:t>b </a:t>
            </a:r>
            <a:r>
              <a:rPr lang="en-US" dirty="0"/>
              <a:t>in interaction </a:t>
            </a:r>
            <a:r>
              <a:rPr lang="en-US" i="1" dirty="0" err="1"/>
              <a:t>i</a:t>
            </a:r>
            <a:r>
              <a:rPr lang="en-US" i="1" dirty="0"/>
              <a:t>.</a:t>
            </a:r>
          </a:p>
          <a:p>
            <a:pPr>
              <a:defRPr/>
            </a:pPr>
            <a:endParaRPr lang="en-US" baseline="-25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04800" y="228600"/>
            <a:ext cx="8147050" cy="98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eaLnBrk="0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kern="0" dirty="0">
                <a:solidFill>
                  <a:srgbClr val="775F55"/>
                </a:solidFill>
                <a:latin typeface="Tw Cen MT" pitchFamily="34" charset="0"/>
                <a:ea typeface="+mj-ea"/>
                <a:cs typeface="SimSun" charset="-122"/>
              </a:rPr>
              <a:t>The Merged Beliefs Structure (</a:t>
            </a:r>
            <a:r>
              <a:rPr lang="en-US" sz="4000" i="1" kern="0" dirty="0">
                <a:solidFill>
                  <a:srgbClr val="775F55"/>
                </a:solidFill>
                <a:latin typeface="Tw Cen MT" pitchFamily="34" charset="0"/>
                <a:ea typeface="+mj-ea"/>
                <a:cs typeface="SimSun" charset="-122"/>
              </a:rPr>
              <a:t>b)</a:t>
            </a:r>
            <a:endParaRPr lang="en-US" sz="4000" kern="0" dirty="0">
              <a:solidFill>
                <a:srgbClr val="775F55"/>
              </a:solidFill>
              <a:latin typeface="Tw Cen MT" pitchFamily="34" charset="0"/>
              <a:ea typeface="+mj-ea"/>
              <a:cs typeface="SimSun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Concluding Remarks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419475" y="4308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604" name="Rectangle 40"/>
          <p:cNvSpPr>
            <a:spLocks noChangeArrowheads="1"/>
          </p:cNvSpPr>
          <p:nvPr/>
        </p:nvSpPr>
        <p:spPr bwMode="auto">
          <a:xfrm>
            <a:off x="4546600" y="394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457200" indent="-457200">
              <a:buFont typeface="Arial" charset="0"/>
              <a:buChar char="•"/>
            </a:pPr>
            <a:r>
              <a:rPr lang="en-US" sz="2800"/>
              <a:t>Health-related networks can be meaningful visualized  and analyzed: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800"/>
              <a:t>lists and seeds;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800"/>
              <a:t>Social Network Analysis + Natural Language Processing + Machine Learning</a:t>
            </a:r>
          </a:p>
          <a:p>
            <a:pPr marL="457200" indent="-457200">
              <a:buFont typeface="Arial" charset="0"/>
              <a:buChar char="•"/>
            </a:pPr>
            <a:endParaRPr lang="en-US" sz="2800"/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Challenge: modeling and inferring trust: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400"/>
              <a:t>Subjective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400"/>
              <a:t>Transitory nature of th networks</a:t>
            </a:r>
          </a:p>
          <a:p>
            <a:pPr marL="1200150" lvl="1" indent="-457200">
              <a:buFont typeface="Arial" charset="0"/>
              <a:buChar char="•"/>
            </a:pPr>
            <a:r>
              <a:rPr lang="en-US" sz="2400"/>
              <a:t>Lack of bidirectional relationships in Twitter</a:t>
            </a:r>
          </a:p>
          <a:p>
            <a:pPr marL="457200" indent="-457200">
              <a:buFont typeface="Arial" charset="0"/>
              <a:buChar char="•"/>
            </a:pPr>
            <a:endParaRPr lang="en-US" sz="2800"/>
          </a:p>
          <a:p>
            <a:pPr marL="1200150" lvl="1" indent="-457200"/>
            <a:endParaRPr lang="en-US" sz="2400"/>
          </a:p>
          <a:p>
            <a:pPr marL="457200" indent="-457200"/>
            <a:endParaRPr lang="en-US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0" y="2667000"/>
            <a:ext cx="8229600" cy="1143000"/>
          </a:xfrm>
        </p:spPr>
        <p:txBody>
          <a:bodyPr/>
          <a:lstStyle/>
          <a:p>
            <a:pPr algn="ctr"/>
            <a:r>
              <a:rPr lang="en-US" sz="5400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OSN and Healthcare</a:t>
            </a: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895600" y="3048000"/>
            <a:ext cx="2819400" cy="18891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172" name="Picture 28" descr="C:\Users\doliveir\AppData\Local\Microsoft\Windows\Temporary Internet Files\Content.IE5\3ZQZ2YMT\MC9004420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05200"/>
            <a:ext cx="1851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8" descr="C:\Users\doliveir\AppData\Local\Microsoft\Windows\Temporary Internet Files\Content.IE5\3ZQZ2YMT\MC9004420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1851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8" descr="C:\Users\doliveir\AppData\Local\Microsoft\Windows\Temporary Internet Files\Content.IE5\3ZQZ2YMT\MC9004420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18510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1185069" y="3463131"/>
            <a:ext cx="688975" cy="1111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185069" y="4606131"/>
            <a:ext cx="688975" cy="11113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4343400"/>
            <a:ext cx="1524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438400" y="4800600"/>
            <a:ext cx="9906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0"/>
          </p:cNvCxnSpPr>
          <p:nvPr/>
        </p:nvCxnSpPr>
        <p:spPr>
          <a:xfrm flipV="1">
            <a:off x="2514600" y="3992563"/>
            <a:ext cx="390525" cy="12223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3048000"/>
            <a:ext cx="6858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638800" y="3429000"/>
            <a:ext cx="504825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724400" y="2743200"/>
            <a:ext cx="3048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3" name="Picture 4" descr="C:\Users\doliveir\AppData\Local\Microsoft\Windows\Temporary Internet Files\Content.IE5\8UJLFCT8\MP90038619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066800"/>
            <a:ext cx="1136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5" descr="C:\Users\doliveir\AppData\Local\Microsoft\Windows\Temporary Internet Files\Content.IE5\3ZQZ2YMT\MP900400939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371600"/>
            <a:ext cx="10668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5257800"/>
            <a:ext cx="115093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27" descr="socialnetwork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276600"/>
            <a:ext cx="11255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E-Health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Health Information National Trend Survey (HINTS, 2007):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 23% reported using a social networking site.</a:t>
            </a:r>
          </a:p>
          <a:p>
            <a:pPr marL="514350" indent="-514350">
              <a:buFont typeface="Arial" charset="0"/>
              <a:buChar char="•"/>
            </a:pPr>
            <a:endParaRPr lang="en-US" sz="2400"/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61% of adult Americans look online for health information:</a:t>
            </a:r>
          </a:p>
          <a:p>
            <a:pPr marL="1657350" lvl="2" indent="-514350">
              <a:buFont typeface="Arial" charset="0"/>
              <a:buChar char="•"/>
            </a:pPr>
            <a:r>
              <a:rPr lang="en-GB" sz="2400"/>
              <a:t>41% have read someone else's medical information;</a:t>
            </a:r>
          </a:p>
          <a:p>
            <a:pPr marL="1657350" lvl="2" indent="-514350">
              <a:buFont typeface="Arial" charset="0"/>
              <a:buChar char="•"/>
            </a:pPr>
            <a:r>
              <a:rPr lang="en-GB" sz="2400"/>
              <a:t>15% </a:t>
            </a:r>
            <a:r>
              <a:rPr lang="en-US" sz="2400"/>
              <a:t>have posted medical information.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Twitter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Great impact in dissemination of health information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Microblogging: short messages or tweets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Unidirectional: followers and followees</a:t>
            </a:r>
          </a:p>
          <a:p>
            <a:pPr marL="1257300" lvl="1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Follower considers followee “interesting” 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Why Social Media/Twitter?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Information gathering: experiences,treatment options, questions, clinical trials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Responses are synchronous, fast and regular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Telepresence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Content patient controlled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Better health outcomes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Patient support networks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  <p:pic>
        <p:nvPicPr>
          <p:cNvPr id="10244" name="Picture 3" descr="circle-of-friend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00400"/>
            <a:ext cx="37909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Twitter Cancer Networks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Highly active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Far reach: 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Prof. Naoto Ueno, doctor and cancer survivor (4100 followers)</a:t>
            </a:r>
          </a:p>
          <a:p>
            <a:pPr marL="1257300" lvl="1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Tweets caused cancer screening program in Japan to undergo a rethink.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  <p:pic>
        <p:nvPicPr>
          <p:cNvPr id="11268" name="Picture 5" descr="Picture 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495800"/>
            <a:ext cx="50673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28600" y="2286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Trust Challenges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How much to share: 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personal experiences, family diseases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Content is uncensored and collaborative:</a:t>
            </a:r>
          </a:p>
          <a:p>
            <a:pPr marL="1257300" lvl="1" indent="-514350">
              <a:buFont typeface="Arial" charset="0"/>
              <a:buChar char="•"/>
            </a:pPr>
            <a:endParaRPr lang="en-GB" sz="2400"/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How much to trust a source of information?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Content may be contradictory and incorrect.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Previous validation of statements in unfeasible.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28600" y="152400"/>
            <a:ext cx="86868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9144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775F55"/>
                </a:solidFill>
                <a:latin typeface="Tw Cen MT" pitchFamily="34" charset="0"/>
              </a:rPr>
              <a:t>Our Work: Dynamics of Cancer-based Networks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6575" cy="4498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7200" rIns="0" bIns="0"/>
          <a:lstStyle/>
          <a:p>
            <a:pPr marL="514350" indent="-514350">
              <a:buFont typeface="Arial" charset="0"/>
              <a:buChar char="•"/>
            </a:pPr>
            <a:r>
              <a:rPr lang="en-GB" sz="2400"/>
              <a:t>How cancer-based networks on Twitter influence: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flow of health-related information?</a:t>
            </a:r>
          </a:p>
          <a:p>
            <a:pPr marL="1257300" lvl="1" indent="-514350">
              <a:buFont typeface="Arial" charset="0"/>
              <a:buChar char="•"/>
            </a:pPr>
            <a:r>
              <a:rPr lang="en-GB" sz="2400"/>
              <a:t>Health-related attitudes and outcomes? 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/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How to visualize these networks?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How can we model and infer trust in users and their statements (</a:t>
            </a:r>
            <a:r>
              <a:rPr lang="en-GB" sz="2400" i="1"/>
              <a:t>tweets</a:t>
            </a:r>
            <a:r>
              <a:rPr lang="en-GB" sz="2400"/>
              <a:t>)?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r>
              <a:rPr lang="en-GB" sz="2400"/>
              <a:t>How do trust in users and beliefs in </a:t>
            </a:r>
            <a:r>
              <a:rPr lang="en-GB" sz="2400" i="1"/>
              <a:t>tweets</a:t>
            </a:r>
            <a:r>
              <a:rPr lang="en-GB" sz="2400"/>
              <a:t> propagate?</a:t>
            </a:r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514350" indent="-514350">
              <a:buFont typeface="Arial" charset="0"/>
              <a:buChar char="•"/>
            </a:pPr>
            <a:endParaRPr lang="en-GB" sz="2400"/>
          </a:p>
          <a:p>
            <a:pPr marL="1257300" lvl="1" indent="-514350"/>
            <a:endParaRPr lang="en-US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SimSun"/>
        <a:cs typeface=""/>
      </a:majorFont>
      <a:minorFont>
        <a:latin typeface="Tw Cen MT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w Cen MT"/>
        <a:ea typeface="SimSun"/>
        <a:cs typeface=""/>
      </a:majorFont>
      <a:minorFont>
        <a:latin typeface="Tw Cen MT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36882</TotalTime>
  <Words>1067</Words>
  <Application>Microsoft Office PowerPoint</Application>
  <PresentationFormat>On-screen Show (4:3)</PresentationFormat>
  <Paragraphs>280</Paragraphs>
  <Slides>24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SimSun</vt:lpstr>
      <vt:lpstr>Times New Roman</vt:lpstr>
      <vt:lpstr>Tw Cen MT</vt:lpstr>
      <vt:lpstr>ＭＳ Ｐゴシック</vt:lpstr>
      <vt:lpstr>Office Theme</vt:lpstr>
      <vt:lpstr>1_Office Theme</vt:lpstr>
      <vt:lpstr>???</vt:lpstr>
      <vt:lpstr>???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Modeling and Inferring Trust</vt:lpstr>
      <vt:lpstr>Slide 19</vt:lpstr>
      <vt:lpstr>Slide 20</vt:lpstr>
      <vt:lpstr>Slide 21</vt:lpstr>
      <vt:lpstr>Slide 22</vt:lpstr>
      <vt:lpstr>Slide 23</vt:lpstr>
      <vt:lpstr>Thank you!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2011 - Digital Ethnography</dc:title>
  <dc:creator>Dhiraj Murthy</dc:creator>
  <cp:lastModifiedBy>doliveir</cp:lastModifiedBy>
  <cp:revision>156</cp:revision>
  <cp:lastPrinted>2010-11-12T15:12:11Z</cp:lastPrinted>
  <dcterms:created xsi:type="dcterms:W3CDTF">2011-06-26T19:47:22Z</dcterms:created>
  <dcterms:modified xsi:type="dcterms:W3CDTF">2011-10-07T13:22:49Z</dcterms:modified>
</cp:coreProperties>
</file>