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74" r:id="rId4"/>
    <p:sldId id="273" r:id="rId5"/>
    <p:sldId id="275" r:id="rId6"/>
    <p:sldId id="276" r:id="rId7"/>
    <p:sldId id="277" r:id="rId8"/>
    <p:sldId id="280" r:id="rId9"/>
    <p:sldId id="278" r:id="rId10"/>
    <p:sldId id="279" r:id="rId11"/>
    <p:sldId id="281" r:id="rId12"/>
    <p:sldId id="284" r:id="rId13"/>
    <p:sldId id="260" r:id="rId14"/>
    <p:sldId id="261" r:id="rId15"/>
    <p:sldId id="262" r:id="rId16"/>
    <p:sldId id="263" r:id="rId17"/>
    <p:sldId id="286" r:id="rId18"/>
    <p:sldId id="265" r:id="rId19"/>
    <p:sldId id="285" r:id="rId20"/>
    <p:sldId id="287" r:id="rId21"/>
    <p:sldId id="267" r:id="rId22"/>
    <p:sldId id="288" r:id="rId23"/>
    <p:sldId id="290" r:id="rId24"/>
    <p:sldId id="292" r:id="rId25"/>
    <p:sldId id="294" r:id="rId26"/>
    <p:sldId id="293" r:id="rId27"/>
    <p:sldId id="298" r:id="rId28"/>
    <p:sldId id="300" r:id="rId29"/>
    <p:sldId id="301" r:id="rId30"/>
    <p:sldId id="302" r:id="rId31"/>
    <p:sldId id="303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2429" autoAdjust="0"/>
  </p:normalViewPr>
  <p:slideViewPr>
    <p:cSldViewPr>
      <p:cViewPr>
        <p:scale>
          <a:sx n="80" d="100"/>
          <a:sy n="80" d="100"/>
        </p:scale>
        <p:origin x="-126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28EF-8064-41A0-9414-459A211A94E7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84F84-FBC1-4D46-AAC1-05C9F0EE6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Acknowledgements: funded by national geospatial agency and air force (put logos for both)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712E8-78DB-46AA-B890-256B44DCC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replace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712E8-78DB-46AA-B890-256B44DCC29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GTD</a:t>
            </a:r>
            <a:r>
              <a:rPr lang="en-US" baseline="0" dirty="0" smtClean="0"/>
              <a:t> ground truth contains 29 correct attribute mappings; GLD contains 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4F84-FBC1-4D46-AAC1-05C9F0EE6F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dirty="0" smtClean="0"/>
              <a:t>Both </a:t>
            </a:r>
            <a:r>
              <a:rPr lang="en-US" sz="1200" dirty="0" err="1" smtClean="0"/>
              <a:t>ontologies</a:t>
            </a:r>
            <a:r>
              <a:rPr lang="en-US" sz="1200" dirty="0" smtClean="0"/>
              <a:t>’ instances were gleaned from </a:t>
            </a:r>
            <a:r>
              <a:rPr lang="en-US" sz="1200" dirty="0" smtClean="0"/>
              <a:t>GNIS (Geographic</a:t>
            </a:r>
            <a:r>
              <a:rPr lang="en-US" sz="1200" baseline="0" dirty="0" smtClean="0"/>
              <a:t> Names Information System) maintained by the USGS</a:t>
            </a:r>
            <a:r>
              <a:rPr lang="en-US" sz="1200" dirty="0" smtClean="0"/>
              <a:t>, </a:t>
            </a:r>
            <a:r>
              <a:rPr lang="en-US" sz="1200" dirty="0" smtClean="0"/>
              <a:t>and the </a:t>
            </a:r>
            <a:r>
              <a:rPr lang="en-US" sz="1200" dirty="0" err="1" smtClean="0"/>
              <a:t>ontologies</a:t>
            </a:r>
            <a:r>
              <a:rPr lang="en-US" sz="1200" dirty="0" smtClean="0"/>
              <a:t> were constructed by using the relationships between GTs found in the ADL gazetteer </a:t>
            </a:r>
            <a:r>
              <a:rPr lang="en-US" sz="1200" dirty="0" smtClean="0"/>
              <a:t>Ground </a:t>
            </a:r>
            <a:r>
              <a:rPr lang="en-US" sz="1200" dirty="0" smtClean="0"/>
              <a:t>truth for POI contained 32 correct attribute mappings, and the ground truth for HYDRO contained 27 correct attribute mappings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4F84-FBC1-4D46-AAC1-05C9F0EE6F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1D10E4-8B0F-457C-96ED-C719CF23913F}" type="slidenum">
              <a:rPr lang="en-US"/>
              <a:pPr/>
              <a:t>3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BBF7FE-89C6-472E-9CD4-2104A5B3A91B}" type="slidenum">
              <a:rPr lang="en-US"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712E8-78DB-46AA-B890-256B44DCC2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712E8-78DB-46AA-B890-256B44DCC2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26BAD-B49C-4B88-921D-414EA89136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Change x</a:t>
            </a:r>
            <a:r>
              <a:rPr lang="en-US" baseline="0" dirty="0" smtClean="0"/>
              <a:t> and X under conditional entropy equation to c and C; also, change y and Y to t and T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441DC-97E7-48B9-A274-28D040A57C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Add Google Distance citation here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819A2-B589-498C-85CA-91A19A4059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D2FDF-CC9E-4C12-8547-FB4E68A4D0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slide combining</a:t>
            </a:r>
            <a:r>
              <a:rPr lang="en-US" baseline="0" dirty="0" smtClean="0"/>
              <a:t> NGT + GT  -- also, need to talk about how when comparing </a:t>
            </a:r>
            <a:r>
              <a:rPr lang="en-US" baseline="0" dirty="0" err="1" smtClean="0"/>
              <a:t>atts</a:t>
            </a:r>
            <a:r>
              <a:rPr lang="en-US" baseline="0" dirty="0" smtClean="0"/>
              <a:t> with GTs and NGTs, I create clusters for GTs and NGTs, I weigh them equally.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712E8-78DB-46AA-B890-256B44DCC2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037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Content-Based Geospatial Schema Matching Using Semi-Supervised </a:t>
            </a:r>
            <a:r>
              <a:rPr lang="en-US" dirty="0" err="1" smtClean="0"/>
              <a:t>Geosemantic</a:t>
            </a:r>
            <a:r>
              <a:rPr lang="en-US" dirty="0" smtClean="0"/>
              <a:t> Clustering and Hierarchy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6324600" cy="1434062"/>
          </a:xfrm>
        </p:spPr>
        <p:txBody>
          <a:bodyPr>
            <a:normAutofit/>
          </a:bodyPr>
          <a:lstStyle/>
          <a:p>
            <a:r>
              <a:rPr lang="en-US" dirty="0" smtClean="0"/>
              <a:t>Jeffrey </a:t>
            </a:r>
            <a:r>
              <a:rPr lang="en-US" dirty="0" err="1" smtClean="0"/>
              <a:t>Partyka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Latifur Khan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NG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105400"/>
            <a:ext cx="1138238" cy="1108737"/>
          </a:xfrm>
          <a:prstGeom prst="rect">
            <a:avLst/>
          </a:prstGeom>
        </p:spPr>
      </p:pic>
      <p:pic>
        <p:nvPicPr>
          <p:cNvPr id="5" name="Picture 4" descr="ut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800600"/>
            <a:ext cx="2438400" cy="169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066800"/>
          </a:xfrm>
        </p:spPr>
        <p:txBody>
          <a:bodyPr/>
          <a:lstStyle/>
          <a:p>
            <a:r>
              <a:rPr lang="en-US" dirty="0" smtClean="0"/>
              <a:t>    Hierarchical Relationships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24000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30977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8458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Being </a:t>
            </a:r>
            <a:r>
              <a:rPr lang="en-US" sz="2000" b="1" dirty="0" smtClean="0"/>
              <a:t>overly specific </a:t>
            </a:r>
            <a:r>
              <a:rPr lang="en-US" sz="2000" dirty="0" smtClean="0"/>
              <a:t>in GT specification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8458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Being </a:t>
            </a:r>
            <a:r>
              <a:rPr lang="en-US" sz="2000" b="1" dirty="0" smtClean="0"/>
              <a:t>overly general </a:t>
            </a:r>
            <a:r>
              <a:rPr lang="en-US" sz="2000" dirty="0" smtClean="0"/>
              <a:t>in GT specification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8458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Need to watch out for: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229600" cy="1066800"/>
          </a:xfrm>
        </p:spPr>
        <p:txBody>
          <a:bodyPr/>
          <a:lstStyle/>
          <a:p>
            <a:r>
              <a:rPr lang="en-US" dirty="0" smtClean="0"/>
              <a:t>Introducing GeoSim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Geospatial, clustering based schema matching solution for determining semantic similarity between two compared data sources</a:t>
            </a:r>
          </a:p>
          <a:p>
            <a:endParaRPr lang="en-US" dirty="0" smtClean="0"/>
          </a:p>
          <a:p>
            <a:r>
              <a:rPr lang="en-US" dirty="0" smtClean="0"/>
              <a:t>Handles both 1:1 attribute comparisons and 1:1 table comparisons</a:t>
            </a:r>
          </a:p>
          <a:p>
            <a:endParaRPr lang="en-US" dirty="0" smtClean="0"/>
          </a:p>
          <a:p>
            <a:r>
              <a:rPr lang="en-US" dirty="0" smtClean="0"/>
              <a:t>Uses </a:t>
            </a:r>
            <a:r>
              <a:rPr lang="en-US" i="1" dirty="0" smtClean="0"/>
              <a:t>both </a:t>
            </a:r>
            <a:r>
              <a:rPr lang="en-US" dirty="0" smtClean="0"/>
              <a:t>semantic and geographic properties of instances between compared attributes to produce a more effective clustering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   Flow of Control for GeoSim</a:t>
            </a:r>
            <a:endParaRPr lang="en-US" dirty="0"/>
          </a:p>
        </p:txBody>
      </p:sp>
      <p:pic>
        <p:nvPicPr>
          <p:cNvPr id="1026" name="Picture 2" descr="C:\Users\Owner\Desktop\Research\ICSC 2011\Figures\Figure 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427035"/>
            <a:ext cx="6543675" cy="527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Determining Semantic Similarity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use Entropy-Based Distribution (EBD)</a:t>
            </a:r>
          </a:p>
          <a:p>
            <a:pPr eaLnBrk="1" hangingPunct="1"/>
            <a:r>
              <a:rPr lang="en-US" dirty="0" smtClean="0"/>
              <a:t>EBD is a measurement of type similarity between 2 attributes (or columns):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EBD takes values in the range of [0,1] . Greater EBD corresponds to more similar type distributions between compared attributes (columns)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698500" algn="l"/>
              </a:tabLst>
            </a:pPr>
            <a:endParaRPr lang="en-US">
              <a:latin typeface="Georgia" pitchFamily="18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698500" algn="l"/>
              </a:tabLst>
            </a:pPr>
            <a:endParaRPr lang="en-US">
              <a:latin typeface="Georgia" pitchFamily="18" charset="0"/>
            </a:endParaRP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2438400" y="3787775"/>
            <a:ext cx="464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Georgia" pitchFamily="18" charset="0"/>
              </a:rPr>
              <a:t>EBD = </a:t>
            </a:r>
            <a:r>
              <a:rPr lang="en-US" sz="2000" b="1" u="sng" dirty="0" smtClean="0">
                <a:latin typeface="Georgia" pitchFamily="18" charset="0"/>
              </a:rPr>
              <a:t>H(C|T</a:t>
            </a:r>
            <a:r>
              <a:rPr lang="en-US" sz="2000" b="1" u="sng" dirty="0">
                <a:latin typeface="Georgia" pitchFamily="18" charset="0"/>
              </a:rPr>
              <a:t>)</a:t>
            </a:r>
            <a:r>
              <a:rPr lang="en-US" sz="2000" b="1" dirty="0">
                <a:latin typeface="Georgia" pitchFamily="18" charset="0"/>
              </a:rPr>
              <a:t>     </a:t>
            </a:r>
            <a:r>
              <a:rPr lang="en-US" sz="2000" baseline="-25000" dirty="0" smtClean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r>
              <a:rPr lang="en-US" sz="2000" b="1" dirty="0">
                <a:latin typeface="Georgia" pitchFamily="18" charset="0"/>
              </a:rPr>
              <a:t>              </a:t>
            </a:r>
            <a:r>
              <a:rPr lang="en-US" sz="2000" b="1" dirty="0" smtClean="0">
                <a:latin typeface="Georgia" pitchFamily="18" charset="0"/>
              </a:rPr>
              <a:t>  H(C) </a:t>
            </a:r>
            <a:endParaRPr lang="en-US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condEntropy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6057900"/>
            <a:ext cx="2876550" cy="647700"/>
          </a:xfrm>
          <a:prstGeom prst="rect">
            <a:avLst/>
          </a:prstGeom>
        </p:spPr>
      </p:pic>
      <p:pic>
        <p:nvPicPr>
          <p:cNvPr id="54" name="Picture 53" descr="entrop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581400"/>
            <a:ext cx="1762125" cy="790575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  Illustration of EBD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08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0852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US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0"/>
            <a:ext cx="908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0" y="0"/>
            <a:ext cx="908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0" y="0"/>
            <a:ext cx="908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" y="2514600"/>
          <a:ext cx="12192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att1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47800" y="2514600"/>
          <a:ext cx="1295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att2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895600" y="35814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0200" y="1524000"/>
            <a:ext cx="20574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8800" y="1595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1900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052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286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Z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667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3043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200" y="2738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2743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0" y="3119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259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Z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72000" y="4419600"/>
            <a:ext cx="1143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43600" y="5029200"/>
            <a:ext cx="1143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5200" y="4419600"/>
            <a:ext cx="1143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19600" y="4419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4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0" y="5024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200" y="4948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10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4948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5100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7400" y="563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62600" y="5410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86600" y="4567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Z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4872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Z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7200" y="3745468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Entropy = </a:t>
            </a:r>
            <a:r>
              <a:rPr lang="en-US" b="1" dirty="0" smtClean="0">
                <a:latin typeface="Georgia" pitchFamily="18" charset="0"/>
              </a:rPr>
              <a:t>H(C) =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00" y="6183868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Conditional Entropy = </a:t>
            </a:r>
            <a:r>
              <a:rPr lang="en-US" b="1" dirty="0" smtClean="0"/>
              <a:t>H(C|T) =  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8392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Details of Clustering in GeoSim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1524000"/>
            <a:ext cx="8077200" cy="621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smtClean="0"/>
              <a:t>●  </a:t>
            </a:r>
            <a:r>
              <a:rPr lang="en-US" sz="2400" dirty="0" err="1" smtClean="0"/>
              <a:t>GeoSim</a:t>
            </a:r>
            <a:r>
              <a:rPr lang="en-US" sz="2400" dirty="0" smtClean="0"/>
              <a:t> uses K-</a:t>
            </a:r>
            <a:r>
              <a:rPr lang="en-US" sz="2400" dirty="0" err="1" smtClean="0"/>
              <a:t>medoid</a:t>
            </a:r>
            <a:r>
              <a:rPr lang="en-US" sz="2400" dirty="0" smtClean="0"/>
              <a:t> clustering over the semantic and geographic types of instances between compared attributes</a:t>
            </a:r>
          </a:p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●</a:t>
            </a:r>
            <a:r>
              <a:rPr lang="en-US" sz="2800" dirty="0" smtClean="0"/>
              <a:t> </a:t>
            </a:r>
            <a:r>
              <a:rPr lang="en-US" sz="2400" dirty="0" smtClean="0">
                <a:latin typeface="+mn-lt"/>
                <a:cs typeface="+mn-cs"/>
              </a:rPr>
              <a:t>K-means is not suitable because we cannot compute a </a:t>
            </a:r>
            <a:r>
              <a:rPr lang="en-US" sz="2400" dirty="0" err="1" smtClean="0">
                <a:latin typeface="+mn-lt"/>
                <a:cs typeface="+mn-cs"/>
              </a:rPr>
              <a:t>centroid</a:t>
            </a:r>
            <a:r>
              <a:rPr lang="en-US" sz="2400" dirty="0" smtClean="0">
                <a:latin typeface="+mn-lt"/>
                <a:cs typeface="+mn-cs"/>
              </a:rPr>
              <a:t> among string instances, so we use K-</a:t>
            </a:r>
            <a:r>
              <a:rPr lang="en-US" sz="2400" dirty="0" err="1" smtClean="0">
                <a:latin typeface="+mn-lt"/>
                <a:cs typeface="+mn-cs"/>
              </a:rPr>
              <a:t>medoid</a:t>
            </a:r>
            <a:r>
              <a:rPr lang="en-US" sz="2400" dirty="0" smtClean="0">
                <a:latin typeface="+mn-lt"/>
                <a:cs typeface="+mn-cs"/>
              </a:rPr>
              <a:t> clustering</a:t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sz="2400" dirty="0" smtClean="0">
                <a:latin typeface="+mn-lt"/>
                <a:cs typeface="+mn-cs"/>
              </a:rPr>
              <a:t/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dirty="0" smtClean="0"/>
              <a:t> </a:t>
            </a:r>
            <a:r>
              <a:rPr lang="en-US" sz="1600" dirty="0" smtClean="0"/>
              <a:t>●</a:t>
            </a:r>
            <a:r>
              <a:rPr lang="en-US" sz="2800" dirty="0" smtClean="0"/>
              <a:t> </a:t>
            </a:r>
            <a:r>
              <a:rPr lang="en-US" sz="2400" dirty="0" smtClean="0">
                <a:latin typeface="+mn-lt"/>
                <a:cs typeface="+mn-cs"/>
              </a:rPr>
              <a:t>Use Normalized Google Distance (NGD) as a distance measure between any two keywords in a cluster</a:t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sz="2400" dirty="0" smtClean="0">
                <a:latin typeface="+mn-lt"/>
                <a:cs typeface="+mn-cs"/>
              </a:rPr>
              <a:t/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sz="2400" dirty="0" smtClean="0">
                <a:latin typeface="+mn-lt"/>
                <a:cs typeface="+mn-cs"/>
              </a:rPr>
              <a:t/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sz="2400" dirty="0" smtClean="0">
                <a:latin typeface="+mn-lt"/>
                <a:cs typeface="+mn-cs"/>
              </a:rPr>
              <a:t/>
            </a:r>
            <a:br>
              <a:rPr lang="en-US" sz="2400" dirty="0" smtClean="0">
                <a:latin typeface="+mn-lt"/>
                <a:cs typeface="+mn-cs"/>
              </a:rPr>
            </a:br>
            <a:endParaRPr lang="en-US" sz="2400" dirty="0" smtClean="0">
              <a:latin typeface="+mn-lt"/>
              <a:cs typeface="+mn-cs"/>
            </a:endParaRPr>
          </a:p>
          <a:p>
            <a:pPr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619750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1600" dirty="0" smtClean="0"/>
              <a:t>●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+mn-lt"/>
                <a:cs typeface="+mn-cs"/>
              </a:rPr>
              <a:t>WordNet</a:t>
            </a:r>
            <a:r>
              <a:rPr lang="en-US" sz="2400" dirty="0" smtClean="0">
                <a:latin typeface="+mn-lt"/>
                <a:cs typeface="+mn-cs"/>
              </a:rPr>
              <a:t> would not be a suitable distance measure in the GIS domain </a:t>
            </a: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     Definition of Google Distance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    NGD(</a:t>
            </a:r>
            <a:r>
              <a:rPr lang="en-US" sz="2400" b="1" dirty="0" smtClean="0"/>
              <a:t>x, y</a:t>
            </a:r>
            <a:r>
              <a:rPr lang="en-US" sz="2400" dirty="0" smtClean="0"/>
              <a:t>) is a measure for the symmetric conditional probability of co-occurrence of </a:t>
            </a:r>
            <a:r>
              <a:rPr lang="en-US" sz="2400" b="1" dirty="0" smtClean="0"/>
              <a:t>x</a:t>
            </a:r>
            <a:r>
              <a:rPr lang="en-US" sz="2400" dirty="0" smtClean="0"/>
              <a:t> and </a:t>
            </a:r>
            <a:r>
              <a:rPr lang="en-US" sz="2400" b="1" dirty="0" smtClean="0"/>
              <a:t>y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063" y="1752600"/>
            <a:ext cx="5926137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5" y="2667000"/>
            <a:ext cx="6410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Semantic Clustering with NGD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65960"/>
          <a:ext cx="2286000" cy="2072637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1143000"/>
              </a:tblGrid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roadName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Johnson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Rd.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Plano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School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Dr.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Richardson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Zeppelin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St.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Lakehurst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Alma Dr.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Richardson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Preston Rd.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Addison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 Pkwy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800" y="1981200"/>
          <a:ext cx="2286000" cy="2117072"/>
        </p:xfrm>
        <a:graphic>
          <a:graphicData uri="http://schemas.openxmlformats.org/drawingml/2006/table">
            <a:tbl>
              <a:tblPr firstRow="1" bandRow="1"/>
              <a:tblGrid>
                <a:gridCol w="1219200"/>
                <a:gridCol w="1066800"/>
              </a:tblGrid>
              <a:tr h="3219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County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Custer</a:t>
                      </a:r>
                      <a:r>
                        <a:rPr lang="en-US" sz="11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Pwy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Cooke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sz="11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St.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Collin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2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Parker Rd.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Collin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Mathias</a:t>
                      </a:r>
                      <a:r>
                        <a:rPr kumimoji="0" lang="en-US" sz="11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 Cir.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Collin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Campbell Rd.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enton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Harry Hines Blvd.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3733800"/>
            <a:ext cx="914400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S</a:t>
            </a:r>
            <a:r>
              <a:rPr lang="en-US" sz="2800" b="1" baseline="-25000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1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62800" y="3733800"/>
            <a:ext cx="914400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S</a:t>
            </a:r>
            <a:r>
              <a:rPr lang="en-US" sz="2800" b="1" baseline="-25000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2</a:t>
            </a:r>
            <a:endParaRPr lang="en-US" sz="20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4953000"/>
            <a:ext cx="1905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480060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67000" y="3200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638800" y="32004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57600" y="1905000"/>
            <a:ext cx="2133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Google Distance   </a:t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 Calculation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90800" y="5105400"/>
            <a:ext cx="19050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Parker Rd.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St.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Campbell Rd.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5257800"/>
            <a:ext cx="1905000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Johnson Rd.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Zeppelin St. 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Preston Rd.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Mathias Cir.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19600" y="5334000"/>
            <a:ext cx="1524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5029200"/>
            <a:ext cx="1828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419600" y="5780089"/>
            <a:ext cx="15240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Dallas Pwy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Custer Pwy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72200" y="5246689"/>
            <a:ext cx="19050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School Dr.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Alma Dr.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Harry Hines Blvd.</a:t>
            </a: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19600" y="3962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95300" y="171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5800" y="1524000"/>
            <a:ext cx="6248400" cy="158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742906" y="1713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emantic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590800"/>
            <a:ext cx="1719407" cy="12281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609600"/>
            <a:ext cx="83058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Geographic Clustering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85800" y="1295400"/>
            <a:ext cx="8001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We use a gazetteer to determine the geographic </a:t>
            </a:r>
            <a:r>
              <a:rPr lang="en-US" dirty="0" smtClean="0"/>
              <a:t>type (GT) </a:t>
            </a:r>
            <a:r>
              <a:rPr lang="en-US" dirty="0"/>
              <a:t>of an </a:t>
            </a:r>
            <a:r>
              <a:rPr lang="en-US" dirty="0" smtClean="0"/>
              <a:t>instance </a:t>
            </a:r>
            <a:endParaRPr lang="en-US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6400800" cy="23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143000" y="1828800"/>
            <a:ext cx="17526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Instances of S</a:t>
            </a:r>
            <a:r>
              <a:rPr lang="en-US" baseline="-25000" dirty="0" smtClean="0"/>
              <a:t>1 </a:t>
            </a:r>
            <a:endParaRPr lang="en-US" dirty="0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886200" y="1839912"/>
            <a:ext cx="6858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GTs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14800" y="4495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0" y="1828800"/>
            <a:ext cx="17526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Instances of S</a:t>
            </a:r>
            <a:r>
              <a:rPr lang="en-US" baseline="-25000" dirty="0" smtClean="0"/>
              <a:t>2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48768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48768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768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48768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Anacortes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Edmonds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Victoria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Clinton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Victoria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Clinton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0" y="5269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Victoria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09600"/>
            <a:ext cx="83058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Using Latlong Value to Derive 1:1    </a:t>
            </a:r>
            <a:b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Instance to GT Mappings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1"/>
            <a:ext cx="658455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Topic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Background and Motivation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 smtClean="0"/>
              <a:t>Closer Look at GeoSim</a:t>
            </a:r>
            <a:br>
              <a:rPr lang="en-US" sz="2400" dirty="0" smtClean="0"/>
            </a:br>
            <a:r>
              <a:rPr lang="en-US" sz="2000" dirty="0" smtClean="0"/>
              <a:t>   - Overview</a:t>
            </a:r>
            <a:br>
              <a:rPr lang="en-US" sz="2000" dirty="0" smtClean="0"/>
            </a:br>
            <a:r>
              <a:rPr lang="en-US" sz="2000" dirty="0" smtClean="0"/>
              <a:t>   - Entropy-Based Distribution (EBD)</a:t>
            </a:r>
            <a:br>
              <a:rPr lang="en-US" sz="2000" dirty="0" smtClean="0"/>
            </a:br>
            <a:r>
              <a:rPr lang="en-US" sz="2000" dirty="0" smtClean="0"/>
              <a:t>   - Details of GeoSim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- Details of </a:t>
            </a:r>
            <a:r>
              <a:rPr lang="en-US" sz="2000" dirty="0" err="1" smtClean="0"/>
              <a:t>GeoSim</a:t>
            </a:r>
            <a:r>
              <a:rPr lang="en-US" sz="2000" baseline="-25000" dirty="0" err="1" smtClean="0"/>
              <a:t>H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Future Work </a:t>
            </a:r>
            <a:r>
              <a:rPr lang="en-US" sz="2400" dirty="0" smtClean="0"/>
              <a:t>&amp; Conclusions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Geographic </a:t>
            </a:r>
            <a:r>
              <a:rPr lang="en-US" smtClean="0"/>
              <a:t>Clustering </a:t>
            </a:r>
            <a:r>
              <a:rPr lang="en-US" smtClean="0"/>
              <a:t>using GTs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65960"/>
          <a:ext cx="2286000" cy="2122713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1143000"/>
              </a:tblGrid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roadName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Johnson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Rd.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Plano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School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Dr.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Richardson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1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Zeppelin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St.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Lakehurst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Alma Dr.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Richardson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Preston Rd.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Addison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 Pkwy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800" y="1981200"/>
          <a:ext cx="2286000" cy="2117072"/>
        </p:xfrm>
        <a:graphic>
          <a:graphicData uri="http://schemas.openxmlformats.org/drawingml/2006/table">
            <a:tbl>
              <a:tblPr firstRow="1" bandRow="1"/>
              <a:tblGrid>
                <a:gridCol w="1219200"/>
                <a:gridCol w="1066800"/>
              </a:tblGrid>
              <a:tr h="3219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County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Custer</a:t>
                      </a:r>
                      <a:r>
                        <a:rPr lang="en-US" sz="11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Pwy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Cooke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15th St.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Collin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Parker Rd.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Collin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Mathias</a:t>
                      </a:r>
                      <a:r>
                        <a:rPr kumimoji="0" lang="en-US" sz="11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 Cir.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Collin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Campbell Rd.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enton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Harry Hines Blvd.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3733800"/>
            <a:ext cx="914400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S</a:t>
            </a:r>
            <a:r>
              <a:rPr lang="en-US" sz="2800" b="1" baseline="-25000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1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62800" y="3733800"/>
            <a:ext cx="914400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S</a:t>
            </a:r>
            <a:r>
              <a:rPr lang="en-US" sz="2800" b="1" baseline="-25000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2</a:t>
            </a:r>
            <a:endParaRPr lang="en-US" sz="20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4953000"/>
            <a:ext cx="1905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480060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67000" y="3200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562600" y="3200400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05200" y="2362200"/>
            <a:ext cx="23622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Geonames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Gazetteer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90800" y="5302291"/>
            <a:ext cx="19050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Zeppelin St.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St.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5257800"/>
            <a:ext cx="1905000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Johnson Rd.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Parker Rd.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Preston Rd.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Campbell Rd.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19600" y="5334000"/>
            <a:ext cx="1524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5029200"/>
            <a:ext cx="1828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419600" y="5780089"/>
            <a:ext cx="15240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Dallas Pwy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Custer Pwy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324600" y="5426890"/>
            <a:ext cx="19050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School Dr.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Alma Dr.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254500" y="3962400"/>
            <a:ext cx="3937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95300" y="171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5800" y="1524000"/>
            <a:ext cx="6248400" cy="158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742906" y="1713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743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533400"/>
            <a:ext cx="9372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Using Semantic and Geographic Properties (SSGS)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4800" y="174367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Semantic Distance: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Imp</a:t>
            </a:r>
            <a:r>
              <a:rPr lang="en-US" baseline="-25000" dirty="0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) = = 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Semantic Purity equat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25" y="2171700"/>
            <a:ext cx="1704975" cy="5715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57800" y="1295400"/>
            <a:ext cx="1752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1219200"/>
            <a:ext cx="182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04800" y="336292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Geographic Distance: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28600" y="487680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Objective Function to be Minimized (over all clusters):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O</a:t>
            </a:r>
            <a:r>
              <a:rPr lang="en-US" baseline="-25000" dirty="0" smtClean="0"/>
              <a:t>SSGS</a:t>
            </a:r>
            <a:r>
              <a:rPr lang="en-US" dirty="0" smtClean="0"/>
              <a:t> =                                                 </a:t>
            </a:r>
            <a:r>
              <a:rPr lang="en-US" b="1" dirty="0" smtClean="0"/>
              <a:t>where</a:t>
            </a:r>
            <a:r>
              <a:rPr lang="en-US" dirty="0" smtClean="0"/>
              <a:t>  W</a:t>
            </a:r>
            <a:r>
              <a:rPr lang="en-US" baseline="-25000" dirty="0" smtClean="0"/>
              <a:t>i </a:t>
            </a:r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2" name="Picture 11" descr="Geographic Puriit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76650"/>
            <a:ext cx="4695825" cy="666750"/>
          </a:xfrm>
          <a:prstGeom prst="rect">
            <a:avLst/>
          </a:prstGeom>
        </p:spPr>
      </p:pic>
      <p:pic>
        <p:nvPicPr>
          <p:cNvPr id="14" name="Picture 13" descr="ObjFunction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425" y="5402580"/>
            <a:ext cx="2695575" cy="533400"/>
          </a:xfrm>
          <a:prstGeom prst="rect">
            <a:avLst/>
          </a:prstGeom>
        </p:spPr>
      </p:pic>
      <p:pic>
        <p:nvPicPr>
          <p:cNvPr id="15" name="Picture 14" descr="Semantic Purity equat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025" y="5372100"/>
            <a:ext cx="1704975" cy="5715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257800" y="3124200"/>
            <a:ext cx="17526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0" y="3048000"/>
            <a:ext cx="1752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626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Coppell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Collin County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90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County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Richardson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10200" y="2297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Cooke County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1992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38800" y="3364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Coppell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Richardson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5000" y="3669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3733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Collin County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676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County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91400" y="4126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Cooke County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6059269"/>
            <a:ext cx="8839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Mohammad M. </a:t>
            </a:r>
            <a:r>
              <a:rPr lang="en-US" sz="1200" b="1" dirty="0" err="1" smtClean="0"/>
              <a:t>Masud</a:t>
            </a:r>
            <a:r>
              <a:rPr lang="en-US" sz="1200" b="1" dirty="0" smtClean="0"/>
              <a:t>, Jing </a:t>
            </a:r>
            <a:r>
              <a:rPr lang="en-US" sz="1200" b="1" dirty="0" err="1" smtClean="0"/>
              <a:t>Gao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Latifur</a:t>
            </a:r>
            <a:r>
              <a:rPr lang="en-US" sz="1200" b="1" dirty="0" smtClean="0"/>
              <a:t> Khan, </a:t>
            </a:r>
            <a:r>
              <a:rPr lang="en-US" sz="1200" b="1" dirty="0" err="1" smtClean="0"/>
              <a:t>Jiawei</a:t>
            </a:r>
            <a:r>
              <a:rPr lang="en-US" sz="1200" b="1" dirty="0" smtClean="0"/>
              <a:t> Han, </a:t>
            </a:r>
            <a:r>
              <a:rPr lang="en-US" sz="1200" b="1" dirty="0" err="1" smtClean="0"/>
              <a:t>Bhavani</a:t>
            </a:r>
            <a:r>
              <a:rPr lang="en-US" sz="1200" b="1" dirty="0" smtClean="0"/>
              <a:t> M. </a:t>
            </a:r>
            <a:r>
              <a:rPr lang="en-US" sz="1200" b="1" dirty="0" err="1" smtClean="0"/>
              <a:t>Thuraisingham</a:t>
            </a:r>
            <a:r>
              <a:rPr lang="en-US" sz="1200" b="1" dirty="0" smtClean="0"/>
              <a:t>: A Practical Approach to Classify Evolving Data Streams: Training with Limited Amount of Labeled Data. In: </a:t>
            </a:r>
            <a:r>
              <a:rPr lang="en-US" sz="1200" b="1" dirty="0" err="1" smtClean="0"/>
              <a:t>Gianotti</a:t>
            </a:r>
            <a:r>
              <a:rPr lang="en-US" sz="1200" b="1" dirty="0" smtClean="0"/>
              <a:t>, F. et al. (eds.) ICDM 2008, pp. 929--934. Computer Society Press (2008)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Hierarchical Matching Over Instance GTs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1"/>
            <a:ext cx="80772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/>
              <a:t>●</a:t>
            </a:r>
            <a:r>
              <a:rPr lang="en-US" sz="2400" dirty="0" smtClean="0"/>
              <a:t> GeoSim includes a hierarchical matching component, </a:t>
            </a:r>
            <a:r>
              <a:rPr lang="en-US" sz="2400" dirty="0" err="1" smtClean="0"/>
              <a:t>GeoSim</a:t>
            </a:r>
            <a:r>
              <a:rPr lang="en-US" sz="2400" baseline="-25000" dirty="0" err="1" smtClean="0"/>
              <a:t>H</a:t>
            </a:r>
            <a:r>
              <a:rPr lang="en-US" dirty="0" smtClean="0"/>
              <a:t>,</a:t>
            </a:r>
            <a:r>
              <a:rPr lang="en-US" sz="2400" dirty="0" smtClean="0"/>
              <a:t> that accounts for relationships between GTs of instances: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endParaRPr lang="en-US" sz="2400" dirty="0">
              <a:latin typeface="+mn-lt"/>
              <a:cs typeface="+mn-cs"/>
            </a:endParaRPr>
          </a:p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3124200"/>
            <a:ext cx="838200" cy="381000"/>
          </a:xfrm>
          <a:prstGeom prst="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3200400"/>
            <a:ext cx="762000" cy="304800"/>
          </a:xfrm>
          <a:prstGeom prst="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338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Stream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62400" y="2895600"/>
            <a:ext cx="4572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33800" y="3135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River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91000" y="2667000"/>
            <a:ext cx="990600" cy="457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3124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Creek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3200400" y="26670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4600" y="3135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Wash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91000" y="3505200"/>
            <a:ext cx="685800" cy="38100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3505200" y="3505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95600" y="3897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Rapid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600" y="3897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Spring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40" y="4648200"/>
            <a:ext cx="61592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09600" y="5486400"/>
            <a:ext cx="8077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Where EBD is the semantic similarity from GeoSim</a:t>
            </a:r>
            <a:r>
              <a:rPr lang="en-US" baseline="-25000" dirty="0" smtClean="0"/>
              <a:t>G</a:t>
            </a:r>
            <a:r>
              <a:rPr lang="en-US" dirty="0" smtClean="0"/>
              <a:t>, W</a:t>
            </a:r>
            <a:r>
              <a:rPr lang="en-US" baseline="-25000" dirty="0" smtClean="0"/>
              <a:t>ebd </a:t>
            </a:r>
            <a:r>
              <a:rPr lang="en-US" dirty="0" smtClean="0"/>
              <a:t>is its weighting factor,</a:t>
            </a:r>
            <a:r>
              <a:rPr lang="en-US" baseline="-25000" dirty="0" smtClean="0"/>
              <a:t> </a:t>
            </a:r>
            <a:r>
              <a:rPr lang="en-US" dirty="0" smtClean="0"/>
              <a:t> Sim</a:t>
            </a:r>
            <a:r>
              <a:rPr lang="en-US" baseline="-25000" dirty="0" smtClean="0"/>
              <a:t>struct  </a:t>
            </a:r>
            <a:r>
              <a:rPr lang="en-US" dirty="0" smtClean="0"/>
              <a:t>is the path length from one GT to another over all distinct GT pairings between the instances of the compared attributes, and W</a:t>
            </a:r>
            <a:r>
              <a:rPr lang="en-US" baseline="-25000" dirty="0" smtClean="0"/>
              <a:t>struct </a:t>
            </a:r>
            <a:r>
              <a:rPr lang="en-US" dirty="0" smtClean="0"/>
              <a:t>is its weighting factor.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533400"/>
            <a:ext cx="53340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Measuring Path Length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1"/>
            <a:ext cx="8077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/>
              <a:t>● </a:t>
            </a:r>
            <a:r>
              <a:rPr lang="en-US" sz="2400" dirty="0" smtClean="0"/>
              <a:t>We use a variant of the Leacock-</a:t>
            </a:r>
            <a:r>
              <a:rPr lang="en-US" sz="2400" dirty="0" err="1" smtClean="0"/>
              <a:t>Chodorow</a:t>
            </a:r>
            <a:r>
              <a:rPr lang="en-US" sz="2400" dirty="0" smtClean="0"/>
              <a:t> (LDC) method, modified for the geospatial domain (LDC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1600" dirty="0" smtClean="0"/>
              <a:t>● </a:t>
            </a:r>
            <a:r>
              <a:rPr lang="en-US" sz="2400" dirty="0" smtClean="0"/>
              <a:t>LDC relies on </a:t>
            </a:r>
            <a:r>
              <a:rPr lang="en-US" sz="2400" dirty="0" err="1" smtClean="0"/>
              <a:t>WordNet</a:t>
            </a:r>
            <a:r>
              <a:rPr lang="en-US" sz="2400" dirty="0" smtClean="0"/>
              <a:t> path length between concepts (</a:t>
            </a:r>
            <a:r>
              <a:rPr lang="en-US" sz="2400" dirty="0" err="1" smtClean="0"/>
              <a:t>len</a:t>
            </a:r>
            <a:r>
              <a:rPr lang="en-US" sz="2400" dirty="0" smtClean="0"/>
              <a:t>(c</a:t>
            </a:r>
            <a:r>
              <a:rPr lang="en-US" sz="2400" baseline="-25000" dirty="0" smtClean="0"/>
              <a:t>1,</a:t>
            </a:r>
            <a:r>
              <a:rPr lang="en-US" sz="2400" dirty="0" smtClean="0"/>
              <a:t>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above), as well as depth of </a:t>
            </a:r>
            <a:r>
              <a:rPr lang="en-US" sz="2400" dirty="0" err="1" smtClean="0"/>
              <a:t>WordNet</a:t>
            </a:r>
            <a:r>
              <a:rPr lang="en-US" sz="2400" dirty="0" smtClean="0"/>
              <a:t> hierarchy (D above)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1600" dirty="0" smtClean="0"/>
              <a:t>● </a:t>
            </a:r>
            <a:r>
              <a:rPr lang="en-US" sz="2400" dirty="0" smtClean="0"/>
              <a:t>LDC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relies on path length between concepts residing within the relevant geospatial ontology (c</a:t>
            </a:r>
            <a:r>
              <a:rPr lang="en-US" sz="2400" baseline="-25000" dirty="0" smtClean="0"/>
              <a:t>1,</a:t>
            </a:r>
            <a:r>
              <a:rPr lang="en-US" sz="2400" dirty="0" smtClean="0"/>
              <a:t>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). D is the depth of this </a:t>
            </a:r>
            <a:r>
              <a:rPr lang="en-US" sz="2400" dirty="0" smtClean="0"/>
              <a:t>ontology.</a:t>
            </a: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58184" y="26974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 </a:t>
            </a:r>
            <a:r>
              <a:rPr lang="en-US" sz="2400" dirty="0" smtClean="0"/>
              <a:t>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33400"/>
            <a:ext cx="5943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Experimental Results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772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/>
              <a:t>● </a:t>
            </a:r>
            <a:r>
              <a:rPr lang="en-US" sz="2400" dirty="0" smtClean="0"/>
              <a:t>We conducted 3 separate experiments comparing </a:t>
            </a:r>
            <a:r>
              <a:rPr lang="en-US" sz="2400" dirty="0" err="1" smtClean="0"/>
              <a:t>GeoSim</a:t>
            </a:r>
            <a:r>
              <a:rPr lang="en-US" sz="2400" dirty="0" smtClean="0"/>
              <a:t> against popular methods for computing semantic similarity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b="1" dirty="0" smtClean="0"/>
              <a:t>● </a:t>
            </a:r>
            <a:r>
              <a:rPr lang="en-US" sz="2400" b="1" dirty="0" smtClean="0"/>
              <a:t>Experiment #1 </a:t>
            </a:r>
            <a:r>
              <a:rPr lang="en-US" sz="2400" dirty="0" smtClean="0"/>
              <a:t>tested </a:t>
            </a:r>
            <a:r>
              <a:rPr lang="en-US" sz="2400" dirty="0" err="1" smtClean="0"/>
              <a:t>GeoSim</a:t>
            </a:r>
            <a:r>
              <a:rPr lang="en-US" sz="2400" baseline="-25000" dirty="0" err="1" smtClean="0"/>
              <a:t>G</a:t>
            </a:r>
            <a:r>
              <a:rPr lang="en-US" sz="2400" dirty="0" err="1" smtClean="0"/>
              <a:t>‘s</a:t>
            </a:r>
            <a:r>
              <a:rPr lang="en-US" sz="2400" dirty="0" smtClean="0"/>
              <a:t> matching abilities over distinct heterogeneous data sources against 4 other methods used to calculate semantic similarity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1600" dirty="0" smtClean="0"/>
              <a:t>● </a:t>
            </a:r>
            <a:r>
              <a:rPr lang="en-US" sz="2400" b="1" dirty="0" smtClean="0"/>
              <a:t>Experiment #2</a:t>
            </a:r>
            <a:r>
              <a:rPr lang="en-US" sz="2400" dirty="0" smtClean="0"/>
              <a:t> tested </a:t>
            </a:r>
            <a:r>
              <a:rPr lang="en-US" sz="2400" dirty="0" err="1" smtClean="0"/>
              <a:t>GeoSim</a:t>
            </a:r>
            <a:r>
              <a:rPr lang="en-US" sz="2400" baseline="-25000" dirty="0" err="1" smtClean="0"/>
              <a:t>G</a:t>
            </a:r>
            <a:r>
              <a:rPr lang="en-US" sz="2400" dirty="0" err="1" smtClean="0"/>
              <a:t>‘s</a:t>
            </a:r>
            <a:r>
              <a:rPr lang="en-US" sz="2400" dirty="0" smtClean="0"/>
              <a:t> ability to produce consistent similarity scores over a set of attribute comparisons versus the same 4 methods from Experiment #1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● </a:t>
            </a:r>
            <a:r>
              <a:rPr lang="en-US" sz="2400" b="1" dirty="0" smtClean="0"/>
              <a:t>Experiment #3</a:t>
            </a:r>
            <a:r>
              <a:rPr lang="en-US" sz="2400" dirty="0" smtClean="0"/>
              <a:t> tested </a:t>
            </a:r>
            <a:r>
              <a:rPr lang="en-US" sz="2400" dirty="0" err="1" smtClean="0"/>
              <a:t>GeoSim</a:t>
            </a:r>
            <a:r>
              <a:rPr lang="en-US" sz="2400" baseline="-25000" dirty="0" err="1" smtClean="0"/>
              <a:t>H</a:t>
            </a:r>
            <a:r>
              <a:rPr lang="en-US" sz="2400" dirty="0" err="1" smtClean="0"/>
              <a:t>‘s</a:t>
            </a:r>
            <a:r>
              <a:rPr lang="en-US" sz="2400" dirty="0" smtClean="0"/>
              <a:t> hierarchical matching ability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 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533400"/>
            <a:ext cx="5943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Dataset Details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4393721" cy="1819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1295400"/>
            <a:ext cx="1524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GTD Dataset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3821668"/>
            <a:ext cx="1524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GLD Dataset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02044"/>
            <a:ext cx="4422949" cy="20225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33400"/>
            <a:ext cx="73914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Experiment #1 and Results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077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● </a:t>
            </a:r>
            <a:r>
              <a:rPr lang="en-US" sz="2000" dirty="0" smtClean="0"/>
              <a:t>This experiment compared </a:t>
            </a:r>
            <a:r>
              <a:rPr lang="en-US" sz="2000" dirty="0" err="1" smtClean="0"/>
              <a:t>GeoSim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 against popular methods for computing semantic similarity: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/>
          </a:p>
          <a:p>
            <a:pPr>
              <a:defRPr/>
            </a:pPr>
            <a:r>
              <a:rPr lang="en-US" sz="1400" dirty="0" smtClean="0"/>
              <a:t>●</a:t>
            </a:r>
            <a:r>
              <a:rPr lang="en-US" sz="2000" dirty="0" smtClean="0"/>
              <a:t> Two heterogeneous data sources, GIS Transportation Dataset (GTD) and GIS Location Dataset(GLD) were compared at the attribute level for semantic matches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 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3505200"/>
            <a:ext cx="88677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055275"/>
            <a:ext cx="82296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GeoSim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outperformed the other methods as follows:</a:t>
            </a:r>
          </a:p>
          <a:p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smtClean="0"/>
              <a:t>N-grams</a:t>
            </a:r>
            <a:r>
              <a:rPr lang="en-US" dirty="0" smtClean="0"/>
              <a:t>: GTD(.83-.44), GLD(.79-.09)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smtClean="0"/>
              <a:t>SVD</a:t>
            </a:r>
            <a:r>
              <a:rPr lang="en-US" dirty="0" smtClean="0"/>
              <a:t>: GTD(.83-.13), GLD(.79-.17)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smtClean="0"/>
              <a:t>NMF</a:t>
            </a:r>
            <a:r>
              <a:rPr lang="en-US" dirty="0" smtClean="0"/>
              <a:t>: GTD(.83-.25), GLD(.79-.22)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err="1" smtClean="0"/>
              <a:t>GSim</a:t>
            </a:r>
            <a:r>
              <a:rPr lang="en-US" dirty="0" smtClean="0"/>
              <a:t>: GTD(.83-.71), GLD(.79-.68)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80772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Experiment #2 and Results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772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/>
              <a:t>● </a:t>
            </a:r>
            <a:r>
              <a:rPr lang="en-US" sz="2400" dirty="0" smtClean="0"/>
              <a:t>This experiment measured </a:t>
            </a:r>
            <a:r>
              <a:rPr lang="en-US" sz="2400" dirty="0" err="1" smtClean="0"/>
              <a:t>GeoSim</a:t>
            </a:r>
            <a:r>
              <a:rPr lang="en-US" sz="2400" baseline="-25000" dirty="0" err="1" smtClean="0"/>
              <a:t>G</a:t>
            </a:r>
            <a:r>
              <a:rPr lang="en-US" sz="2400" dirty="0" err="1" smtClean="0"/>
              <a:t>‘s</a:t>
            </a:r>
            <a:r>
              <a:rPr lang="en-US" sz="2400" dirty="0" smtClean="0"/>
              <a:t> ability to generate consistent semantic similarity scores for each attribute comparison it discovered </a:t>
            </a:r>
            <a:endParaRPr lang="en-US" sz="2400" b="1" dirty="0" smtClean="0"/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1600" dirty="0" smtClean="0"/>
              <a:t>●</a:t>
            </a:r>
            <a:r>
              <a:rPr lang="en-US" sz="2400" dirty="0" smtClean="0"/>
              <a:t> We averaged the variance in the precision and recall over all attribute comparisons after 50 trials runs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1600" dirty="0" smtClean="0"/>
              <a:t> 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6438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826675"/>
            <a:ext cx="82296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smtClean="0"/>
              <a:t>N-grams</a:t>
            </a:r>
            <a:r>
              <a:rPr lang="en-US" dirty="0" smtClean="0"/>
              <a:t>: GTD(.10-.25 (P)|.06-.37 (R)), GLD(.08-.44(P) |.04-.06(R) )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smtClean="0"/>
              <a:t>SVD</a:t>
            </a:r>
            <a:r>
              <a:rPr lang="en-US" dirty="0" smtClean="0"/>
              <a:t>: GTD(.10-.15 (P)|.06-.27 (R)), GLD(.08-.17(P) |.04-.20(R) )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smtClean="0"/>
              <a:t>NMF</a:t>
            </a:r>
            <a:r>
              <a:rPr lang="en-US" dirty="0" smtClean="0"/>
              <a:t>: GTD(.10-.19 (P)|.06-.33 (R)), GLD(.08-.28(P) |.04-.22(R) )</a:t>
            </a:r>
            <a:br>
              <a:rPr lang="en-US" dirty="0" smtClean="0"/>
            </a:br>
            <a:r>
              <a:rPr lang="en-US" dirty="0" smtClean="0"/>
              <a:t>       -</a:t>
            </a:r>
            <a:r>
              <a:rPr lang="en-US" b="1" dirty="0" err="1" smtClean="0"/>
              <a:t>GSim</a:t>
            </a:r>
            <a:r>
              <a:rPr lang="en-US" dirty="0" smtClean="0"/>
              <a:t>: GTD(.10-.19 (P)|.06-.09 (R)), GLD(.08-.25(P) |.04-.11(R) 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5553075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1524000"/>
            <a:ext cx="1752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POI Ontology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381000"/>
            <a:ext cx="5943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Experiment #3</a:t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POI and HYDRO </a:t>
            </a:r>
            <a:r>
              <a:rPr lang="en-US" sz="3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Ontologies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4572001"/>
            <a:ext cx="5486400" cy="21199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4050268"/>
            <a:ext cx="2133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HYDRO Ontology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533400"/>
            <a:ext cx="5943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 #3 Results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238" y="2438400"/>
            <a:ext cx="573245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F-measure scores over POI and HYDRO generated by </a:t>
            </a:r>
            <a:r>
              <a:rPr lang="en-US" dirty="0" err="1" smtClean="0"/>
              <a:t>GeoSim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alone and </a:t>
            </a:r>
            <a:r>
              <a:rPr lang="en-US" dirty="0" err="1" smtClean="0"/>
              <a:t>GeoSim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 + </a:t>
            </a:r>
            <a:r>
              <a:rPr lang="en-US" dirty="0" err="1" smtClean="0"/>
              <a:t>GeoSim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 Integration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/>
              <a:t>Defined as the merging of information from disparate sources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657600" y="4419600"/>
            <a:ext cx="1143000" cy="1588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105400" y="4419600"/>
            <a:ext cx="609600" cy="1588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715000" y="4419600"/>
            <a:ext cx="990600" cy="1588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477963" y="5029200"/>
            <a:ext cx="1524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287963" y="5029200"/>
            <a:ext cx="1524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7615238" y="4425950"/>
            <a:ext cx="771525" cy="11113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5334000"/>
            <a:ext cx="2103437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143000" y="3733800"/>
            <a:ext cx="914400" cy="1219200"/>
          </a:xfrm>
          <a:prstGeom prst="flowChartMagneticDisk">
            <a:avLst/>
          </a:prstGeom>
          <a:solidFill>
            <a:srgbClr val="D7E4BD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143000" y="4267200"/>
            <a:ext cx="914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Oracle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971800" y="3962400"/>
            <a:ext cx="914400" cy="1066800"/>
          </a:xfrm>
          <a:prstGeom prst="flowChartMagneticDisk">
            <a:avLst/>
          </a:prstGeom>
          <a:solidFill>
            <a:srgbClr val="D7E4BD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800600" y="3733800"/>
            <a:ext cx="914400" cy="1219200"/>
          </a:xfrm>
          <a:prstGeom prst="flowChartMagneticDisk">
            <a:avLst/>
          </a:prstGeom>
          <a:solidFill>
            <a:srgbClr val="D7E4BD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705600" y="3962400"/>
            <a:ext cx="914400" cy="990600"/>
          </a:xfrm>
          <a:prstGeom prst="flowChartMagneticDisk">
            <a:avLst/>
          </a:prstGeom>
          <a:solidFill>
            <a:srgbClr val="D7E4BD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971800" y="4416425"/>
            <a:ext cx="914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RDF/OWL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800600" y="4267200"/>
            <a:ext cx="914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RDF/OWL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705600" y="4416425"/>
            <a:ext cx="914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 SQL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 flipV="1">
            <a:off x="376238" y="4414838"/>
            <a:ext cx="771525" cy="11112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350" y="2514600"/>
            <a:ext cx="332105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3352800" y="3657600"/>
            <a:ext cx="1524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7086600" y="3657600"/>
            <a:ext cx="1524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2057400" y="4419600"/>
            <a:ext cx="914400" cy="1588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248400" y="2424113"/>
            <a:ext cx="1752600" cy="1157287"/>
            <a:chOff x="2544" y="3447"/>
            <a:chExt cx="1104" cy="729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544" y="3447"/>
              <a:ext cx="528" cy="192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FFFFFF"/>
                  </a:solidFill>
                  <a:latin typeface="Calibri" pitchFamily="32" charset="0"/>
                </a:rPr>
                <a:t>County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072" y="3447"/>
              <a:ext cx="576" cy="192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FFFFFF"/>
                  </a:solidFill>
                  <a:latin typeface="Calibri" pitchFamily="32" charset="0"/>
                </a:rPr>
                <a:t>DSP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544" y="3639"/>
              <a:ext cx="528" cy="211"/>
            </a:xfrm>
            <a:prstGeom prst="rect">
              <a:avLst/>
            </a:prstGeom>
            <a:solidFill>
              <a:srgbClr val="D0E3EA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alibri" pitchFamily="32" charset="0"/>
                </a:rPr>
                <a:t>Kitsap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072" y="3639"/>
              <a:ext cx="576" cy="211"/>
            </a:xfrm>
            <a:prstGeom prst="rect">
              <a:avLst/>
            </a:prstGeom>
            <a:solidFill>
              <a:srgbClr val="D0E3EA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Calibri" pitchFamily="32" charset="0"/>
                </a:rPr>
                <a:t>Kingston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544" y="3850"/>
              <a:ext cx="528" cy="326"/>
            </a:xfrm>
            <a:prstGeom prst="rect">
              <a:avLst/>
            </a:prstGeom>
            <a:solidFill>
              <a:srgbClr val="E9F1F5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alibri" pitchFamily="32" charset="0"/>
                </a:rPr>
                <a:t>Wahkiak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72" y="3850"/>
              <a:ext cx="576" cy="326"/>
            </a:xfrm>
            <a:prstGeom prst="rect">
              <a:avLst/>
            </a:prstGeom>
            <a:solidFill>
              <a:srgbClr val="E9F1F5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alibri" pitchFamily="32" charset="0"/>
                </a:rPr>
                <a:t>Puget Island</a:t>
              </a: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072" y="3447"/>
              <a:ext cx="1" cy="729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544" y="3639"/>
              <a:ext cx="1104" cy="1"/>
            </a:xfrm>
            <a:prstGeom prst="line">
              <a:avLst/>
            </a:prstGeom>
            <a:noFill/>
            <a:ln w="381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544" y="3850"/>
              <a:ext cx="1104" cy="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544" y="3447"/>
              <a:ext cx="1" cy="729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3648" y="3447"/>
              <a:ext cx="1" cy="729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544" y="3447"/>
              <a:ext cx="1104" cy="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2544" y="4176"/>
              <a:ext cx="1104" cy="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09600" y="5410200"/>
            <a:ext cx="2057400" cy="1176338"/>
            <a:chOff x="4224" y="3446"/>
            <a:chExt cx="1296" cy="741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224" y="3446"/>
              <a:ext cx="816" cy="25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FFFFFF"/>
                  </a:solidFill>
                  <a:latin typeface="Calibri" pitchFamily="32" charset="0"/>
                </a:rPr>
                <a:t>COUNTYNAME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040" y="3446"/>
              <a:ext cx="480" cy="25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FFFFFF"/>
                  </a:solidFill>
                  <a:latin typeface="Calibri" pitchFamily="32" charset="0"/>
                </a:rPr>
                <a:t>CID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224" y="3696"/>
              <a:ext cx="816" cy="245"/>
            </a:xfrm>
            <a:prstGeom prst="rect">
              <a:avLst/>
            </a:prstGeom>
            <a:solidFill>
              <a:srgbClr val="D0E3EA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Calibri" pitchFamily="32" charset="0"/>
                </a:rPr>
                <a:t>TRAIL RANGE DR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040" y="3696"/>
              <a:ext cx="480" cy="245"/>
            </a:xfrm>
            <a:prstGeom prst="rect">
              <a:avLst/>
            </a:prstGeom>
            <a:solidFill>
              <a:srgbClr val="D0E3EA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360" tIns="9360" rIns="9360" bIns="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Calibri" pitchFamily="32" charset="0"/>
                </a:rPr>
                <a:t>   96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224" y="3941"/>
              <a:ext cx="816" cy="246"/>
            </a:xfrm>
            <a:prstGeom prst="rect">
              <a:avLst/>
            </a:prstGeom>
            <a:solidFill>
              <a:srgbClr val="E9F1F5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Calibri" pitchFamily="32" charset="0"/>
                </a:rPr>
                <a:t>KITSAP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040" y="3941"/>
              <a:ext cx="480" cy="246"/>
            </a:xfrm>
            <a:prstGeom prst="rect">
              <a:avLst/>
            </a:prstGeom>
            <a:solidFill>
              <a:srgbClr val="E9F1F5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Calibri" pitchFamily="32" charset="0"/>
                </a:rPr>
                <a:t>97</a:t>
              </a: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5040" y="3446"/>
              <a:ext cx="1" cy="74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4224" y="3696"/>
              <a:ext cx="1296" cy="1"/>
            </a:xfrm>
            <a:prstGeom prst="line">
              <a:avLst/>
            </a:prstGeom>
            <a:noFill/>
            <a:ln w="381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4224" y="3941"/>
              <a:ext cx="1296" cy="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4224" y="3446"/>
              <a:ext cx="1" cy="74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5520" y="3446"/>
              <a:ext cx="1" cy="74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4224" y="3446"/>
              <a:ext cx="1296" cy="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224" y="4187"/>
              <a:ext cx="1296" cy="1"/>
            </a:xfrm>
            <a:prstGeom prst="line">
              <a:avLst/>
            </a:prstGeom>
            <a:noFill/>
            <a:ln w="126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533400"/>
            <a:ext cx="6324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 #3 Results(cont)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F-measure scores generated by EBD+LDC and EBD + Lin over POI over 5 different weightings for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ebd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3276600" cy="18990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8494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F-measure scores generated by EBD+LDC and EBD + Lin over HYDRO over 5 different weightings for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ebd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3429000" cy="2013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533400"/>
            <a:ext cx="6324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Future Work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77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● </a:t>
            </a:r>
            <a:r>
              <a:rPr lang="en-US" sz="2000" dirty="0" smtClean="0"/>
              <a:t>Apply </a:t>
            </a:r>
            <a:r>
              <a:rPr lang="en-US" sz="2000" dirty="0" err="1" smtClean="0"/>
              <a:t>GeoSim</a:t>
            </a:r>
            <a:r>
              <a:rPr lang="en-US" sz="2000" dirty="0" smtClean="0"/>
              <a:t> to instance matching situations where many instances do not have a GT (GT discernment via EM?)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 ● </a:t>
            </a:r>
            <a:r>
              <a:rPr lang="en-US" sz="2000" dirty="0" smtClean="0"/>
              <a:t>Attempt to leverage the Geospatial Semantic Web to derive more accurate attribute matches  (</a:t>
            </a:r>
            <a:r>
              <a:rPr lang="en-US" sz="2000" dirty="0" err="1" smtClean="0"/>
              <a:t>ie</a:t>
            </a:r>
            <a:r>
              <a:rPr lang="en-US" sz="2000" dirty="0" smtClean="0"/>
              <a:t>: discerning the GTs of geographically ambiguous instances,  discovering a match template for this attribute pair, etc.)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● Multi-Attribute Matching (1:N matching)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sz="4000" dirty="0" smtClean="0"/>
              <a:t>THANK YOU!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ANY 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62000" y="533400"/>
            <a:ext cx="7315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Scenarios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" y="1447800"/>
            <a:ext cx="2286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5334000" cy="369332"/>
          </a:xfrm>
          <a:prstGeom prst="rect">
            <a:avLst/>
          </a:prstGeom>
          <a:solidFill>
            <a:srgbClr val="D3E7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Identifying Points of Interest In Satellite Imagery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93203"/>
            <a:ext cx="2514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“Is the object in the imagery a cooling tower?”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62128" y="3810000"/>
            <a:ext cx="242358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733800"/>
            <a:ext cx="69342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Determining semantic similarity between geographic data 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9" y="3733800"/>
            <a:ext cx="48471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71800" y="259800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2047220"/>
            <a:ext cx="685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6200" y="201472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    </a:t>
            </a:r>
            <a:br>
              <a:rPr lang="en-US" sz="1400" dirty="0" smtClean="0"/>
            </a:br>
            <a:r>
              <a:rPr lang="en-US" sz="1400" dirty="0" smtClean="0"/>
              <a:t>DB #1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876800" y="2428220"/>
            <a:ext cx="914400" cy="457200"/>
          </a:xfrm>
          <a:prstGeom prst="rect">
            <a:avLst/>
          </a:prstGeom>
          <a:solidFill>
            <a:srgbClr val="D7A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6800" y="2390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Your</a:t>
            </a:r>
            <a:br>
              <a:rPr lang="en-US" sz="1200" dirty="0" smtClean="0"/>
            </a:br>
            <a:r>
              <a:rPr lang="en-US" sz="1200" dirty="0" smtClean="0"/>
              <a:t>Application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810000" y="2971800"/>
            <a:ext cx="914400" cy="457200"/>
          </a:xfrm>
          <a:prstGeom prst="rect">
            <a:avLst/>
          </a:prstGeom>
          <a:solidFill>
            <a:srgbClr val="B8EA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33800" y="296162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Gazetteer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047220"/>
            <a:ext cx="762000" cy="457200"/>
          </a:xfrm>
          <a:prstGeom prst="rect">
            <a:avLst/>
          </a:prstGeom>
          <a:solidFill>
            <a:srgbClr val="FECA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1200" y="200558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Image</a:t>
            </a:r>
            <a:br>
              <a:rPr lang="en-US" sz="1400" dirty="0" smtClean="0"/>
            </a:br>
            <a:r>
              <a:rPr lang="en-US" sz="1400" dirty="0" smtClean="0"/>
              <a:t>    DB #2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5867400" y="2971800"/>
            <a:ext cx="11430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43600" y="2971800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Nuclear Plant     </a:t>
            </a:r>
            <a:br>
              <a:rPr lang="en-US" sz="1100" dirty="0" smtClean="0"/>
            </a:br>
            <a:r>
              <a:rPr lang="en-US" sz="1100" dirty="0" smtClean="0"/>
              <a:t>   Ontology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334000" y="2286000"/>
            <a:ext cx="152400" cy="0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10200" y="2209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57600" y="1905000"/>
            <a:ext cx="3429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239000" y="259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5029200" y="2286000"/>
            <a:ext cx="152400" cy="0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724400" y="2209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257800" y="3048000"/>
            <a:ext cx="304800" cy="0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10200" y="3200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0292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4876800" y="3200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096794" y="2743200"/>
            <a:ext cx="4564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042774" y="2738231"/>
            <a:ext cx="44805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800600" y="33528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48200" y="2057400"/>
            <a:ext cx="121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01000" y="2362200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Yes/No/Maybe?</a:t>
            </a:r>
            <a:endParaRPr lang="en-US" dirty="0"/>
          </a:p>
        </p:txBody>
      </p:sp>
      <p:pic>
        <p:nvPicPr>
          <p:cNvPr id="83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794" y="4191000"/>
            <a:ext cx="357240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Straight Connector 85"/>
          <p:cNvCxnSpPr/>
          <p:nvPr/>
        </p:nvCxnSpPr>
        <p:spPr>
          <a:xfrm flipV="1">
            <a:off x="2743200" y="4419599"/>
            <a:ext cx="838200" cy="533400"/>
          </a:xfrm>
          <a:prstGeom prst="line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581400" y="4419599"/>
            <a:ext cx="32004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352800" y="4419600"/>
            <a:ext cx="1752600" cy="533400"/>
          </a:xfrm>
          <a:prstGeom prst="line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105400" y="4419600"/>
            <a:ext cx="23622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Semantic Similarity Via Clustering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499360"/>
          <a:ext cx="2286000" cy="2072637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1143000"/>
              </a:tblGrid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roadName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Johnson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Rd.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Plano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School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Dr.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Richardson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Zeppelin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St.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Lakehurst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Alma Dr.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Richardson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Preston Rd.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Addison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 Pkwy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00800" y="2514600"/>
          <a:ext cx="2286000" cy="2117072"/>
        </p:xfrm>
        <a:graphic>
          <a:graphicData uri="http://schemas.openxmlformats.org/drawingml/2006/table">
            <a:tbl>
              <a:tblPr firstRow="1" bandRow="1"/>
              <a:tblGrid>
                <a:gridCol w="1219200"/>
                <a:gridCol w="1066800"/>
              </a:tblGrid>
              <a:tr h="3219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County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Custer</a:t>
                      </a:r>
                      <a:r>
                        <a:rPr lang="en-US" sz="11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Pwy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Cooke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sz="11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St.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Collin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2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Parker Rd.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Collin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Alma Dr.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Collin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Campbell Rd.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enton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  <a:tr h="273676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Harry Hines Blvd.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914400" y="1143000"/>
            <a:ext cx="914400" cy="1219200"/>
          </a:xfrm>
          <a:prstGeom prst="flowChartMagneticDisk">
            <a:avLst/>
          </a:prstGeom>
          <a:solidFill>
            <a:srgbClr val="D7E4BD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0600" y="1447800"/>
            <a:ext cx="9144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Data Source     </a:t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S</a:t>
            </a:r>
            <a:r>
              <a:rPr lang="en-US" b="1" baseline="-25000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1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010400" y="1143000"/>
            <a:ext cx="914400" cy="1219200"/>
          </a:xfrm>
          <a:prstGeom prst="flowChartMagneticDisk">
            <a:avLst/>
          </a:prstGeom>
          <a:solidFill>
            <a:srgbClr val="D7E4BD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086600" y="1447800"/>
            <a:ext cx="9144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Data Source     </a:t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S</a:t>
            </a:r>
            <a:r>
              <a:rPr lang="en-US" b="1" baseline="-25000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2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5257800"/>
            <a:ext cx="1676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5029200"/>
            <a:ext cx="14478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667000" y="3200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5638800" y="32004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2819400"/>
            <a:ext cx="2057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505200" y="3048000"/>
            <a:ext cx="2133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Semantic Similarity    </a:t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     Application</a:t>
            </a:r>
            <a:endParaRPr lang="en-US" sz="1400" b="1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971800" y="5246689"/>
            <a:ext cx="12192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Plano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Collin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6600"/>
                </a:solidFill>
              </a:rPr>
              <a:t>Addison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066800" y="5562600"/>
            <a:ext cx="15240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Custer Pwy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Parker Rd.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</a:rPr>
              <a:t>Alma Dr.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19600" y="5410200"/>
            <a:ext cx="14478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19800" y="4953000"/>
            <a:ext cx="18288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419600" y="5780089"/>
            <a:ext cx="15240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Lakehurst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Denton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248400" y="5149891"/>
            <a:ext cx="16764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School Dr.</a:t>
            </a:r>
          </a:p>
          <a:p>
            <a:pP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Preston Rd.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rgbClr val="006600"/>
                </a:solidFill>
              </a:rPr>
              <a:t>Zeppelin St.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15th St.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419600" y="3962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4800600" y="6019800"/>
            <a:ext cx="1371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76400" y="6019800"/>
            <a:ext cx="1371600" cy="304800"/>
          </a:xfrm>
          <a:prstGeom prst="rect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sz="3900" dirty="0" smtClean="0"/>
              <a:t>Instance-Based Semantic Similarity  </a:t>
            </a:r>
            <a:br>
              <a:rPr lang="en-US" sz="3900" dirty="0" smtClean="0"/>
            </a:br>
            <a:r>
              <a:rPr lang="en-US" sz="3900" dirty="0" smtClean="0"/>
              <a:t>                    Approach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3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sz="3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57290"/>
            <a:ext cx="457200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7334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 attribute pairs for comparison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195935"/>
            <a:ext cx="457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6200" y="2286000"/>
            <a:ext cx="4267200" cy="304800"/>
          </a:xfrm>
          <a:prstGeom prst="rect">
            <a:avLst/>
          </a:prstGeom>
          <a:solidFill>
            <a:srgbClr val="CAE8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95400" y="24384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43200" y="24384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00600" y="2286000"/>
            <a:ext cx="42672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791200" y="24384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010400" y="24384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24799" y="24384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roadName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roadType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2297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city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253025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Match instances between compared attributes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2297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town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rType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486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county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723900" y="27051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28194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362700" y="2705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390503" y="2780903"/>
            <a:ext cx="3810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80606" y="2971800"/>
            <a:ext cx="4115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581900" y="2857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1752997" y="2819003"/>
            <a:ext cx="457201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81200" y="3048000"/>
            <a:ext cx="3429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5181600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295400" y="3810000"/>
            <a:ext cx="1524000" cy="304800"/>
          </a:xfrm>
          <a:prstGeom prst="rect">
            <a:avLst/>
          </a:prstGeom>
          <a:solidFill>
            <a:srgbClr val="CAE8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716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roadName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2954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295400" y="44196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95400" y="4724400"/>
            <a:ext cx="1524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38800" y="3810000"/>
            <a:ext cx="1524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67400" y="3810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rName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6388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38800" y="44196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38800" y="4724400"/>
            <a:ext cx="1524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52400" y="5181600"/>
            <a:ext cx="457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685800" y="52386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Determine final attribute similarity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6002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K Ave.</a:t>
            </a:r>
            <a:endParaRPr lang="en-US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47800" y="4431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Jupiter Rd.</a:t>
            </a:r>
            <a:endParaRPr lang="en-US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40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Coit Rd.</a:t>
            </a:r>
            <a:endParaRPr lang="en-US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436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 Ave.</a:t>
            </a:r>
            <a:endParaRPr lang="en-US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50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LBJ Freeway</a:t>
            </a:r>
            <a:endParaRPr lang="en-US" dirty="0"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67400" y="4736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US 75</a:t>
            </a:r>
            <a:endParaRPr lang="en-US" dirty="0">
              <a:latin typeface="+mj-lt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819400" y="41910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819400" y="45720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819400" y="4572000"/>
            <a:ext cx="838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Dat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0" y="4162426"/>
            <a:ext cx="933450" cy="801358"/>
          </a:xfrm>
          <a:prstGeom prst="rect">
            <a:avLst/>
          </a:prstGeom>
        </p:spPr>
      </p:pic>
      <p:cxnSp>
        <p:nvCxnSpPr>
          <p:cNvPr id="88" name="Straight Connector 87"/>
          <p:cNvCxnSpPr>
            <a:stCxn id="61" idx="1"/>
          </p:cNvCxnSpPr>
          <p:nvPr/>
        </p:nvCxnSpPr>
        <p:spPr>
          <a:xfrm rot="10800000">
            <a:off x="4724400" y="4572000"/>
            <a:ext cx="9144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0" idx="1"/>
          </p:cNvCxnSpPr>
          <p:nvPr/>
        </p:nvCxnSpPr>
        <p:spPr>
          <a:xfrm rot="10800000" flipV="1">
            <a:off x="5181600" y="42672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62" idx="1"/>
          </p:cNvCxnSpPr>
          <p:nvPr/>
        </p:nvCxnSpPr>
        <p:spPr>
          <a:xfrm rot="10800000">
            <a:off x="5181600" y="45720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752600" y="6031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roadName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029200" y="6031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rName</a:t>
            </a:r>
            <a:endParaRPr lang="en-US" dirty="0"/>
          </a:p>
        </p:txBody>
      </p:sp>
      <p:sp>
        <p:nvSpPr>
          <p:cNvPr id="100" name="Equal 99"/>
          <p:cNvSpPr/>
          <p:nvPr/>
        </p:nvSpPr>
        <p:spPr>
          <a:xfrm>
            <a:off x="3581400" y="5943600"/>
            <a:ext cx="762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528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Sim</a:t>
            </a:r>
            <a:r>
              <a:rPr lang="en-US" dirty="0" smtClean="0">
                <a:latin typeface="+mj-lt"/>
              </a:rPr>
              <a:t> = .98</a:t>
            </a:r>
            <a:endParaRPr lang="en-US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48000" y="3745468"/>
            <a:ext cx="24384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Run Sim algorithms…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900" dirty="0" smtClean="0"/>
              <a:t>       </a:t>
            </a:r>
            <a:r>
              <a:rPr lang="en-US" sz="4300" dirty="0" smtClean="0"/>
              <a:t> Instance-Based Geospatial </a:t>
            </a:r>
            <a:br>
              <a:rPr lang="en-US" sz="4300" dirty="0" smtClean="0"/>
            </a:br>
            <a:r>
              <a:rPr lang="en-US" sz="4300" dirty="0" smtClean="0"/>
              <a:t>      Schema Matching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129135"/>
            <a:ext cx="457200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576935"/>
            <a:ext cx="457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002649"/>
            <a:ext cx="4572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035314"/>
            <a:ext cx="6781800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 enough information </a:t>
            </a:r>
            <a:r>
              <a:rPr lang="en-US" sz="2000" dirty="0" smtClean="0"/>
              <a:t>is used to cluster the instances (only semantic, only geographic, but rarely both)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483114"/>
            <a:ext cx="6553200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Inconsistent clusterings, </a:t>
            </a:r>
            <a:r>
              <a:rPr lang="en-US" sz="2000" dirty="0" smtClean="0"/>
              <a:t>leading to widely varying semantic similarity scores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930914"/>
            <a:ext cx="6629400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Hierarchical relationships </a:t>
            </a:r>
            <a:r>
              <a:rPr lang="en-US" sz="2000" dirty="0" smtClean="0"/>
              <a:t>between instances often not accounted for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Info Used For Clustering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86200" y="2133600"/>
            <a:ext cx="1652155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2026920"/>
            <a:ext cx="1956955" cy="1859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981200"/>
          <a:ext cx="2438400" cy="2072637"/>
        </p:xfrm>
        <a:graphic>
          <a:graphicData uri="http://schemas.openxmlformats.org/drawingml/2006/table">
            <a:tbl>
              <a:tblPr firstRow="1" bandRow="1"/>
              <a:tblGrid>
                <a:gridCol w="1125415"/>
                <a:gridCol w="1312985"/>
              </a:tblGrid>
              <a:tr h="296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Verdana"/>
                          <a:ea typeface="+mn-ea"/>
                          <a:cs typeface="+mn-cs"/>
                        </a:rPr>
                        <a:t>  County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  Collin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PLANO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  Collin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smtClean="0">
                          <a:solidFill>
                            <a:srgbClr val="006600"/>
                          </a:solidFill>
                        </a:rPr>
                        <a:t>RICHARDSON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  Cooke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LAKEHURST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  Collin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RICHARDSON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  Dallas Co.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ADDISON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  Dallas Co.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1447800"/>
            <a:ext cx="8458200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Clustering Using Only </a:t>
            </a:r>
            <a:r>
              <a:rPr lang="en-US" sz="2000" b="1" dirty="0" smtClean="0"/>
              <a:t>Semantic Properties </a:t>
            </a:r>
            <a:r>
              <a:rPr lang="en-US" sz="2000" dirty="0" smtClean="0"/>
              <a:t>(</a:t>
            </a:r>
            <a:r>
              <a:rPr lang="en-US" sz="2000" dirty="0" err="1" smtClean="0"/>
              <a:t>i.e</a:t>
            </a:r>
            <a:r>
              <a:rPr lang="en-US" sz="2000" dirty="0" smtClean="0"/>
              <a:t>: Keyword Overlap)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2438400" y="5562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4724400"/>
          <a:ext cx="1219200" cy="2035626"/>
        </p:xfrm>
        <a:graphic>
          <a:graphicData uri="http://schemas.openxmlformats.org/drawingml/2006/table">
            <a:tbl>
              <a:tblPr firstRow="1" bandRow="1"/>
              <a:tblGrid>
                <a:gridCol w="1219200"/>
              </a:tblGrid>
              <a:tr h="1284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dirty="0" smtClean="0"/>
                        <a:t>roadName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Johnson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Rd.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School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Dr.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006600"/>
                          </a:solidFill>
                        </a:rPr>
                        <a:t>Zeppelin</a:t>
                      </a:r>
                      <a:r>
                        <a:rPr lang="en-US" sz="1100" b="1" baseline="0" dirty="0" smtClean="0">
                          <a:solidFill>
                            <a:srgbClr val="006600"/>
                          </a:solidFill>
                        </a:rPr>
                        <a:t> St.</a:t>
                      </a:r>
                      <a:endParaRPr lang="en-US" sz="11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Alma Ln.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Preston Cir.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rgbClr val="006600"/>
                          </a:solidFill>
                          <a:latin typeface="Verdana"/>
                          <a:ea typeface="+mn-ea"/>
                          <a:cs typeface="+mn-cs"/>
                        </a:rPr>
                        <a:t>Dallas Pkwy</a:t>
                      </a:r>
                      <a:endParaRPr kumimoji="0" lang="en-US" sz="1100" b="1" kern="1200" dirty="0">
                        <a:solidFill>
                          <a:srgbClr val="0066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DALLAS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Johnson      </a:t>
            </a:r>
            <a:br>
              <a:rPr lang="en-US" sz="1400" dirty="0" smtClean="0"/>
            </a:br>
            <a:r>
              <a:rPr lang="en-US" sz="1400" dirty="0" smtClean="0"/>
              <a:t>    Rd.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5555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95555" y="2526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Collin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3155" y="2831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RICHARDSON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171890"/>
            <a:ext cx="8686800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Clustering Using Only </a:t>
            </a:r>
            <a:r>
              <a:rPr lang="en-US" sz="2000" b="1" dirty="0" smtClean="0"/>
              <a:t>Geographic Properties </a:t>
            </a:r>
            <a:r>
              <a:rPr lang="en-US" sz="2000" dirty="0" smtClean="0"/>
              <a:t>(</a:t>
            </a:r>
            <a:r>
              <a:rPr lang="en-US" sz="2000" dirty="0" err="1" smtClean="0"/>
              <a:t>i.e</a:t>
            </a:r>
            <a:r>
              <a:rPr lang="en-US" sz="2000" dirty="0" smtClean="0"/>
              <a:t>: Geographic Type)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895600" y="2895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48006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81600" y="48006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4800" y="57912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57800" y="57912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0800" y="48006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00800" y="57912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148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91000" y="5953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School</a:t>
            </a:r>
            <a:br>
              <a:rPr lang="en-US" sz="1400" dirty="0" smtClean="0"/>
            </a:br>
            <a:r>
              <a:rPr lang="en-US" sz="1400" dirty="0" smtClean="0"/>
              <a:t>   Dr.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1816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Zeppelin</a:t>
            </a:r>
            <a:br>
              <a:rPr lang="en-US" sz="1400" dirty="0" smtClean="0"/>
            </a:br>
            <a:r>
              <a:rPr lang="en-US" sz="1400" dirty="0" smtClean="0"/>
              <a:t>     St.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5953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Alma</a:t>
            </a:r>
            <a:br>
              <a:rPr lang="en-US" sz="1400" dirty="0" smtClean="0"/>
            </a:br>
            <a:r>
              <a:rPr lang="en-US" sz="1400" dirty="0" smtClean="0"/>
              <a:t>     Ln.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Preston</a:t>
            </a:r>
            <a:br>
              <a:rPr lang="en-US" sz="1400" dirty="0" smtClean="0"/>
            </a:br>
            <a:r>
              <a:rPr lang="en-US" sz="1400" dirty="0" smtClean="0"/>
              <a:t>     Cir.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400800" y="5953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Dallas</a:t>
            </a:r>
            <a:br>
              <a:rPr lang="en-US" sz="1400" dirty="0" smtClean="0"/>
            </a:br>
            <a:r>
              <a:rPr lang="en-US" sz="1400" dirty="0" smtClean="0"/>
              <a:t>   Pkwy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     Inconsistent Clusterings</a:t>
            </a:r>
            <a:endParaRPr lang="en-US" dirty="0"/>
          </a:p>
        </p:txBody>
      </p:sp>
      <p:pic>
        <p:nvPicPr>
          <p:cNvPr id="1026" name="Picture 2" descr="C:\Users\Owner\Desktop\Research\ICSC 2011\Figures\Figure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48400" cy="460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5286</TotalTime>
  <Words>1391</Words>
  <Application>Microsoft Office PowerPoint</Application>
  <PresentationFormat>On-screen Show (4:3)</PresentationFormat>
  <Paragraphs>409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 Content-Based Geospatial Schema Matching Using Semi-Supervised Geosemantic Clustering and Hierarchy </vt:lpstr>
      <vt:lpstr>Topic Outline</vt:lpstr>
      <vt:lpstr>Slide 3</vt:lpstr>
      <vt:lpstr>Slide 4</vt:lpstr>
      <vt:lpstr>Slide 5</vt:lpstr>
      <vt:lpstr>Instance-Based Semantic Similarity                       Approach</vt:lpstr>
      <vt:lpstr>        Instance-Based Geospatial        Schema Matching Challenges</vt:lpstr>
      <vt:lpstr>Not Enough Info Used For Clustering</vt:lpstr>
      <vt:lpstr>       Inconsistent Clusterings</vt:lpstr>
      <vt:lpstr>    Hierarchical Relationships</vt:lpstr>
      <vt:lpstr>Introducing GeoSim</vt:lpstr>
      <vt:lpstr>   Flow of Control for GeoSim</vt:lpstr>
      <vt:lpstr>Determining Semantic Similarity</vt:lpstr>
      <vt:lpstr>           Illustration of EBD</vt:lpstr>
      <vt:lpstr>    Details of Clustering in GeoSim</vt:lpstr>
      <vt:lpstr>     Definition of Google Distance</vt:lpstr>
      <vt:lpstr>Semantic Clustering with NGD</vt:lpstr>
      <vt:lpstr>Slide 18</vt:lpstr>
      <vt:lpstr>Slide 19</vt:lpstr>
      <vt:lpstr>Geographic Clustering using GTs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359</cp:revision>
  <dcterms:created xsi:type="dcterms:W3CDTF">2006-08-16T00:00:00Z</dcterms:created>
  <dcterms:modified xsi:type="dcterms:W3CDTF">2011-09-20T16:02:00Z</dcterms:modified>
</cp:coreProperties>
</file>