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57" r:id="rId5"/>
    <p:sldId id="269" r:id="rId6"/>
    <p:sldId id="278" r:id="rId7"/>
    <p:sldId id="259" r:id="rId8"/>
    <p:sldId id="260" r:id="rId9"/>
    <p:sldId id="275" r:id="rId10"/>
    <p:sldId id="283" r:id="rId11"/>
    <p:sldId id="280" r:id="rId12"/>
    <p:sldId id="266" r:id="rId13"/>
    <p:sldId id="277" r:id="rId14"/>
    <p:sldId id="284" r:id="rId15"/>
    <p:sldId id="285" r:id="rId16"/>
    <p:sldId id="282" r:id="rId17"/>
    <p:sldId id="265" r:id="rId18"/>
    <p:sldId id="286" r:id="rId19"/>
    <p:sldId id="263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1622" autoAdjust="0"/>
  </p:normalViewPr>
  <p:slideViewPr>
    <p:cSldViewPr snapToGrid="0" snapToObjects="1">
      <p:cViewPr varScale="1">
        <p:scale>
          <a:sx n="59" d="100"/>
          <a:sy n="5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1899676419451"/>
          <c:y val="0.105726890583595"/>
          <c:w val="0.834128232201051"/>
          <c:h val="0.714036337374924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numRef>
              <c:f>Sheet1!$A$2:$A$7</c:f>
              <c:numCache>
                <c:formatCode>mmm\-yy</c:formatCode>
                <c:ptCount val="6"/>
                <c:pt idx="0">
                  <c:v>36891.0</c:v>
                </c:pt>
                <c:pt idx="1">
                  <c:v>37256.0</c:v>
                </c:pt>
                <c:pt idx="2">
                  <c:v>37621.0</c:v>
                </c:pt>
                <c:pt idx="3">
                  <c:v>37986.0</c:v>
                </c:pt>
                <c:pt idx="4">
                  <c:v>38352.0</c:v>
                </c:pt>
                <c:pt idx="5">
                  <c:v>38717.0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2560.0</c:v>
                </c:pt>
                <c:pt idx="1">
                  <c:v>9715.0</c:v>
                </c:pt>
                <c:pt idx="2">
                  <c:v>27221.0</c:v>
                </c:pt>
                <c:pt idx="3">
                  <c:v>20305.0</c:v>
                </c:pt>
                <c:pt idx="4" formatCode="#,##0">
                  <c:v>27300.0</c:v>
                </c:pt>
                <c:pt idx="5" formatCode="#,##0">
                  <c:v>34995.0</c:v>
                </c:pt>
              </c:numCache>
            </c:numRef>
          </c:val>
        </c:ser>
        <c:axId val="600475336"/>
        <c:axId val="600231208"/>
      </c:barChart>
      <c:dateAx>
        <c:axId val="600475336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00231208"/>
        <c:crosses val="autoZero"/>
        <c:auto val="1"/>
        <c:lblOffset val="100"/>
      </c:dateAx>
      <c:valAx>
        <c:axId val="600231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004753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Sheet1!$B$30</c:f>
              <c:strCache>
                <c:ptCount val="1"/>
                <c:pt idx="0">
                  <c:v>True Positive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Sheet1!$A$31:$A$33</c:f>
              <c:strCache>
                <c:ptCount val="3"/>
                <c:pt idx="0">
                  <c:v>HTML</c:v>
                </c:pt>
                <c:pt idx="1">
                  <c:v>Visible text</c:v>
                </c:pt>
                <c:pt idx="2">
                  <c:v>Keywords</c:v>
                </c:pt>
              </c:strCache>
            </c:strRef>
          </c:cat>
          <c:val>
            <c:numRef>
              <c:f>Sheet1!$B$31:$B$33</c:f>
              <c:numCache>
                <c:formatCode>General</c:formatCode>
                <c:ptCount val="3"/>
                <c:pt idx="0">
                  <c:v>21.5</c:v>
                </c:pt>
                <c:pt idx="1">
                  <c:v>70.3</c:v>
                </c:pt>
                <c:pt idx="2">
                  <c:v>97.6</c:v>
                </c:pt>
              </c:numCache>
            </c:numRef>
          </c:val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False Positive</c:v>
                </c:pt>
              </c:strCache>
            </c:strRef>
          </c:tx>
          <c:dLbls>
            <c:dLbl>
              <c:idx val="2"/>
              <c:layout>
                <c:manualLayout>
                  <c:x val="0.0689509279193281"/>
                  <c:y val="-0.00934541843927097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Sheet1!$A$31:$A$33</c:f>
              <c:strCache>
                <c:ptCount val="3"/>
                <c:pt idx="0">
                  <c:v>HTML</c:v>
                </c:pt>
                <c:pt idx="1">
                  <c:v>Visible text</c:v>
                </c:pt>
                <c:pt idx="2">
                  <c:v>Keywords</c:v>
                </c:pt>
              </c:strCache>
            </c:strRef>
          </c:cat>
          <c:val>
            <c:numRef>
              <c:f>Sheet1!$C$31:$C$33</c:f>
              <c:numCache>
                <c:formatCode>General</c:formatCode>
                <c:ptCount val="3"/>
                <c:pt idx="0">
                  <c:v>1.0</c:v>
                </c:pt>
                <c:pt idx="1">
                  <c:v>0.5</c:v>
                </c:pt>
                <c:pt idx="2">
                  <c:v>18.7</c:v>
                </c:pt>
              </c:numCache>
            </c:numRef>
          </c:val>
        </c:ser>
        <c:axId val="606256808"/>
        <c:axId val="606258216"/>
      </c:barChart>
      <c:catAx>
        <c:axId val="606256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06258216"/>
        <c:crosses val="autoZero"/>
        <c:auto val="1"/>
        <c:lblAlgn val="ctr"/>
        <c:lblOffset val="100"/>
      </c:catAx>
      <c:valAx>
        <c:axId val="606258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06256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Sheet1!$B$37</c:f>
              <c:strCache>
                <c:ptCount val="1"/>
                <c:pt idx="0">
                  <c:v>True Positive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Sheet1!$A$38:$A$41</c:f>
              <c:strCache>
                <c:ptCount val="4"/>
                <c:pt idx="0">
                  <c:v>Images</c:v>
                </c:pt>
                <c:pt idx="1">
                  <c:v>Images and visible texts</c:v>
                </c:pt>
                <c:pt idx="2">
                  <c:v>Screenshots</c:v>
                </c:pt>
                <c:pt idx="3">
                  <c:v>Images and keywords</c:v>
                </c:pt>
              </c:strCache>
            </c:strRef>
          </c:cat>
          <c:val>
            <c:numRef>
              <c:f>Sheet1!$B$38:$B$41</c:f>
              <c:numCache>
                <c:formatCode>General</c:formatCode>
                <c:ptCount val="4"/>
                <c:pt idx="0">
                  <c:v>82.7</c:v>
                </c:pt>
                <c:pt idx="1">
                  <c:v>96.4</c:v>
                </c:pt>
                <c:pt idx="2">
                  <c:v>81.1</c:v>
                </c:pt>
                <c:pt idx="3">
                  <c:v>90.2</c:v>
                </c:pt>
              </c:numCache>
            </c:numRef>
          </c:val>
        </c:ser>
        <c:ser>
          <c:idx val="1"/>
          <c:order val="1"/>
          <c:tx>
            <c:strRef>
              <c:f>Sheet1!$C$37</c:f>
              <c:strCache>
                <c:ptCount val="1"/>
                <c:pt idx="0">
                  <c:v>False Positive</c:v>
                </c:pt>
              </c:strCache>
            </c:strRef>
          </c:tx>
          <c:dLbls>
            <c:dLbl>
              <c:idx val="2"/>
              <c:layout>
                <c:manualLayout>
                  <c:x val="0.0136989053415079"/>
                  <c:y val="0.0262356160308565"/>
                </c:manualLayout>
              </c:layout>
              <c:showVal val="1"/>
            </c:dLbl>
            <c:dLbl>
              <c:idx val="3"/>
              <c:layout>
                <c:manualLayout>
                  <c:x val="0.00856181583844244"/>
                  <c:y val="-0.0262356160308566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Sheet1!$A$38:$A$41</c:f>
              <c:strCache>
                <c:ptCount val="4"/>
                <c:pt idx="0">
                  <c:v>Images</c:v>
                </c:pt>
                <c:pt idx="1">
                  <c:v>Images and visible texts</c:v>
                </c:pt>
                <c:pt idx="2">
                  <c:v>Screenshots</c:v>
                </c:pt>
                <c:pt idx="3">
                  <c:v>Images and keywords</c:v>
                </c:pt>
              </c:strCache>
            </c:strRef>
          </c:cat>
          <c:val>
            <c:numRef>
              <c:f>Sheet1!$C$38:$C$41</c:f>
              <c:numCache>
                <c:formatCode>General</c:formatCode>
                <c:ptCount val="4"/>
                <c:pt idx="0">
                  <c:v>2.5</c:v>
                </c:pt>
                <c:pt idx="1">
                  <c:v>1.4</c:v>
                </c:pt>
                <c:pt idx="2">
                  <c:v>30.3</c:v>
                </c:pt>
                <c:pt idx="3">
                  <c:v>0.5</c:v>
                </c:pt>
              </c:numCache>
            </c:numRef>
          </c:val>
        </c:ser>
        <c:axId val="625050952"/>
        <c:axId val="626857928"/>
      </c:barChart>
      <c:catAx>
        <c:axId val="625050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6857928"/>
        <c:crosses val="autoZero"/>
        <c:auto val="1"/>
        <c:lblAlgn val="ctr"/>
        <c:lblOffset val="100"/>
      </c:catAx>
      <c:valAx>
        <c:axId val="626857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5050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3DEA0-FE5B-224E-86B4-ABC8C66D64DB}" type="datetimeFigureOut">
              <a:rPr lang="en-US" smtClean="0"/>
              <a:t>9/14/11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9E4C9-95F6-1D4F-AC94-6957B9DE5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</a:rPr>
              <a:t>Phishing is a web-based attack that uses social engineering techniques to exploit Internet users and acquire sensitive data. Most phishing attacks work by creating a fake version of the real site's web interface to gain the user's trust.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 Making</a:t>
            </a:r>
          </a:p>
          <a:p>
            <a:pPr lvl="1"/>
            <a:r>
              <a:rPr lang="en-US" dirty="0" smtClean="0"/>
              <a:t>A profile of a site is a combination of different metrics that uniquely identifies that site</a:t>
            </a:r>
          </a:p>
          <a:p>
            <a:pPr lvl="1"/>
            <a:r>
              <a:rPr lang="en-US" dirty="0" smtClean="0"/>
              <a:t>A user chooses real sites that he wants to protect from phishing to be saved as profiles. </a:t>
            </a:r>
          </a:p>
          <a:p>
            <a:pPr lvl="1"/>
            <a:r>
              <a:rPr lang="en-US" dirty="0" smtClean="0"/>
              <a:t>Heuristic methods can be used to help verify a site’s authenticity at this stage. </a:t>
            </a:r>
          </a:p>
          <a:p>
            <a:pPr lvl="1"/>
            <a:r>
              <a:rPr lang="en-US" dirty="0" smtClean="0"/>
              <a:t>In a profile, </a:t>
            </a:r>
            <a:r>
              <a:rPr lang="en-US" dirty="0" err="1" smtClean="0"/>
              <a:t>PhishZoo</a:t>
            </a:r>
            <a:r>
              <a:rPr lang="en-US" dirty="0" smtClean="0"/>
              <a:t> stores SSL certificates, URL and contents related to a site’s appearance such as HTML files, extracted features of the logo. </a:t>
            </a:r>
          </a:p>
          <a:p>
            <a:pPr lvl="1"/>
            <a:r>
              <a:rPr lang="en-US" dirty="0" smtClean="0"/>
              <a:t>SIFT is used to extract image features.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sites are reported by users and verified as phishing by voting.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9E4C9-95F6-1D4F-AC94-6957B9DE581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49BA-BD86-C748-A048-56D7DAACF159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8898-7578-2945-AA18-9214D8581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exa.com/topsit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5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PhishZoo</a:t>
            </a:r>
            <a:r>
              <a:rPr lang="en-US" dirty="0"/>
              <a:t>: Detecting Phishing Websites By Looking</a:t>
            </a:r>
            <a:br>
              <a:rPr lang="en-US" dirty="0"/>
            </a:br>
            <a:r>
              <a:rPr lang="en-US" dirty="0"/>
              <a:t>at Them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Sadia Afroz</a:t>
            </a:r>
          </a:p>
          <a:p>
            <a:r>
              <a:rPr lang="en-US" dirty="0" smtClean="0"/>
              <a:t>Rachel </a:t>
            </a:r>
            <a:r>
              <a:rPr lang="en-US" dirty="0" err="1" smtClean="0"/>
              <a:t>Greenstadt</a:t>
            </a:r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PhishZoo</a:t>
            </a:r>
            <a:r>
              <a:rPr lang="en-US" dirty="0" smtClean="0"/>
              <a:t>: Site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 Making</a:t>
            </a:r>
          </a:p>
          <a:p>
            <a:pPr lvl="1"/>
            <a:r>
              <a:rPr lang="en-US" dirty="0" smtClean="0"/>
              <a:t>A profile of a site is a combination of different metrics that uniquely identifies that site</a:t>
            </a:r>
          </a:p>
          <a:p>
            <a:pPr lvl="1"/>
            <a:r>
              <a:rPr lang="en-US" dirty="0" smtClean="0"/>
              <a:t>A user chooses real sites that he wants to protect from phishing to be saved as profiles. </a:t>
            </a:r>
          </a:p>
          <a:p>
            <a:pPr lvl="1"/>
            <a:r>
              <a:rPr lang="en-US" dirty="0" smtClean="0"/>
              <a:t>In a profile, </a:t>
            </a:r>
            <a:r>
              <a:rPr lang="en-US" dirty="0" err="1" smtClean="0"/>
              <a:t>PhishZoo</a:t>
            </a:r>
            <a:r>
              <a:rPr lang="en-US" dirty="0" smtClean="0"/>
              <a:t> stores SSL certificates, URL and contents related to a site’s appearance such as HTML files, extracted features of the logo. </a:t>
            </a:r>
          </a:p>
          <a:p>
            <a:pPr lvl="1"/>
            <a:r>
              <a:rPr lang="en-US" dirty="0" smtClean="0"/>
              <a:t>SIFT is used to extract image features.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PhishZoo</a:t>
            </a:r>
            <a:r>
              <a:rPr lang="en-US" dirty="0" smtClean="0"/>
              <a:t>: Image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9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Currently, only logo of a site is saved in the site profile.</a:t>
            </a:r>
          </a:p>
          <a:p>
            <a:r>
              <a:rPr lang="en-US" dirty="0" smtClean="0"/>
              <a:t>For image matching, we used SIFT</a:t>
            </a:r>
          </a:p>
          <a:p>
            <a:r>
              <a:rPr lang="en-US" dirty="0" smtClean="0"/>
              <a:t>SIFT extracts </a:t>
            </a:r>
            <a:r>
              <a:rPr lang="en-US" dirty="0" err="1" smtClean="0"/>
              <a:t>keypoints</a:t>
            </a:r>
            <a:r>
              <a:rPr lang="en-US" dirty="0" smtClean="0"/>
              <a:t> from an image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keypoints</a:t>
            </a:r>
            <a:r>
              <a:rPr lang="en-US" dirty="0" smtClean="0"/>
              <a:t> are invariant to affine transformation, scaling, rotation </a:t>
            </a:r>
            <a:r>
              <a:rPr lang="en-US" dirty="0" err="1" smtClean="0"/>
              <a:t>upto</a:t>
            </a:r>
            <a:r>
              <a:rPr lang="en-US" dirty="0" smtClean="0"/>
              <a:t> 30 degrees, and illumination.</a:t>
            </a:r>
          </a:p>
          <a:p>
            <a:r>
              <a:rPr lang="en-US" dirty="0" smtClean="0"/>
              <a:t>During matching, the </a:t>
            </a:r>
            <a:r>
              <a:rPr lang="en-US" dirty="0" err="1" smtClean="0"/>
              <a:t>keypoints</a:t>
            </a:r>
            <a:r>
              <a:rPr lang="en-US" dirty="0" smtClean="0"/>
              <a:t> of two images are matched.</a:t>
            </a:r>
          </a:p>
          <a:p>
            <a:r>
              <a:rPr lang="en-US" dirty="0" smtClean="0"/>
              <a:t>Two images are considered similar if the percentage  of matched </a:t>
            </a:r>
            <a:r>
              <a:rPr lang="en-US" dirty="0" err="1" smtClean="0"/>
              <a:t>keypoints</a:t>
            </a:r>
            <a:r>
              <a:rPr lang="en-US" dirty="0" smtClean="0"/>
              <a:t> is greater than a threshold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</a:t>
            </a:r>
            <a:r>
              <a:rPr lang="en-US" dirty="0" smtClean="0">
                <a:solidFill>
                  <a:srgbClr val="FF0000"/>
                </a:solidFill>
              </a:rPr>
              <a:t>20 </a:t>
            </a:r>
            <a:r>
              <a:rPr lang="en-US" dirty="0" smtClean="0"/>
              <a:t>stored sites.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For true positive testing: </a:t>
            </a:r>
            <a:r>
              <a:rPr lang="en-US" dirty="0" smtClean="0">
                <a:solidFill>
                  <a:srgbClr val="FF0000"/>
                </a:solidFill>
              </a:rPr>
              <a:t>1000 </a:t>
            </a:r>
            <a:r>
              <a:rPr lang="en-US" dirty="0"/>
              <a:t>verified phishing sites </a:t>
            </a:r>
            <a:r>
              <a:rPr lang="en-US" dirty="0" smtClean="0"/>
              <a:t>from </a:t>
            </a:r>
            <a:r>
              <a:rPr lang="en-US" dirty="0" err="1" smtClean="0"/>
              <a:t>Phishtank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false positive </a:t>
            </a:r>
            <a:r>
              <a:rPr lang="en-US" dirty="0" smtClean="0"/>
              <a:t>testing: </a:t>
            </a:r>
            <a:r>
              <a:rPr lang="en-US" dirty="0" smtClean="0">
                <a:solidFill>
                  <a:srgbClr val="FF0000"/>
                </a:solidFill>
              </a:rPr>
              <a:t>200 </a:t>
            </a:r>
            <a:r>
              <a:rPr lang="en-US" dirty="0" smtClean="0"/>
              <a:t>most </a:t>
            </a:r>
            <a:r>
              <a:rPr lang="en-US" dirty="0"/>
              <a:t>popular sites accessed by Internet users (taken </a:t>
            </a:r>
            <a:r>
              <a:rPr lang="en-US" dirty="0" smtClean="0"/>
              <a:t>from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://www.alexa.com/topsites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Profile Content Analysis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Visible text in HTML</a:t>
            </a:r>
          </a:p>
          <a:p>
            <a:pPr lvl="1"/>
            <a:r>
              <a:rPr lang="en-US" dirty="0" smtClean="0"/>
              <a:t>Keywords : top TF-IDF ranked words of a site and 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Images and visible text</a:t>
            </a:r>
          </a:p>
          <a:p>
            <a:pPr lvl="1"/>
            <a:r>
              <a:rPr lang="en-US" dirty="0" smtClean="0"/>
              <a:t>Screenshots</a:t>
            </a:r>
          </a:p>
          <a:p>
            <a:pPr lvl="1"/>
            <a:r>
              <a:rPr lang="en-US" dirty="0" smtClean="0"/>
              <a:t>Images and keywords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Texts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75007" y="2057399"/>
          <a:ext cx="7319506" cy="4485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 descr="drexel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Images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70149" y="2057399"/>
          <a:ext cx="7416651" cy="435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6" descr="drexel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Performance </a:t>
            </a:r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Keyword and image matching has better accuracy than other profile contents.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recommended approach </a:t>
            </a:r>
            <a:r>
              <a:rPr lang="en-US" dirty="0"/>
              <a:t>takes about 7 to 17 seconds on </a:t>
            </a:r>
            <a:r>
              <a:rPr lang="en-US" dirty="0" smtClean="0"/>
              <a:t>average to </a:t>
            </a:r>
            <a:r>
              <a:rPr lang="en-US" dirty="0"/>
              <a:t>compare a site against all the profiles.</a:t>
            </a:r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210" y="2935680"/>
            <a:ext cx="1079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Fetch site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2441" y="2795592"/>
            <a:ext cx="2236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Select </a:t>
            </a:r>
            <a:r>
              <a:rPr lang="en-US" sz="2200" dirty="0" err="1" smtClean="0"/>
              <a:t>n</a:t>
            </a:r>
            <a:r>
              <a:rPr lang="en-US" sz="2200" dirty="0" smtClean="0"/>
              <a:t> keywords </a:t>
            </a:r>
          </a:p>
          <a:p>
            <a:r>
              <a:rPr lang="en-US" sz="2200" dirty="0" smtClean="0"/>
              <a:t>From profiles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20199" y="2657093"/>
            <a:ext cx="17895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Search for the </a:t>
            </a:r>
          </a:p>
          <a:p>
            <a:r>
              <a:rPr lang="en-US" sz="2200" dirty="0" smtClean="0"/>
              <a:t>keywords in</a:t>
            </a:r>
          </a:p>
          <a:p>
            <a:r>
              <a:rPr lang="en-US" sz="2200" dirty="0" smtClean="0"/>
              <a:t> current site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7215005" y="2518593"/>
            <a:ext cx="19289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Site with most keyword match is the most relevant profile</a:t>
            </a:r>
            <a:endParaRPr lang="en-US" sz="2200" dirty="0"/>
          </a:p>
        </p:txBody>
      </p:sp>
      <p:cxnSp>
        <p:nvCxnSpPr>
          <p:cNvPr id="21" name="Straight Arrow Connector 20"/>
          <p:cNvCxnSpPr>
            <a:stCxn id="13" idx="3"/>
            <a:endCxn id="15" idx="1"/>
          </p:cNvCxnSpPr>
          <p:nvPr/>
        </p:nvCxnSpPr>
        <p:spPr>
          <a:xfrm>
            <a:off x="4669289" y="3180313"/>
            <a:ext cx="450910" cy="3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34324" y="319110"/>
            <a:ext cx="20067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Perform </a:t>
            </a:r>
          </a:p>
          <a:p>
            <a:r>
              <a:rPr lang="en-US" sz="2200" dirty="0"/>
              <a:t>i</a:t>
            </a:r>
            <a:r>
              <a:rPr lang="en-US" sz="2200" dirty="0" smtClean="0"/>
              <a:t>mage matching </a:t>
            </a:r>
          </a:p>
          <a:p>
            <a:r>
              <a:rPr lang="en-US" sz="2200" dirty="0" smtClean="0"/>
              <a:t>with the most</a:t>
            </a:r>
          </a:p>
          <a:p>
            <a:r>
              <a:rPr lang="en-US" sz="2200" dirty="0" smtClean="0"/>
              <a:t> likely profile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3164545" y="657664"/>
            <a:ext cx="1955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Select most relevant profile</a:t>
            </a:r>
            <a:endParaRPr lang="en-US" sz="2200" dirty="0"/>
          </a:p>
        </p:txBody>
      </p:sp>
      <p:cxnSp>
        <p:nvCxnSpPr>
          <p:cNvPr id="36" name="Straight Arrow Connector 35"/>
          <p:cNvCxnSpPr>
            <a:stCxn id="15" idx="3"/>
            <a:endCxn id="18" idx="1"/>
          </p:cNvCxnSpPr>
          <p:nvPr/>
        </p:nvCxnSpPr>
        <p:spPr>
          <a:xfrm>
            <a:off x="6909746" y="3211091"/>
            <a:ext cx="305259" cy="30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2"/>
          </p:cNvCxnSpPr>
          <p:nvPr/>
        </p:nvCxnSpPr>
        <p:spPr>
          <a:xfrm rot="5400000">
            <a:off x="3207819" y="1584038"/>
            <a:ext cx="1091487" cy="777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2"/>
            <a:endCxn id="18" idx="0"/>
          </p:cNvCxnSpPr>
          <p:nvPr/>
        </p:nvCxnSpPr>
        <p:spPr>
          <a:xfrm rot="16200000" flipH="1">
            <a:off x="5615193" y="-45717"/>
            <a:ext cx="1091488" cy="40371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345671" y="2518593"/>
            <a:ext cx="6798330" cy="1446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45" name="Straight Arrow Connector 44"/>
          <p:cNvCxnSpPr>
            <a:stCxn id="33" idx="3"/>
            <a:endCxn id="27" idx="1"/>
          </p:cNvCxnSpPr>
          <p:nvPr/>
        </p:nvCxnSpPr>
        <p:spPr>
          <a:xfrm>
            <a:off x="5120199" y="1042385"/>
            <a:ext cx="4141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2" idx="0"/>
            <a:endCxn id="33" idx="1"/>
          </p:cNvCxnSpPr>
          <p:nvPr/>
        </p:nvCxnSpPr>
        <p:spPr>
          <a:xfrm rot="5400000" flipH="1" flipV="1">
            <a:off x="927600" y="698736"/>
            <a:ext cx="1893295" cy="25805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>
            <a:off x="536051" y="3718922"/>
            <a:ext cx="2446731" cy="1405656"/>
          </a:xfrm>
          <a:prstGeom prst="bentConnector3">
            <a:avLst>
              <a:gd name="adj1" fmla="val 4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982782" y="4524413"/>
            <a:ext cx="22656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Perform </a:t>
            </a:r>
          </a:p>
          <a:p>
            <a:r>
              <a:rPr lang="en-US" sz="2200" dirty="0" smtClean="0"/>
              <a:t>Image matching </a:t>
            </a:r>
          </a:p>
          <a:p>
            <a:r>
              <a:rPr lang="en-US" sz="2200" dirty="0" smtClean="0"/>
              <a:t>with all profiles</a:t>
            </a:r>
          </a:p>
          <a:p>
            <a:r>
              <a:rPr lang="en-US" sz="2200" dirty="0"/>
              <a:t>i</a:t>
            </a:r>
            <a:r>
              <a:rPr lang="en-US" sz="2200" dirty="0" smtClean="0"/>
              <a:t>n the background</a:t>
            </a:r>
            <a:endParaRPr lang="en-US" sz="2200" dirty="0"/>
          </a:p>
        </p:txBody>
      </p:sp>
      <p:cxnSp>
        <p:nvCxnSpPr>
          <p:cNvPr id="99" name="Straight Arrow Connector 98"/>
          <p:cNvCxnSpPr>
            <a:stCxn id="96" idx="3"/>
            <a:endCxn id="111" idx="1"/>
          </p:cNvCxnSpPr>
          <p:nvPr/>
        </p:nvCxnSpPr>
        <p:spPr>
          <a:xfrm>
            <a:off x="5248421" y="5247688"/>
            <a:ext cx="8565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714506" y="151421"/>
            <a:ext cx="15098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matching found, then the site is phishing site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104985" y="4355136"/>
            <a:ext cx="16095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any matching found, then site is phishing site</a:t>
            </a:r>
            <a:endParaRPr lang="en-US" sz="2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85599" y="580720"/>
            <a:ext cx="17468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Online profile </a:t>
            </a:r>
          </a:p>
          <a:p>
            <a:r>
              <a:rPr lang="en-US" sz="2200" dirty="0" smtClean="0"/>
              <a:t>matching</a:t>
            </a:r>
            <a:endParaRPr lang="en-US" sz="2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83950" y="5218499"/>
            <a:ext cx="1761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Offline profile </a:t>
            </a:r>
          </a:p>
          <a:p>
            <a:r>
              <a:rPr lang="en-US" sz="2200" dirty="0" smtClean="0"/>
              <a:t>matching</a:t>
            </a:r>
            <a:endParaRPr lang="en-US" sz="2200" dirty="0"/>
          </a:p>
        </p:txBody>
      </p:sp>
      <p:cxnSp>
        <p:nvCxnSpPr>
          <p:cNvPr id="114" name="Straight Arrow Connector 113"/>
          <p:cNvCxnSpPr>
            <a:stCxn id="27" idx="3"/>
            <a:endCxn id="109" idx="1"/>
          </p:cNvCxnSpPr>
          <p:nvPr/>
        </p:nvCxnSpPr>
        <p:spPr>
          <a:xfrm>
            <a:off x="7541116" y="1042385"/>
            <a:ext cx="1733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Site redirection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or obfuscated use of the keywords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of cropped, extended or </a:t>
            </a:r>
            <a:r>
              <a:rPr lang="en-US" dirty="0" smtClean="0"/>
              <a:t>rotated (</a:t>
            </a:r>
            <a:r>
              <a:rPr lang="en-US" dirty="0"/>
              <a:t>more than 30 degrees) </a:t>
            </a:r>
            <a:r>
              <a:rPr lang="en-US" dirty="0" smtClean="0"/>
              <a:t>images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paypal_real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50057"/>
            <a:ext cx="2540000" cy="635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paypal_phish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4638"/>
            <a:ext cx="9144001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75498" y="6126163"/>
            <a:ext cx="106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Fake logo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800" y="4398225"/>
            <a:ext cx="104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logo</a:t>
            </a:r>
            <a:endParaRPr lang="en-US" dirty="0"/>
          </a:p>
        </p:txBody>
      </p:sp>
      <p:pic>
        <p:nvPicPr>
          <p:cNvPr id="8" name="Picture 6" descr="drexel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described a new </a:t>
            </a:r>
            <a:r>
              <a:rPr lang="en-US" dirty="0"/>
              <a:t>approach of web-phishing </a:t>
            </a:r>
            <a:r>
              <a:rPr lang="en-US" dirty="0" smtClean="0"/>
              <a:t>detection </a:t>
            </a:r>
            <a:r>
              <a:rPr lang="en-US" dirty="0"/>
              <a:t>using vision </a:t>
            </a:r>
            <a:r>
              <a:rPr lang="en-US" dirty="0" smtClean="0"/>
              <a:t>techniques.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a faster image machine algorithm</a:t>
            </a:r>
          </a:p>
          <a:p>
            <a:r>
              <a:rPr lang="en-US" dirty="0" smtClean="0"/>
              <a:t>Scene analysis</a:t>
            </a:r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Phishing Problem</a:t>
            </a:r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lice-wonderland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819" y="2468247"/>
            <a:ext cx="2210847" cy="2255162"/>
          </a:xfrm>
          <a:prstGeom prst="rect">
            <a:avLst/>
          </a:prstGeom>
        </p:spPr>
      </p:pic>
      <p:cxnSp>
        <p:nvCxnSpPr>
          <p:cNvPr id="7" name="Straight Arrow Connector 6"/>
          <p:cNvCxnSpPr>
            <a:endCxn id="8" idx="3"/>
          </p:cNvCxnSpPr>
          <p:nvPr/>
        </p:nvCxnSpPr>
        <p:spPr>
          <a:xfrm rot="10800000" flipV="1">
            <a:off x="3441568" y="3426245"/>
            <a:ext cx="297825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Picture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465" y="2820529"/>
            <a:ext cx="2126103" cy="12114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06969" y="3300423"/>
            <a:ext cx="225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uses online bank</a:t>
            </a:r>
            <a:endParaRPr lang="en-US" dirty="0"/>
          </a:p>
        </p:txBody>
      </p:sp>
      <p:pic>
        <p:nvPicPr>
          <p:cNvPr id="10" name="Picture 9" descr="Picture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5466" y="4944075"/>
            <a:ext cx="2126103" cy="12114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84362" y="4031965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bank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87562" y="621121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Fake bank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10" idx="3"/>
          </p:cNvCxnSpPr>
          <p:nvPr/>
        </p:nvCxnSpPr>
        <p:spPr>
          <a:xfrm rot="10800000" flipV="1">
            <a:off x="3441570" y="4401297"/>
            <a:ext cx="2978249" cy="1148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52836" y="5082574"/>
            <a:ext cx="4533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thinks everything that looks like her bank </a:t>
            </a:r>
          </a:p>
          <a:p>
            <a:r>
              <a:rPr lang="en-US" dirty="0" smtClean="0"/>
              <a:t>Is her bank!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59997" y="171026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URL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21278" y="207959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SSL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2899" y="2098915"/>
            <a:ext cx="184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Browser Indicator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R. </a:t>
            </a:r>
            <a:r>
              <a:rPr lang="en-US" dirty="0" err="1"/>
              <a:t>Dhamija</a:t>
            </a:r>
            <a:r>
              <a:rPr lang="en-US" dirty="0"/>
              <a:t>, J. D. </a:t>
            </a:r>
            <a:r>
              <a:rPr lang="en-US" dirty="0" err="1"/>
              <a:t>Tygar</a:t>
            </a:r>
            <a:r>
              <a:rPr lang="en-US" dirty="0"/>
              <a:t>, and M. Hearst, “Why phishing works,” </a:t>
            </a:r>
            <a:r>
              <a:rPr lang="en-US" dirty="0" smtClean="0"/>
              <a:t>in CHI </a:t>
            </a:r>
            <a:r>
              <a:rPr lang="en-US" dirty="0"/>
              <a:t>’06: Proceedings of the SIGCHI conference on Human factors </a:t>
            </a:r>
            <a:r>
              <a:rPr lang="en-US" dirty="0" smtClean="0"/>
              <a:t>in computing </a:t>
            </a:r>
            <a:r>
              <a:rPr lang="en-US" dirty="0"/>
              <a:t>systems, 2006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Y. Cao, W. Han, and Y. Le, “Anti-phishing based on automated individual white-list,” in DIM ’08: Proceedings of the 4th ACM workshop on Digital identity management. New York, NY, USA: ACM, 2008, pp.51–60.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S. </a:t>
            </a:r>
            <a:r>
              <a:rPr lang="en-US" dirty="0" err="1"/>
              <a:t>Egelman</a:t>
            </a:r>
            <a:r>
              <a:rPr lang="en-US" dirty="0"/>
              <a:t>, L. </a:t>
            </a:r>
            <a:r>
              <a:rPr lang="en-US" dirty="0" err="1"/>
              <a:t>Cranor</a:t>
            </a:r>
            <a:r>
              <a:rPr lang="en-US" dirty="0"/>
              <a:t>, and J. Hong, “You’ve been warned: An </a:t>
            </a:r>
            <a:r>
              <a:rPr lang="en-US" dirty="0" smtClean="0"/>
              <a:t>empirical study </a:t>
            </a:r>
            <a:r>
              <a:rPr lang="en-US" dirty="0"/>
              <a:t>of the effectiveness of web browser phishing warnings.” in </a:t>
            </a:r>
            <a:r>
              <a:rPr lang="en-US" dirty="0" smtClean="0"/>
              <a:t>CHI ’</a:t>
            </a:r>
            <a:r>
              <a:rPr lang="en-US" dirty="0"/>
              <a:t>08: Proceedings of the twenty-sixth annual SIGCHI conference </a:t>
            </a:r>
            <a:r>
              <a:rPr lang="en-US" dirty="0" smtClean="0"/>
              <a:t>on Human </a:t>
            </a:r>
            <a:r>
              <a:rPr lang="en-US" dirty="0"/>
              <a:t>factors in computing systems, 2008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PhishZoo</a:t>
            </a:r>
            <a:endParaRPr lang="en-US" dirty="0"/>
          </a:p>
        </p:txBody>
      </p:sp>
      <p:pic>
        <p:nvPicPr>
          <p:cNvPr id="6" name="Picture 5" descr="Pictur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66" y="2678682"/>
            <a:ext cx="2929467" cy="1669186"/>
          </a:xfrm>
          <a:prstGeom prst="rect">
            <a:avLst/>
          </a:prstGeom>
        </p:spPr>
      </p:pic>
      <p:pic>
        <p:nvPicPr>
          <p:cNvPr id="7" name="Picture 6" descr="Pictur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324" y="2644413"/>
            <a:ext cx="2989609" cy="170345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00730" y="4570399"/>
            <a:ext cx="96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75310" y="438573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Fake site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>
            <a:off x="3386667" y="3056075"/>
            <a:ext cx="1202266" cy="1019376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6650" y="2266779"/>
            <a:ext cx="469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25" name="Explosion 1 24"/>
          <p:cNvSpPr/>
          <p:nvPr/>
        </p:nvSpPr>
        <p:spPr>
          <a:xfrm>
            <a:off x="457200" y="1917826"/>
            <a:ext cx="1947333" cy="1521712"/>
          </a:xfrm>
          <a:prstGeom prst="irregularSeal1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Phishing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Site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Picture 6" descr="drexel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Contribution</a:t>
            </a:r>
          </a:p>
          <a:p>
            <a:r>
              <a:rPr lang="en-US" dirty="0" err="1" smtClean="0"/>
              <a:t>PhishZoo</a:t>
            </a:r>
            <a:r>
              <a:rPr lang="en-US" dirty="0" smtClean="0"/>
              <a:t>: Approach</a:t>
            </a:r>
          </a:p>
          <a:p>
            <a:r>
              <a:rPr lang="en-US" dirty="0" smtClean="0"/>
              <a:t>Evaluation and results</a:t>
            </a:r>
          </a:p>
          <a:p>
            <a:r>
              <a:rPr lang="en-US" dirty="0" smtClean="0"/>
              <a:t>Conclusion and future works</a:t>
            </a:r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9733" cy="500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state of phishing</a:t>
            </a:r>
          </a:p>
          <a:p>
            <a:pPr lvl="1" eaLnBrk="0" hangingPunct="0"/>
            <a:r>
              <a:rPr lang="en-US" dirty="0" smtClean="0"/>
              <a:t>According to the Anti-Phishing Working Group (APWG), there were </a:t>
            </a:r>
            <a:r>
              <a:rPr lang="en-US" dirty="0" smtClean="0">
                <a:solidFill>
                  <a:srgbClr val="FF0000"/>
                </a:solidFill>
              </a:rPr>
              <a:t>at least 67, 677  </a:t>
            </a:r>
            <a:r>
              <a:rPr lang="en-US" dirty="0" smtClean="0"/>
              <a:t>phishing attacks in the</a:t>
            </a:r>
            <a:r>
              <a:rPr lang="en-US" b="1" dirty="0" smtClean="0"/>
              <a:t> </a:t>
            </a:r>
            <a:r>
              <a:rPr lang="en-US" dirty="0" smtClean="0"/>
              <a:t>last six months of 2010. </a:t>
            </a:r>
          </a:p>
          <a:p>
            <a:pPr lvl="1" eaLnBrk="0" hangingPunct="0"/>
            <a:endParaRPr lang="en-US" dirty="0" smtClean="0"/>
          </a:p>
          <a:p>
            <a:pPr lvl="1" eaLnBrk="0" hangingPunct="0"/>
            <a:endParaRPr lang="en-US" dirty="0" smtClean="0"/>
          </a:p>
          <a:p>
            <a:pPr lvl="1" eaLnBrk="0" hangingPunct="0"/>
            <a:endParaRPr lang="en-US" dirty="0"/>
          </a:p>
          <a:p>
            <a:pPr lvl="1" eaLnBrk="0" hangingPunct="0"/>
            <a:endParaRPr lang="en-US" dirty="0" smtClean="0"/>
          </a:p>
          <a:p>
            <a:pPr lvl="1" eaLnBrk="0" hangingPunct="0"/>
            <a:endParaRPr lang="en-US" dirty="0"/>
          </a:p>
          <a:p>
            <a:pPr lvl="1" eaLnBrk="0" hangingPunc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1371600" y="3788177"/>
          <a:ext cx="6593744" cy="3069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Importance of Appearance</a:t>
            </a:r>
          </a:p>
          <a:p>
            <a:pPr lvl="1"/>
            <a:r>
              <a:rPr lang="en-US" dirty="0" smtClean="0"/>
              <a:t> 90.9% people trusts a site based on it’s appearance</a:t>
            </a:r>
          </a:p>
          <a:p>
            <a:pPr lvl="1">
              <a:buNone/>
            </a:pPr>
            <a:r>
              <a:rPr lang="en-US" dirty="0" smtClean="0"/>
              <a:t>[</a:t>
            </a:r>
            <a:r>
              <a:rPr lang="en-US" dirty="0" err="1" smtClean="0"/>
              <a:t>Dhamija</a:t>
            </a:r>
            <a:r>
              <a:rPr lang="en-US" dirty="0" smtClean="0"/>
              <a:t> et al, 2006]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Spear Phishing</a:t>
            </a:r>
          </a:p>
          <a:p>
            <a:pPr lvl="1"/>
            <a:r>
              <a:rPr lang="en-US" dirty="0" smtClean="0"/>
              <a:t> Increase use of spear phishing or targeted attacks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majority of users provide sensitive credentials to a small set of sites (</a:t>
            </a:r>
            <a:r>
              <a:rPr lang="en-US" dirty="0" smtClean="0">
                <a:solidFill>
                  <a:srgbClr val="FF0000"/>
                </a:solidFill>
              </a:rPr>
              <a:t>fewer than 20</a:t>
            </a:r>
            <a:r>
              <a:rPr lang="en-US" dirty="0" smtClean="0">
                <a:solidFill>
                  <a:srgbClr val="000000"/>
                </a:solidFill>
              </a:rPr>
              <a:t>) [Cao et al, 2008]</a:t>
            </a:r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Non-content based approaches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/>
              <a:t>URL based phishing detection [Ma et al, 2009]</a:t>
            </a:r>
          </a:p>
          <a:p>
            <a:pPr lvl="1"/>
            <a:r>
              <a:rPr lang="en-US" dirty="0" smtClean="0"/>
              <a:t>Blacklisting</a:t>
            </a:r>
          </a:p>
          <a:p>
            <a:pPr lvl="1"/>
            <a:r>
              <a:rPr lang="en-US" dirty="0" err="1" smtClean="0"/>
              <a:t>Whitelisting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Content based approaches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/>
              <a:t>CANTINA</a:t>
            </a:r>
          </a:p>
          <a:p>
            <a:pPr lvl="1"/>
            <a:r>
              <a:rPr lang="en-US" dirty="0" smtClean="0"/>
              <a:t>Google’s anti-phishing filter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Visual similarity based phishing detection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/>
              <a:t>Screenshots of websites [Chen et al, 2009]</a:t>
            </a:r>
          </a:p>
          <a:p>
            <a:pPr lvl="1"/>
            <a:r>
              <a:rPr lang="en-US" dirty="0" smtClean="0"/>
              <a:t>Screen capture with Earth Mover’s Distance [Fu et al, 2006]</a:t>
            </a:r>
          </a:p>
          <a:p>
            <a:pPr lvl="1"/>
            <a:r>
              <a:rPr lang="en-US" dirty="0" smtClean="0"/>
              <a:t>Layout and style similarity [ Liu et al, 2006]</a:t>
            </a:r>
          </a:p>
          <a:p>
            <a:pPr lvl="1"/>
            <a:r>
              <a:rPr lang="en-US" dirty="0" smtClean="0"/>
              <a:t>Optical character recognition of Screenshots of webpage [Dunlop et al, 2010]</a:t>
            </a:r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We investigated vision techniques to detect </a:t>
            </a:r>
            <a:r>
              <a:rPr lang="en-US" dirty="0" smtClean="0"/>
              <a:t>phishing sites </a:t>
            </a:r>
            <a:r>
              <a:rPr lang="en-US" dirty="0"/>
              <a:t>more </a:t>
            </a:r>
            <a:r>
              <a:rPr lang="en-US" dirty="0" smtClean="0"/>
              <a:t>robustly.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can detect </a:t>
            </a:r>
            <a:r>
              <a:rPr lang="en-US" dirty="0" smtClean="0"/>
              <a:t>new phishing </a:t>
            </a:r>
            <a:r>
              <a:rPr lang="en-US" dirty="0"/>
              <a:t>sites which are not yet blacklisted and </a:t>
            </a:r>
            <a:r>
              <a:rPr lang="en-US" dirty="0" smtClean="0"/>
              <a:t>targeted attacks </a:t>
            </a:r>
            <a:r>
              <a:rPr lang="en-US" dirty="0"/>
              <a:t>against small brokerages and corporate intranets.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6" descr="drex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304800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Pictur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31" y="1932507"/>
            <a:ext cx="2126103" cy="1211436"/>
          </a:xfrm>
          <a:prstGeom prst="rect">
            <a:avLst/>
          </a:prstGeom>
        </p:spPr>
      </p:pic>
      <p:pic>
        <p:nvPicPr>
          <p:cNvPr id="7" name="Picture 6" descr="Pictur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31" y="4226587"/>
            <a:ext cx="2126103" cy="1211436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600134" y="2538225"/>
            <a:ext cx="15992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03334" y="4867760"/>
            <a:ext cx="1637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Extracts </a:t>
            </a:r>
          </a:p>
          <a:p>
            <a:r>
              <a:rPr lang="en-US" dirty="0"/>
              <a:t>v</a:t>
            </a:r>
            <a:r>
              <a:rPr lang="en-US" dirty="0" smtClean="0"/>
              <a:t>isual elements </a:t>
            </a:r>
          </a:p>
          <a:p>
            <a:r>
              <a:rPr lang="en-US" dirty="0" smtClean="0"/>
              <a:t>of the site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9364" y="2139387"/>
            <a:ext cx="1217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</a:t>
            </a:r>
          </a:p>
          <a:p>
            <a:r>
              <a:rPr lang="en-US" dirty="0" smtClean="0"/>
              <a:t>Visible text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09741" y="3247383"/>
            <a:ext cx="96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84093" y="543802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Fake site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00134" y="4866172"/>
            <a:ext cx="15992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03334" y="2601052"/>
            <a:ext cx="244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Extracts</a:t>
            </a:r>
          </a:p>
          <a:p>
            <a:r>
              <a:rPr lang="en-US" dirty="0" smtClean="0"/>
              <a:t>visual elements </a:t>
            </a:r>
          </a:p>
          <a:p>
            <a:r>
              <a:rPr lang="en-US" dirty="0" smtClean="0"/>
              <a:t>of the site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99364" y="4406095"/>
            <a:ext cx="1217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</a:t>
            </a:r>
          </a:p>
          <a:p>
            <a:r>
              <a:rPr lang="en-US" dirty="0" smtClean="0"/>
              <a:t>Visible text</a:t>
            </a:r>
          </a:p>
          <a:p>
            <a:endParaRPr lang="en-US" dirty="0"/>
          </a:p>
        </p:txBody>
      </p:sp>
      <p:cxnSp>
        <p:nvCxnSpPr>
          <p:cNvPr id="23" name="Straight Arrow Connector 22"/>
          <p:cNvCxnSpPr>
            <a:stCxn id="15" idx="3"/>
          </p:cNvCxnSpPr>
          <p:nvPr/>
        </p:nvCxnSpPr>
        <p:spPr>
          <a:xfrm>
            <a:off x="5416689" y="2601052"/>
            <a:ext cx="746942" cy="472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3"/>
          </p:cNvCxnSpPr>
          <p:nvPr/>
        </p:nvCxnSpPr>
        <p:spPr>
          <a:xfrm flipV="1">
            <a:off x="5416689" y="4226587"/>
            <a:ext cx="526809" cy="641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39164" y="3155050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Visual components match but the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ssl</a:t>
            </a:r>
            <a:r>
              <a:rPr lang="en-US" dirty="0" smtClean="0"/>
              <a:t> don’t match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7188097" y="3616715"/>
            <a:ext cx="492942" cy="2334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907764" y="3247383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Phishing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Alert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8" name="Picture 6" descr="drexel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0" y="274638"/>
            <a:ext cx="10620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474031" y="434977"/>
            <a:ext cx="8229600" cy="715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PhishZoo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Approach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416689" y="2139387"/>
            <a:ext cx="1771408" cy="3988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Pictur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98" y="1326789"/>
            <a:ext cx="1426132" cy="812598"/>
          </a:xfrm>
          <a:prstGeom prst="rect">
            <a:avLst/>
          </a:prstGeom>
        </p:spPr>
      </p:pic>
      <p:pic>
        <p:nvPicPr>
          <p:cNvPr id="26" name="Picture 55"/>
          <p:cNvPicPr>
            <a:picLocks noChangeAspect="1" noChangeArrowheads="1"/>
          </p:cNvPicPr>
          <p:nvPr/>
        </p:nvPicPr>
        <p:blipFill>
          <a:blip r:embed="rId5"/>
          <a:srcRect l="8888" t="2667" r="6667" b="16444"/>
          <a:stretch>
            <a:fillRect/>
          </a:stretch>
        </p:blipFill>
        <p:spPr bwMode="auto">
          <a:xfrm>
            <a:off x="7345561" y="1466038"/>
            <a:ext cx="1341239" cy="803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7345561" y="2355147"/>
            <a:ext cx="146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Profile Stored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20" grpId="0"/>
      <p:bldP spid="21" grpId="0"/>
      <p:bldP spid="27" grpId="0"/>
      <p:bldP spid="27" grpId="1"/>
      <p:bldP spid="33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12920</TotalTime>
  <Words>1034</Words>
  <Application>Microsoft Macintosh PowerPoint</Application>
  <PresentationFormat>On-screen Show (4:3)</PresentationFormat>
  <Paragraphs>171</Paragraphs>
  <Slides>20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PhishZoo: Detecting Phishing Websites By Looking at Them</vt:lpstr>
      <vt:lpstr>The Phishing Problem</vt:lpstr>
      <vt:lpstr>What is PhishZoo</vt:lpstr>
      <vt:lpstr>Overview</vt:lpstr>
      <vt:lpstr>Motivation</vt:lpstr>
      <vt:lpstr>Slide 6</vt:lpstr>
      <vt:lpstr>Related works</vt:lpstr>
      <vt:lpstr>Contribution</vt:lpstr>
      <vt:lpstr> </vt:lpstr>
      <vt:lpstr>PhishZoo: Site Profile</vt:lpstr>
      <vt:lpstr>PhishZoo: Image matching</vt:lpstr>
      <vt:lpstr>Data Collection</vt:lpstr>
      <vt:lpstr>Evaluation and Results</vt:lpstr>
      <vt:lpstr>Results: Texts</vt:lpstr>
      <vt:lpstr>Results: Images</vt:lpstr>
      <vt:lpstr>Slide 16</vt:lpstr>
      <vt:lpstr>Slide 17</vt:lpstr>
      <vt:lpstr>Limitations</vt:lpstr>
      <vt:lpstr>Conclusion and Future work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PhishZoo: Detecting Phishing Websites By Looking at Them</dc:title>
  <dc:creator>sadia  afroz sheetal</dc:creator>
  <cp:lastModifiedBy>sadia  afroz sheetal</cp:lastModifiedBy>
  <cp:revision>35</cp:revision>
  <dcterms:created xsi:type="dcterms:W3CDTF">2011-09-12T18:57:08Z</dcterms:created>
  <dcterms:modified xsi:type="dcterms:W3CDTF">2011-09-21T18:17:10Z</dcterms:modified>
</cp:coreProperties>
</file>