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7" r:id="rId1"/>
    <p:sldMasterId id="2147483975" r:id="rId2"/>
  </p:sldMasterIdLst>
  <p:notesMasterIdLst>
    <p:notesMasterId r:id="rId18"/>
  </p:notesMasterIdLst>
  <p:handoutMasterIdLst>
    <p:handoutMasterId r:id="rId19"/>
  </p:handoutMasterIdLst>
  <p:sldIdLst>
    <p:sldId id="420" r:id="rId3"/>
    <p:sldId id="491" r:id="rId4"/>
    <p:sldId id="503" r:id="rId5"/>
    <p:sldId id="493" r:id="rId6"/>
    <p:sldId id="492" r:id="rId7"/>
    <p:sldId id="495" r:id="rId8"/>
    <p:sldId id="496" r:id="rId9"/>
    <p:sldId id="498" r:id="rId10"/>
    <p:sldId id="500" r:id="rId11"/>
    <p:sldId id="499" r:id="rId12"/>
    <p:sldId id="502" r:id="rId13"/>
    <p:sldId id="504" r:id="rId14"/>
    <p:sldId id="505" r:id="rId15"/>
    <p:sldId id="506" r:id="rId16"/>
    <p:sldId id="50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55C"/>
    <a:srgbClr val="2D3EBD"/>
    <a:srgbClr val="FF9966"/>
    <a:srgbClr val="FF3300"/>
    <a:srgbClr val="800000"/>
    <a:srgbClr val="8000FF"/>
    <a:srgbClr val="666666"/>
    <a:srgbClr val="999999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538" autoAdjust="0"/>
  </p:normalViewPr>
  <p:slideViewPr>
    <p:cSldViewPr>
      <p:cViewPr>
        <p:scale>
          <a:sx n="81" d="100"/>
          <a:sy n="81" d="100"/>
        </p:scale>
        <p:origin x="-181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1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B94C92D-31B8-49A9-AAA4-2C8F4491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04FFF97-78B7-4EF1-8E19-8641422C4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5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fld id="{CD8B4993-0E4C-4267-90BD-1BEF8C013488}" type="slidenum">
              <a:rPr lang="en-US" smtClean="0"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917950" y="8678863"/>
            <a:ext cx="29384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80" tIns="45340" rIns="90680" bIns="45340" anchor="b"/>
          <a:lstStyle/>
          <a:p>
            <a:pPr algn="r">
              <a:tabLst>
                <a:tab pos="0" algn="l"/>
                <a:tab pos="442913" algn="l"/>
                <a:tab pos="885825" algn="l"/>
                <a:tab pos="1328738" algn="l"/>
                <a:tab pos="1771650" algn="l"/>
                <a:tab pos="2214563" algn="l"/>
                <a:tab pos="2657475" algn="l"/>
                <a:tab pos="3100388" algn="l"/>
                <a:tab pos="3543300" algn="l"/>
                <a:tab pos="3986213" algn="l"/>
                <a:tab pos="4429125" algn="l"/>
                <a:tab pos="4872038" algn="l"/>
                <a:tab pos="5314950" algn="l"/>
                <a:tab pos="5757863" algn="l"/>
                <a:tab pos="6200775" algn="l"/>
                <a:tab pos="6643688" algn="l"/>
                <a:tab pos="7086600" algn="l"/>
                <a:tab pos="7529513" algn="l"/>
                <a:tab pos="7972425" algn="l"/>
                <a:tab pos="8415338" algn="l"/>
                <a:tab pos="8858250" algn="l"/>
              </a:tabLst>
            </a:pPr>
            <a:fld id="{7E0A4FAE-D473-4190-B18C-4E60CFDABD5F}" type="slidenum">
              <a:rPr lang="en-US" sz="1200">
                <a:solidFill>
                  <a:srgbClr val="FFFFFF"/>
                </a:solidFill>
                <a:latin typeface="Times New Roman" charset="0"/>
              </a:rPr>
              <a:pPr algn="r">
                <a:tabLst>
                  <a:tab pos="0" algn="l"/>
                  <a:tab pos="442913" algn="l"/>
                  <a:tab pos="885825" algn="l"/>
                  <a:tab pos="1328738" algn="l"/>
                  <a:tab pos="1771650" algn="l"/>
                  <a:tab pos="2214563" algn="l"/>
                  <a:tab pos="2657475" algn="l"/>
                  <a:tab pos="3100388" algn="l"/>
                  <a:tab pos="3543300" algn="l"/>
                  <a:tab pos="3986213" algn="l"/>
                  <a:tab pos="4429125" algn="l"/>
                  <a:tab pos="4872038" algn="l"/>
                  <a:tab pos="5314950" algn="l"/>
                  <a:tab pos="5757863" algn="l"/>
                  <a:tab pos="6200775" algn="l"/>
                  <a:tab pos="6643688" algn="l"/>
                  <a:tab pos="7086600" algn="l"/>
                  <a:tab pos="7529513" algn="l"/>
                  <a:tab pos="7972425" algn="l"/>
                  <a:tab pos="8415338" algn="l"/>
                  <a:tab pos="8858250" algn="l"/>
                </a:tabLst>
              </a:pPr>
              <a:t>1</a:t>
            </a:fld>
            <a:endParaRPr lang="en-US" sz="12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84613" y="8686800"/>
            <a:ext cx="29702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7" tIns="45689" rIns="91377" bIns="45689" anchor="b"/>
          <a:lstStyle/>
          <a:p>
            <a:pPr algn="r">
              <a:tabLst>
                <a:tab pos="0" algn="l"/>
                <a:tab pos="442913" algn="l"/>
                <a:tab pos="885825" algn="l"/>
                <a:tab pos="1328738" algn="l"/>
                <a:tab pos="1771650" algn="l"/>
                <a:tab pos="2214563" algn="l"/>
                <a:tab pos="2657475" algn="l"/>
                <a:tab pos="3100388" algn="l"/>
                <a:tab pos="3543300" algn="l"/>
                <a:tab pos="3986213" algn="l"/>
                <a:tab pos="4429125" algn="l"/>
                <a:tab pos="4872038" algn="l"/>
                <a:tab pos="5314950" algn="l"/>
                <a:tab pos="5757863" algn="l"/>
                <a:tab pos="6200775" algn="l"/>
                <a:tab pos="6643688" algn="l"/>
                <a:tab pos="7086600" algn="l"/>
                <a:tab pos="7529513" algn="l"/>
                <a:tab pos="7972425" algn="l"/>
                <a:tab pos="8415338" algn="l"/>
                <a:tab pos="8858250" algn="l"/>
              </a:tabLst>
            </a:pPr>
            <a:fld id="{B6A87A6F-718E-4219-8C46-10737D3824B8}" type="slidenum">
              <a:rPr lang="en-US" sz="1200">
                <a:solidFill>
                  <a:srgbClr val="FFFFFF"/>
                </a:solidFill>
              </a:rPr>
              <a:pPr algn="r">
                <a:tabLst>
                  <a:tab pos="0" algn="l"/>
                  <a:tab pos="442913" algn="l"/>
                  <a:tab pos="885825" algn="l"/>
                  <a:tab pos="1328738" algn="l"/>
                  <a:tab pos="1771650" algn="l"/>
                  <a:tab pos="2214563" algn="l"/>
                  <a:tab pos="2657475" algn="l"/>
                  <a:tab pos="3100388" algn="l"/>
                  <a:tab pos="3543300" algn="l"/>
                  <a:tab pos="3986213" algn="l"/>
                  <a:tab pos="4429125" algn="l"/>
                  <a:tab pos="4872038" algn="l"/>
                  <a:tab pos="5314950" algn="l"/>
                  <a:tab pos="5757863" algn="l"/>
                  <a:tab pos="6200775" algn="l"/>
                  <a:tab pos="6643688" algn="l"/>
                  <a:tab pos="7086600" algn="l"/>
                  <a:tab pos="7529513" algn="l"/>
                  <a:tab pos="7972425" algn="l"/>
                  <a:tab pos="8415338" algn="l"/>
                  <a:tab pos="8858250" algn="l"/>
                </a:tabLst>
              </a:pPr>
              <a:t>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38"/>
              </a:spcBef>
              <a:tabLst>
                <a:tab pos="0" algn="l"/>
                <a:tab pos="442913" algn="l"/>
                <a:tab pos="885825" algn="l"/>
                <a:tab pos="1328738" algn="l"/>
                <a:tab pos="1771650" algn="l"/>
                <a:tab pos="2214563" algn="l"/>
                <a:tab pos="2657475" algn="l"/>
                <a:tab pos="3100388" algn="l"/>
                <a:tab pos="3543300" algn="l"/>
                <a:tab pos="3986213" algn="l"/>
                <a:tab pos="4429125" algn="l"/>
                <a:tab pos="4872038" algn="l"/>
                <a:tab pos="5314950" algn="l"/>
                <a:tab pos="5757863" algn="l"/>
                <a:tab pos="6200775" algn="l"/>
                <a:tab pos="6643688" algn="l"/>
                <a:tab pos="7086600" algn="l"/>
                <a:tab pos="7529513" algn="l"/>
                <a:tab pos="7972425" algn="l"/>
                <a:tab pos="8415338" algn="l"/>
                <a:tab pos="8858250" algn="l"/>
              </a:tabLst>
            </a:pPr>
            <a:endParaRPr lang="en-US" dirty="0" smtClean="0">
              <a:latin typeface="Times New Roman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FFF97-78B7-4EF1-8E19-8641422C4B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FFF97-78B7-4EF1-8E19-8641422C4B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FFF97-78B7-4EF1-8E19-8641422C4B9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5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2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7077-01D6-D645-BE61-A1D22C00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5D7B-2A71-6948-B66B-012C43B132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3A93-ACAE-274B-A544-CC3BFC484B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DETER-Scienc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17" y="76200"/>
            <a:ext cx="146129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FA22-8482-0248-8CBC-175AF913074B}" type="datetimeFigureOut">
              <a:rPr lang="en-US" smtClean="0"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C532-DBF8-6742-B9BB-05C06CF3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914400" y="-609600"/>
            <a:ext cx="6477000" cy="317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l">
              <a:lnSpc>
                <a:spcPct val="8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 smtClean="0">
                <a:solidFill>
                  <a:srgbClr val="000000"/>
                </a:solidFill>
              </a:rPr>
              <a:t>Multiresolution</a:t>
            </a:r>
            <a:r>
              <a:rPr lang="en-US" sz="3200" dirty="0" smtClean="0">
                <a:solidFill>
                  <a:srgbClr val="000000"/>
                </a:solidFill>
              </a:rPr>
              <a:t> Semantic Visualization of Network Traffic  </a:t>
            </a:r>
          </a:p>
          <a:p>
            <a:pPr algn="l">
              <a:lnSpc>
                <a:spcPct val="8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295400" y="5451475"/>
            <a:ext cx="7315200" cy="224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1440" rIns="0" anchor="ctr"/>
          <a:lstStyle/>
          <a:p>
            <a:pPr>
              <a:lnSpc>
                <a:spcPts val="3050"/>
              </a:lnSpc>
              <a:spcAft>
                <a:spcPts val="3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Alefiya Hussain, </a:t>
            </a:r>
            <a:r>
              <a:rPr lang="en-US" sz="2400" b="0" dirty="0" err="1">
                <a:solidFill>
                  <a:srgbClr val="000000"/>
                </a:solidFill>
              </a:rPr>
              <a:t>Arun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Viswanathan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lnSpc>
                <a:spcPts val="3050"/>
              </a:lnSpc>
              <a:spcAft>
                <a:spcPts val="3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dirty="0" smtClean="0">
                <a:solidFill>
                  <a:srgbClr val="000000"/>
                </a:solidFill>
              </a:rPr>
              <a:t>USC/Information Sciences Institute  </a:t>
            </a:r>
            <a:endParaRPr lang="en-US" sz="2000" b="0" dirty="0">
              <a:solidFill>
                <a:srgbClr val="000000"/>
              </a:solidFill>
            </a:endParaRPr>
          </a:p>
          <a:p>
            <a:pPr>
              <a:lnSpc>
                <a:spcPts val="3050"/>
              </a:lnSpc>
              <a:spcAft>
                <a:spcPts val="3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"/>
            <a:ext cx="868363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128" name="Group 5127"/>
          <p:cNvGrpSpPr/>
          <p:nvPr/>
        </p:nvGrpSpPr>
        <p:grpSpPr>
          <a:xfrm>
            <a:off x="1447800" y="2514600"/>
            <a:ext cx="6858000" cy="3352800"/>
            <a:chOff x="1447800" y="2514600"/>
            <a:chExt cx="6858000" cy="3352800"/>
          </a:xfrm>
        </p:grpSpPr>
        <p:sp>
          <p:nvSpPr>
            <p:cNvPr id="40" name="Curved Left Arrow 39"/>
            <p:cNvSpPr/>
            <p:nvPr/>
          </p:nvSpPr>
          <p:spPr>
            <a:xfrm rot="16200000">
              <a:off x="4267201" y="1676400"/>
              <a:ext cx="1066798" cy="3809999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27" name="Curved Left Arrow 5126"/>
            <p:cNvSpPr/>
            <p:nvPr/>
          </p:nvSpPr>
          <p:spPr>
            <a:xfrm rot="5400000">
              <a:off x="3962400" y="3429001"/>
              <a:ext cx="1066798" cy="3809999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638800" y="41148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2" name="Rounded Rectangle 1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19800" y="3352800"/>
                <a:ext cx="214764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Discover Patterns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447800" y="41148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2368" y="3352800"/>
                <a:ext cx="1762509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Create Models</a:t>
                </a: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352800" y="25146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50802" y="3352800"/>
                <a:ext cx="168564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Update </a:t>
                </a:r>
                <a:r>
                  <a:rPr lang="en-US" dirty="0" err="1" smtClean="0"/>
                  <a:t>kbase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Network: Scale, Volume, Variety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246" r="-34246"/>
          <a:stretch>
            <a:fillRect/>
          </a:stretch>
        </p:blipFill>
        <p:spPr>
          <a:xfrm>
            <a:off x="-2209800" y="1143000"/>
            <a:ext cx="13182600" cy="5364163"/>
          </a:xfrm>
        </p:spPr>
      </p:pic>
    </p:spTree>
    <p:extLst>
      <p:ext uri="{BB962C8B-B14F-4D97-AF65-F5344CB8AC3E}">
        <p14:creationId xmlns:p14="http://schemas.microsoft.com/office/powerpoint/2010/main" val="420755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Spatial Reduction </a:t>
            </a:r>
          </a:p>
          <a:p>
            <a:pPr lvl="1"/>
            <a:r>
              <a:rPr lang="en-US" dirty="0"/>
              <a:t>highly connected </a:t>
            </a:r>
            <a:r>
              <a:rPr lang="en-US" dirty="0" smtClean="0"/>
              <a:t>networks 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amount of </a:t>
            </a:r>
            <a:r>
              <a:rPr lang="en-US" dirty="0" smtClean="0"/>
              <a:t>redundancy in semantically </a:t>
            </a:r>
            <a:r>
              <a:rPr lang="en-US" dirty="0"/>
              <a:t>relevant relationships</a:t>
            </a:r>
            <a:endParaRPr lang="en-US" dirty="0" smtClean="0"/>
          </a:p>
          <a:p>
            <a:pPr lvl="1"/>
            <a:r>
              <a:rPr lang="en-US" dirty="0" smtClean="0"/>
              <a:t>Connectivity profiles to summarize nodes </a:t>
            </a:r>
          </a:p>
          <a:p>
            <a:pPr lvl="1"/>
            <a:endParaRPr lang="en-US" dirty="0"/>
          </a:p>
          <a:p>
            <a:r>
              <a:rPr lang="en-US" dirty="0" smtClean="0"/>
              <a:t>Temporal Reduction </a:t>
            </a:r>
          </a:p>
          <a:p>
            <a:pPr lvl="1"/>
            <a:r>
              <a:rPr lang="en-US" dirty="0"/>
              <a:t>useful to observe trends or change patterns in network data</a:t>
            </a:r>
          </a:p>
          <a:p>
            <a:pPr lvl="1"/>
            <a:r>
              <a:rPr lang="en-US" dirty="0" smtClean="0"/>
              <a:t>aggregating </a:t>
            </a:r>
            <a:r>
              <a:rPr lang="en-US" dirty="0"/>
              <a:t>groups of events based on time.</a:t>
            </a:r>
            <a:endParaRPr lang="en-US" dirty="0" smtClean="0"/>
          </a:p>
          <a:p>
            <a:pPr lvl="1"/>
            <a:r>
              <a:rPr lang="en-US" dirty="0" smtClean="0"/>
              <a:t>Behavior-based clustering to summarize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4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4419600" y="2133600"/>
            <a:ext cx="1600200" cy="12954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657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Connectivity profiles based on locality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Connectivity profiles based on behavior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Reduction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76800" y="2362200"/>
            <a:ext cx="1600200" cy="838200"/>
            <a:chOff x="2743200" y="2286000"/>
            <a:chExt cx="1600200" cy="838200"/>
          </a:xfrm>
        </p:grpSpPr>
        <p:sp>
          <p:nvSpPr>
            <p:cNvPr id="4" name="Oval 3"/>
            <p:cNvSpPr/>
            <p:nvPr/>
          </p:nvSpPr>
          <p:spPr>
            <a:xfrm>
              <a:off x="2743200" y="2286000"/>
              <a:ext cx="3810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2438400"/>
              <a:ext cx="3810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48000" y="2590800"/>
              <a:ext cx="3810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00400" y="2743200"/>
              <a:ext cx="3810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4" idx="7"/>
              <a:endCxn id="11" idx="2"/>
            </p:cNvCxnSpPr>
            <p:nvPr/>
          </p:nvCxnSpPr>
          <p:spPr>
            <a:xfrm>
              <a:off x="3068404" y="2341796"/>
              <a:ext cx="893996" cy="2871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7"/>
              <a:endCxn id="11" idx="2"/>
            </p:cNvCxnSpPr>
            <p:nvPr/>
          </p:nvCxnSpPr>
          <p:spPr>
            <a:xfrm>
              <a:off x="3220804" y="2494196"/>
              <a:ext cx="741596" cy="1347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  <a:endCxn id="11" idx="2"/>
            </p:cNvCxnSpPr>
            <p:nvPr/>
          </p:nvCxnSpPr>
          <p:spPr>
            <a:xfrm flipV="1">
              <a:off x="3373204" y="2628900"/>
              <a:ext cx="589196" cy="176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1" idx="2"/>
            </p:cNvCxnSpPr>
            <p:nvPr/>
          </p:nvCxnSpPr>
          <p:spPr>
            <a:xfrm flipV="1">
              <a:off x="3581400" y="2628900"/>
              <a:ext cx="381000" cy="266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962400" y="2438400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62800" y="2133600"/>
            <a:ext cx="1752600" cy="457200"/>
            <a:chOff x="4953000" y="2514600"/>
            <a:chExt cx="1752600" cy="457200"/>
          </a:xfrm>
        </p:grpSpPr>
        <p:sp>
          <p:nvSpPr>
            <p:cNvPr id="27" name="Oval 26"/>
            <p:cNvSpPr/>
            <p:nvPr/>
          </p:nvSpPr>
          <p:spPr>
            <a:xfrm>
              <a:off x="4953000" y="2514600"/>
              <a:ext cx="457200" cy="457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sz="2800" dirty="0" smtClean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31" name="Straight Connector 30"/>
            <p:cNvCxnSpPr>
              <a:stCxn id="27" idx="6"/>
              <a:endCxn id="35" idx="2"/>
            </p:cNvCxnSpPr>
            <p:nvPr/>
          </p:nvCxnSpPr>
          <p:spPr>
            <a:xfrm>
              <a:off x="5410200" y="2743200"/>
              <a:ext cx="914400" cy="3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324600" y="25908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5257800" y="1371600"/>
            <a:ext cx="3150925" cy="438341"/>
          </a:xfrm>
          <a:prstGeom prst="rightArrow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0" dirty="0" smtClean="0">
                <a:solidFill>
                  <a:schemeClr val="tx1"/>
                </a:solidFill>
              </a:rPr>
              <a:t>Resolution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267200" y="4038600"/>
            <a:ext cx="2590800" cy="1524000"/>
            <a:chOff x="5105400" y="4114800"/>
            <a:chExt cx="3352800" cy="2057400"/>
          </a:xfrm>
        </p:grpSpPr>
        <p:sp>
          <p:nvSpPr>
            <p:cNvPr id="43" name="Oval 42"/>
            <p:cNvSpPr/>
            <p:nvPr/>
          </p:nvSpPr>
          <p:spPr>
            <a:xfrm>
              <a:off x="6553200" y="41148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53200" y="46482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553200" y="52578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53200" y="57912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077200" y="5029200"/>
              <a:ext cx="381000" cy="381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105400" y="4953000"/>
              <a:ext cx="3810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8" idx="6"/>
              <a:endCxn id="43" idx="2"/>
            </p:cNvCxnSpPr>
            <p:nvPr/>
          </p:nvCxnSpPr>
          <p:spPr>
            <a:xfrm flipV="1">
              <a:off x="5486400" y="4305300"/>
              <a:ext cx="1066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8" idx="6"/>
              <a:endCxn id="44" idx="2"/>
            </p:cNvCxnSpPr>
            <p:nvPr/>
          </p:nvCxnSpPr>
          <p:spPr>
            <a:xfrm flipV="1">
              <a:off x="5486400" y="4838700"/>
              <a:ext cx="1066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6"/>
              <a:endCxn id="45" idx="2"/>
            </p:cNvCxnSpPr>
            <p:nvPr/>
          </p:nvCxnSpPr>
          <p:spPr>
            <a:xfrm>
              <a:off x="5486400" y="5143500"/>
              <a:ext cx="1066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8" idx="6"/>
              <a:endCxn id="46" idx="2"/>
            </p:cNvCxnSpPr>
            <p:nvPr/>
          </p:nvCxnSpPr>
          <p:spPr>
            <a:xfrm>
              <a:off x="5486400" y="5143500"/>
              <a:ext cx="1066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6"/>
            </p:cNvCxnSpPr>
            <p:nvPr/>
          </p:nvCxnSpPr>
          <p:spPr>
            <a:xfrm>
              <a:off x="6934200" y="4305300"/>
              <a:ext cx="1143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4" idx="6"/>
              <a:endCxn id="47" idx="2"/>
            </p:cNvCxnSpPr>
            <p:nvPr/>
          </p:nvCxnSpPr>
          <p:spPr>
            <a:xfrm>
              <a:off x="6934200" y="4838700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5" idx="6"/>
              <a:endCxn id="47" idx="2"/>
            </p:cNvCxnSpPr>
            <p:nvPr/>
          </p:nvCxnSpPr>
          <p:spPr>
            <a:xfrm flipV="1">
              <a:off x="6934200" y="5219700"/>
              <a:ext cx="1143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6" idx="6"/>
              <a:endCxn id="47" idx="2"/>
            </p:cNvCxnSpPr>
            <p:nvPr/>
          </p:nvCxnSpPr>
          <p:spPr>
            <a:xfrm flipV="1">
              <a:off x="6934200" y="5219700"/>
              <a:ext cx="1143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858000" y="5257800"/>
            <a:ext cx="2133600" cy="381000"/>
            <a:chOff x="6553200" y="6019800"/>
            <a:chExt cx="2133600" cy="381000"/>
          </a:xfrm>
        </p:grpSpPr>
        <p:sp>
          <p:nvSpPr>
            <p:cNvPr id="73" name="Oval 72"/>
            <p:cNvSpPr/>
            <p:nvPr/>
          </p:nvSpPr>
          <p:spPr>
            <a:xfrm>
              <a:off x="7467600" y="6019800"/>
              <a:ext cx="381000" cy="381000"/>
            </a:xfrm>
            <a:prstGeom prst="ellipse">
              <a:avLst/>
            </a:prstGeom>
            <a:solidFill>
              <a:srgbClr val="77933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305800" y="6019800"/>
              <a:ext cx="381000" cy="381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553200" y="6019800"/>
              <a:ext cx="3810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8" idx="6"/>
              <a:endCxn id="73" idx="2"/>
            </p:cNvCxnSpPr>
            <p:nvPr/>
          </p:nvCxnSpPr>
          <p:spPr>
            <a:xfrm>
              <a:off x="6934200" y="62103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3" idx="6"/>
              <a:endCxn id="77" idx="2"/>
            </p:cNvCxnSpPr>
            <p:nvPr/>
          </p:nvCxnSpPr>
          <p:spPr>
            <a:xfrm>
              <a:off x="7848600" y="6210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5227022" y="1676400"/>
            <a:ext cx="606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High</a:t>
            </a:r>
            <a:endParaRPr lang="en-US" sz="1600" b="0" dirty="0"/>
          </a:p>
        </p:txBody>
      </p:sp>
      <p:sp>
        <p:nvSpPr>
          <p:cNvPr id="97" name="TextBox 96"/>
          <p:cNvSpPr txBox="1"/>
          <p:nvPr/>
        </p:nvSpPr>
        <p:spPr>
          <a:xfrm>
            <a:off x="7612016" y="16764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Low</a:t>
            </a:r>
            <a:endParaRPr lang="en-US" sz="1600" b="0" dirty="0"/>
          </a:p>
        </p:txBody>
      </p:sp>
      <p:sp>
        <p:nvSpPr>
          <p:cNvPr id="99" name="TextBox 98"/>
          <p:cNvSpPr txBox="1"/>
          <p:nvPr/>
        </p:nvSpPr>
        <p:spPr>
          <a:xfrm>
            <a:off x="6934200" y="2667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Subnet 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315200" y="5715000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7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Behavior based clustering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Example: Visualization of HTTP Connections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81400" y="3810000"/>
            <a:ext cx="2432020" cy="2819400"/>
            <a:chOff x="381000" y="3429000"/>
            <a:chExt cx="2432020" cy="281940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4640575"/>
              <a:ext cx="1447799" cy="160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1. [header]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2. NAMESPACE = NET.ATTACKS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3. NAME = DNSKAMINSKY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4. QUALIFIER = {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eventtype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='PACKET_DNS'}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5. IMPORT =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NET.APP_PROTO.DNSREQRES</a:t>
              </a:r>
              <a:endParaRPr lang="en-US" sz="400" dirty="0">
                <a:solidFill>
                  <a:srgbClr val="000000"/>
                </a:solidFill>
                <a:latin typeface="Courier 10 Pitch" pitchFamily="1" charset="0"/>
              </a:endParaRP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6. [states]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8.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DNSREQRES.dns_req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10.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DNSREQRES.dns_req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sipaddr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AtoV_query.dipaddr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 err="1" smtClean="0">
                  <a:solidFill>
                    <a:srgbClr val="000000"/>
                  </a:solidFill>
                  <a:latin typeface="Courier 10 Pitch" pitchFamily="1" charset="0"/>
                </a:rPr>
                <a:t>dnsquesname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AtoV_query.dnsquesname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12.RtoV_resp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$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dnsauth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fakens.fake.com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14.AtoV_resp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             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dnsauth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realns.eby.com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[limit=*] 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16.AtoV_noresp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dnsid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!= 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VtoR_query.dnsid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[limit=*] 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8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.[behavior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] 19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.initial_query = 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20.b_1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~&gt;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|                                           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AtoV_noresp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21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.b_2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AtoV_noresp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endParaRPr lang="en-US" sz="400" dirty="0">
                <a:solidFill>
                  <a:srgbClr val="000000"/>
                </a:solidFill>
                <a:latin typeface="Courier 10 Pitch" pitchFamily="1" charset="0"/>
              </a:endParaRP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22.b_3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 smtClean="0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endParaRPr lang="en-US" sz="8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86200"/>
              <a:ext cx="871969" cy="698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457200" y="3429000"/>
              <a:ext cx="787400" cy="3798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71600" y="3429000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Advertisement 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4038600"/>
              <a:ext cx="803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Images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18160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Text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809996"/>
            <a:ext cx="2286000" cy="2750462"/>
            <a:chOff x="381000" y="3428996"/>
            <a:chExt cx="2286000" cy="2750462"/>
          </a:xfrm>
        </p:grpSpPr>
        <p:sp>
          <p:nvSpPr>
            <p:cNvPr id="13" name="TextBox 12"/>
            <p:cNvSpPr txBox="1"/>
            <p:nvPr/>
          </p:nvSpPr>
          <p:spPr>
            <a:xfrm>
              <a:off x="381000" y="4640575"/>
              <a:ext cx="17526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1. [header]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2. NAMESPACE = NET.ATTACKS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3. NAME = DNSKAMINSKY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4. QUALIFIER = {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eventtype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='PACKET_DNS'}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5. IMPORT =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NET.APP_PROTO.DNSREQRES</a:t>
              </a:r>
              <a:endParaRPr lang="en-US" sz="400" dirty="0">
                <a:solidFill>
                  <a:srgbClr val="000000"/>
                </a:solidFill>
                <a:latin typeface="Courier 10 Pitch" pitchFamily="1" charset="0"/>
              </a:endParaRP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6. [states]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8.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DNSREQRES.dns_req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10.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DNSREQRES.dns_req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sipaddr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AtoV_query.dipaddr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 err="1" smtClean="0">
                  <a:solidFill>
                    <a:srgbClr val="000000"/>
                  </a:solidFill>
                  <a:latin typeface="Courier 10 Pitch" pitchFamily="1" charset="0"/>
                </a:rPr>
                <a:t>dnsquesname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AtoV_query.dnsquesname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12.RtoV_resp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$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dnsauth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fakens.fake.com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14.AtoV_resp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             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dnsauth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=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realns.eby.com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[limit=*] 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16.AtoV_noresp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DNSREQRES.dns_res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($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,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dnsid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!= $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VtoR_query.dnsid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[limit=*] 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8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.[behavior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] 19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.initial_query = 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VtoR_query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</a:t>
              </a: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20.b_1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~&gt;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(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|                                                     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AtoV_noresp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)  </a:t>
              </a:r>
              <a:r>
                <a:rPr lang="en-US" sz="400" dirty="0" smtClean="0">
                  <a:solidFill>
                    <a:srgbClr val="000000"/>
                  </a:solidFill>
                  <a:latin typeface="Courier 10 Pitch" pitchFamily="1" charset="0"/>
                </a:rPr>
                <a:t>21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.b_2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AtoV_noresp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endParaRPr lang="en-US" sz="400" dirty="0">
                <a:solidFill>
                  <a:srgbClr val="000000"/>
                </a:solidFill>
                <a:latin typeface="Courier 10 Pitch" pitchFamily="1" charset="0"/>
              </a:endParaRPr>
            </a:p>
            <a:p>
              <a:pPr algn="l">
                <a:lnSpc>
                  <a:spcPct val="112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22.b_3 =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initial_query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>
                  <a:solidFill>
                    <a:srgbClr val="000000"/>
                  </a:solidFill>
                  <a:latin typeface="Courier 10 Pitch" pitchFamily="1" charset="0"/>
                </a:rPr>
                <a:t>AtoV_resp</a:t>
              </a:r>
              <a:r>
                <a:rPr lang="en-US" sz="400" dirty="0">
                  <a:solidFill>
                    <a:srgbClr val="000000"/>
                  </a:solidFill>
                  <a:latin typeface="Courier 10 Pitch" pitchFamily="1" charset="0"/>
                </a:rPr>
                <a:t> ~&gt; </a:t>
              </a:r>
              <a:r>
                <a:rPr lang="en-US" sz="400" dirty="0" err="1" smtClean="0">
                  <a:solidFill>
                    <a:srgbClr val="000000"/>
                  </a:solidFill>
                  <a:latin typeface="Courier 10 Pitch" pitchFamily="1" charset="0"/>
                </a:rPr>
                <a:t>RtoV_resp</a:t>
              </a:r>
              <a:endParaRPr lang="en-US" sz="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86200"/>
              <a:ext cx="871969" cy="698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457200" y="3428996"/>
              <a:ext cx="2209800" cy="38100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524000" y="4191000"/>
            <a:ext cx="1219200" cy="233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1. [header]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2. NAMESPACE = NET.ATTACKS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3. NAME = DNSKAMINSKY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4. QUALIFIER = {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eventtype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='PACKET_DNS'}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5. IMPORT = 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NET.APP_PROTO.DNSREQRES</a:t>
            </a:r>
            <a:endParaRPr lang="en-US" sz="400" dirty="0">
              <a:solidFill>
                <a:srgbClr val="000000"/>
              </a:solidFill>
              <a:latin typeface="Courier 10 Pitch" pitchFamily="1" charset="0"/>
            </a:endParaRP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6. [states]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8.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DNSREQRES.dns_req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()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10.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VtoR_query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DNSREQRES.dns_req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(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sipaddr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=$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AtoV_query.dipaddr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,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 err="1" smtClean="0">
                <a:solidFill>
                  <a:srgbClr val="000000"/>
                </a:solidFill>
                <a:latin typeface="Courier 10 Pitch" pitchFamily="1" charset="0"/>
              </a:rPr>
              <a:t>dnsquesname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=$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AtoV_query.dnsquesname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12.RtoV_resp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DNSREQRES.dns_res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(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$     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dnsauth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fakens.fake.com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14.AtoV_resp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DNSREQRES.dns_res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($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VtoR_query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,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                       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dnsauth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=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realns.eby.com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 [limit=*] 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16.AtoV_noresp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DNSREQRES.dns_res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($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VtoR_query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, 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          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dnsid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!= $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VtoR_query.dnsid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 [limit=*]  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8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.[behavior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] 19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.initial_query = (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VtoR_query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</a:t>
            </a: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20.b_1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initial_query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~&gt;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RtoV_resp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(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AtoV_resp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|                                                     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AtoV_noresp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)  </a:t>
            </a:r>
            <a:r>
              <a:rPr lang="en-US" sz="400" dirty="0" smtClean="0">
                <a:solidFill>
                  <a:srgbClr val="000000"/>
                </a:solidFill>
                <a:latin typeface="Courier 10 Pitch" pitchFamily="1" charset="0"/>
              </a:rPr>
              <a:t>21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.b_2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initial_query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AtoV_noresp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RtoV_resp</a:t>
            </a:r>
            <a:endParaRPr lang="en-US" sz="400" dirty="0">
              <a:solidFill>
                <a:srgbClr val="000000"/>
              </a:solidFill>
              <a:latin typeface="Courier 10 Pitch" pitchFamily="1" charset="0"/>
            </a:endParaRP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22.b_3 =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initial_query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</a:t>
            </a:r>
            <a:r>
              <a:rPr lang="en-US" sz="400" dirty="0" err="1">
                <a:solidFill>
                  <a:srgbClr val="000000"/>
                </a:solidFill>
                <a:latin typeface="Courier 10 Pitch" pitchFamily="1" charset="0"/>
              </a:rPr>
              <a:t>AtoV_resp</a:t>
            </a:r>
            <a:r>
              <a:rPr lang="en-US" sz="400" dirty="0">
                <a:solidFill>
                  <a:srgbClr val="000000"/>
                </a:solidFill>
                <a:latin typeface="Courier 10 Pitch" pitchFamily="1" charset="0"/>
              </a:rPr>
              <a:t> ~&gt; </a:t>
            </a:r>
            <a:r>
              <a:rPr lang="en-US" sz="400" dirty="0" err="1" smtClean="0">
                <a:solidFill>
                  <a:srgbClr val="000000"/>
                </a:solidFill>
                <a:latin typeface="Courier 10 Pitch" pitchFamily="1" charset="0"/>
              </a:rPr>
              <a:t>RtoV_resp</a:t>
            </a:r>
            <a:endParaRPr lang="en-US" sz="400" dirty="0" smtClean="0">
              <a:solidFill>
                <a:srgbClr val="000000"/>
              </a:solidFill>
              <a:latin typeface="Courier 10 Pitch" pitchFamily="1" charset="0"/>
            </a:endParaRPr>
          </a:p>
          <a:p>
            <a:pPr algn="l"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500" dirty="0">
                <a:solidFill>
                  <a:srgbClr val="000000"/>
                </a:solidFill>
                <a:latin typeface="Courier 10 Pitch" pitchFamily="1" charset="0"/>
              </a:rPr>
              <a:t>20.b_1 = </a:t>
            </a:r>
            <a:r>
              <a:rPr lang="en-US" sz="500" dirty="0" err="1">
                <a:solidFill>
                  <a:srgbClr val="000000"/>
                </a:solidFill>
                <a:latin typeface="Courier 10 Pitch" pitchFamily="1" charset="0"/>
              </a:rPr>
              <a:t>initial_query</a:t>
            </a:r>
            <a:r>
              <a:rPr lang="en-US" sz="500" dirty="0">
                <a:solidFill>
                  <a:srgbClr val="000000"/>
                </a:solidFill>
                <a:latin typeface="Courier 10 Pitch" pitchFamily="1" charset="0"/>
              </a:rPr>
              <a:t>~&gt;</a:t>
            </a:r>
            <a:r>
              <a:rPr lang="en-US" sz="500" dirty="0" err="1">
                <a:solidFill>
                  <a:srgbClr val="000000"/>
                </a:solidFill>
                <a:latin typeface="Courier 10 Pitch" pitchFamily="1" charset="0"/>
              </a:rPr>
              <a:t>RtoV_resp</a:t>
            </a:r>
            <a:r>
              <a:rPr lang="en-US" sz="500" dirty="0">
                <a:solidFill>
                  <a:srgbClr val="000000"/>
                </a:solidFill>
                <a:latin typeface="Courier 10 Pitch" pitchFamily="1" charset="0"/>
              </a:rPr>
              <a:t> ~&gt; (</a:t>
            </a:r>
            <a:r>
              <a:rPr lang="en-US" sz="500" dirty="0" err="1">
                <a:solidFill>
                  <a:srgbClr val="000000"/>
                </a:solidFill>
                <a:latin typeface="Courier 10 Pitch" pitchFamily="1" charset="0"/>
              </a:rPr>
              <a:t>AtoV_resp</a:t>
            </a:r>
            <a:r>
              <a:rPr lang="en-US" sz="500" dirty="0">
                <a:solidFill>
                  <a:srgbClr val="000000"/>
                </a:solidFill>
                <a:latin typeface="Courier 10 Pitch" pitchFamily="1" charset="0"/>
              </a:rPr>
              <a:t> </a:t>
            </a:r>
            <a:r>
              <a:rPr lang="en-US" sz="500" dirty="0" smtClean="0">
                <a:solidFill>
                  <a:srgbClr val="000000"/>
                </a:solidFill>
                <a:latin typeface="Courier 10 Pitch" pitchFamily="1" charset="0"/>
              </a:rPr>
              <a:t>|</a:t>
            </a:r>
            <a:endParaRPr lang="en-US" sz="800" dirty="0"/>
          </a:p>
        </p:txBody>
      </p:sp>
      <p:sp>
        <p:nvSpPr>
          <p:cNvPr id="20" name="Rectangle 19"/>
          <p:cNvSpPr/>
          <p:nvPr/>
        </p:nvSpPr>
        <p:spPr>
          <a:xfrm>
            <a:off x="457200" y="3581400"/>
            <a:ext cx="2362200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516868"/>
            <a:ext cx="234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Maaria’s</a:t>
            </a:r>
            <a:r>
              <a:rPr lang="en-US" dirty="0" smtClean="0"/>
              <a:t> Homepage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24600" y="4495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0" y="4495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4495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77200" y="4495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09600" y="2667000"/>
            <a:ext cx="7924800" cy="457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0" dirty="0" smtClean="0">
                <a:solidFill>
                  <a:schemeClr val="tx1"/>
                </a:solidFill>
              </a:rPr>
              <a:t>Resolution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270" y="2971800"/>
            <a:ext cx="1017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 smtClean="0"/>
              <a:t>Low: </a:t>
            </a:r>
          </a:p>
          <a:p>
            <a:pPr algn="l"/>
            <a:r>
              <a:rPr lang="en-US" sz="1600" b="0" dirty="0" smtClean="0"/>
              <a:t>webpage </a:t>
            </a:r>
            <a:endParaRPr lang="en-US" sz="16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7385527" y="3048000"/>
            <a:ext cx="891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 smtClean="0"/>
              <a:t>High: </a:t>
            </a:r>
          </a:p>
          <a:p>
            <a:pPr algn="l"/>
            <a:r>
              <a:rPr lang="en-US" sz="1600" b="0" dirty="0"/>
              <a:t>p</a:t>
            </a:r>
            <a:r>
              <a:rPr lang="en-US" sz="1600" b="0" dirty="0" smtClean="0"/>
              <a:t>ackets</a:t>
            </a:r>
            <a:endParaRPr lang="en-US" sz="16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4027004" y="3048000"/>
            <a:ext cx="9714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 smtClean="0"/>
              <a:t>Medium: </a:t>
            </a:r>
          </a:p>
          <a:p>
            <a:pPr algn="l"/>
            <a:r>
              <a:rPr lang="en-US" sz="1600" b="0" dirty="0" smtClean="0"/>
              <a:t>objects</a:t>
            </a:r>
            <a:endParaRPr lang="en-US" sz="1600" b="0" dirty="0"/>
          </a:p>
        </p:txBody>
      </p:sp>
      <p:sp>
        <p:nvSpPr>
          <p:cNvPr id="35" name="Rectangle 34"/>
          <p:cNvSpPr/>
          <p:nvPr/>
        </p:nvSpPr>
        <p:spPr>
          <a:xfrm>
            <a:off x="6477000" y="4876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4876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20000" y="4876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29600" y="4876800"/>
            <a:ext cx="4572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Spatio</a:t>
            </a:r>
            <a:r>
              <a:rPr lang="en-US" dirty="0" smtClean="0"/>
              <a:t>-temporal reductions </a:t>
            </a:r>
          </a:p>
          <a:p>
            <a:pPr lvl="1"/>
            <a:r>
              <a:rPr lang="en-US" dirty="0" smtClean="0"/>
              <a:t>Simultaneous exploration of spatial and temporal behaviors </a:t>
            </a:r>
          </a:p>
          <a:p>
            <a:r>
              <a:rPr lang="en-US" dirty="0"/>
              <a:t>A</a:t>
            </a:r>
            <a:r>
              <a:rPr lang="en-US" dirty="0" smtClean="0"/>
              <a:t>lgorithms for clustering</a:t>
            </a:r>
          </a:p>
          <a:p>
            <a:pPr lvl="1"/>
            <a:r>
              <a:rPr lang="en-US" dirty="0" smtClean="0"/>
              <a:t>Knowledge representation and data mining techniques </a:t>
            </a:r>
          </a:p>
          <a:p>
            <a:r>
              <a:rPr lang="en-US" dirty="0" smtClean="0"/>
              <a:t>Performance and Scale</a:t>
            </a:r>
          </a:p>
          <a:p>
            <a:pPr lvl="1"/>
            <a:r>
              <a:rPr lang="en-US" dirty="0" smtClean="0"/>
              <a:t>Multi-type, multivariate, time-ordered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4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prototype for network data set exploration and demonstration</a:t>
            </a:r>
          </a:p>
          <a:p>
            <a:pPr lvl="1"/>
            <a:r>
              <a:rPr lang="en-US" dirty="0" smtClean="0"/>
              <a:t>Interactive and iterative </a:t>
            </a:r>
          </a:p>
          <a:p>
            <a:pPr lvl="1"/>
            <a:endParaRPr lang="en-US" dirty="0"/>
          </a:p>
          <a:p>
            <a:r>
              <a:rPr lang="en-US" dirty="0" smtClean="0"/>
              <a:t>Enrich the kw-base to include a large range of frequently seen patterns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6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083231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2" y="304800"/>
            <a:ext cx="4609115" cy="1200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Understand behavior in large volume and variety network traffic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5579389" cy="184665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Need: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1. Associate </a:t>
            </a:r>
            <a:r>
              <a:rPr lang="en-US" sz="2400" dirty="0"/>
              <a:t>m</a:t>
            </a:r>
            <a:r>
              <a:rPr lang="en-US" sz="2400" dirty="0" smtClean="0"/>
              <a:t>eaning to the data;</a:t>
            </a:r>
          </a:p>
          <a:p>
            <a:pPr algn="l"/>
            <a:r>
              <a:rPr lang="en-US" sz="2400" dirty="0" smtClean="0"/>
              <a:t>2. Save discoveries and build upon them 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13" y="5715000"/>
            <a:ext cx="87630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Approach</a:t>
            </a:r>
            <a:r>
              <a:rPr lang="en-US" sz="2400" dirty="0" smtClean="0"/>
              <a:t>: create models in a </a:t>
            </a:r>
            <a:r>
              <a:rPr lang="en-US" sz="2400" dirty="0" err="1" smtClean="0"/>
              <a:t>kbase</a:t>
            </a:r>
            <a:r>
              <a:rPr lang="en-US" sz="2400" dirty="0" smtClean="0"/>
              <a:t>, systematically explore complex and subtle spatial and temporal patterns</a:t>
            </a:r>
          </a:p>
        </p:txBody>
      </p:sp>
    </p:spTree>
    <p:extLst>
      <p:ext uri="{BB962C8B-B14F-4D97-AF65-F5344CB8AC3E}">
        <p14:creationId xmlns:p14="http://schemas.microsoft.com/office/powerpoint/2010/main" val="371412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ototyp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308" t="4577" r="8152" b="42478"/>
          <a:stretch/>
        </p:blipFill>
        <p:spPr>
          <a:xfrm>
            <a:off x="457200" y="1865908"/>
            <a:ext cx="8038110" cy="3073263"/>
          </a:xfrm>
        </p:spPr>
      </p:pic>
      <p:sp>
        <p:nvSpPr>
          <p:cNvPr id="8" name="TextBox 7"/>
          <p:cNvSpPr txBox="1"/>
          <p:nvPr/>
        </p:nvSpPr>
        <p:spPr>
          <a:xfrm>
            <a:off x="856434" y="1143000"/>
            <a:ext cx="3038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Semantically Rich </a:t>
            </a:r>
            <a:endParaRPr lang="en-US" sz="2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619136" y="1219200"/>
            <a:ext cx="34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Semantically Devoid</a:t>
            </a:r>
            <a:endParaRPr lang="en-US" sz="2800" b="0" dirty="0"/>
          </a:p>
        </p:txBody>
      </p:sp>
      <p:sp>
        <p:nvSpPr>
          <p:cNvPr id="10" name="Oval 9"/>
          <p:cNvSpPr/>
          <p:nvPr/>
        </p:nvSpPr>
        <p:spPr>
          <a:xfrm>
            <a:off x="2895600" y="3886200"/>
            <a:ext cx="1371600" cy="1295400"/>
          </a:xfrm>
          <a:prstGeom prst="ellipse">
            <a:avLst/>
          </a:prstGeom>
          <a:noFill/>
          <a:ln w="5715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1800" y="2819400"/>
            <a:ext cx="914400" cy="990600"/>
          </a:xfrm>
          <a:prstGeom prst="ellipse">
            <a:avLst/>
          </a:prstGeom>
          <a:noFill/>
          <a:ln w="5715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5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System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1447800"/>
            <a:ext cx="7315200" cy="4419600"/>
            <a:chOff x="1447800" y="2514600"/>
            <a:chExt cx="6858000" cy="3352800"/>
          </a:xfrm>
        </p:grpSpPr>
        <p:sp>
          <p:nvSpPr>
            <p:cNvPr id="5" name="Curved Left Arrow 4"/>
            <p:cNvSpPr/>
            <p:nvPr/>
          </p:nvSpPr>
          <p:spPr>
            <a:xfrm rot="16200000">
              <a:off x="4267201" y="1676400"/>
              <a:ext cx="1066798" cy="3809999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Curved Left Arrow 5"/>
            <p:cNvSpPr/>
            <p:nvPr/>
          </p:nvSpPr>
          <p:spPr>
            <a:xfrm rot="5400000">
              <a:off x="3962400" y="3429001"/>
              <a:ext cx="1066798" cy="3809999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638800" y="41148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0757" y="3352800"/>
                <a:ext cx="2205728" cy="28018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I: Discover Patterns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47800" y="41148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41230" y="3352800"/>
                <a:ext cx="1904790" cy="28018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II: Create Models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352800" y="2514600"/>
              <a:ext cx="2667000" cy="685800"/>
              <a:chOff x="5715000" y="3200400"/>
              <a:chExt cx="2667000" cy="685800"/>
            </a:xfrm>
            <a:solidFill>
              <a:schemeClr val="bg1"/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5715000" y="3200400"/>
                <a:ext cx="2667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47198" y="3352800"/>
                <a:ext cx="1892850" cy="4903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III: Update </a:t>
                </a:r>
                <a:r>
                  <a:rPr lang="en-US" dirty="0" err="1" smtClean="0"/>
                  <a:t>kbase</a:t>
                </a:r>
                <a:endParaRPr lang="en-US" dirty="0" smtClean="0"/>
              </a:p>
              <a:p>
                <a:r>
                  <a:rPr lang="en-US" dirty="0" smtClean="0"/>
                  <a:t>Generate </a:t>
                </a:r>
                <a:r>
                  <a:rPr lang="en-US" dirty="0" err="1" smtClean="0"/>
                  <a:t>Viz</a:t>
                </a:r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324600" y="4572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Use visualization to find a </a:t>
            </a:r>
            <a:r>
              <a:rPr lang="en-US" sz="2000" b="0" i="1" dirty="0" smtClean="0"/>
              <a:t>pattern: </a:t>
            </a:r>
            <a:r>
              <a:rPr lang="en-US" sz="2000" b="0" dirty="0" smtClean="0"/>
              <a:t>an ordered sequence of events</a:t>
            </a:r>
            <a:endParaRPr lang="en-US" sz="20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6482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Expressive logic-based abstract </a:t>
            </a:r>
          </a:p>
          <a:p>
            <a:pPr algn="l"/>
            <a:r>
              <a:rPr lang="en-US" sz="2000" b="0" dirty="0" smtClean="0"/>
              <a:t>model captures the relationship between the events</a:t>
            </a:r>
            <a:endParaRPr lang="en-US" sz="20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295400"/>
            <a:ext cx="3048000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/>
              <a:t>L</a:t>
            </a:r>
            <a:r>
              <a:rPr lang="en-US" sz="2000" b="0" dirty="0" smtClean="0"/>
              <a:t>abels all instances of the pattern in the data; creates abstract events to drive next iteration of visual analysis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I: Discover a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Sense-making loop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Example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Attack: A large stream of packets sent from a node in the network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5334000" y="1676400"/>
            <a:ext cx="2514600" cy="1524000"/>
          </a:xfrm>
          <a:prstGeom prst="cloud">
            <a:avLst/>
          </a:prstGeom>
          <a:solidFill>
            <a:srgbClr val="ECEC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Behavior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 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baseline="0" dirty="0" smtClean="0">
                <a:latin typeface="Arial" pitchFamily="-109" charset="0"/>
              </a:rPr>
              <a:t>Attack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14800" y="4343400"/>
            <a:ext cx="2057400" cy="609600"/>
          </a:xfrm>
          <a:prstGeom prst="roundRect">
            <a:avLst/>
          </a:prstGeom>
          <a:solidFill>
            <a:srgbClr val="ECEC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rPr>
              <a:t>Symbol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Arial" pitchFamily="-109" charset="0"/>
              </a:rPr>
              <a:t>10.1.11.2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 bwMode="auto">
          <a:xfrm rot="5400000" flipH="1" flipV="1">
            <a:off x="4857750" y="3333750"/>
            <a:ext cx="1295400" cy="723900"/>
          </a:xfrm>
          <a:prstGeom prst="straightConnector1">
            <a:avLst/>
          </a:prstGeom>
          <a:solidFill>
            <a:srgbClr val="ECEC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</p:cxnSp>
      <p:cxnSp>
        <p:nvCxnSpPr>
          <p:cNvPr id="7" name="Straight Arrow Connector 6"/>
          <p:cNvCxnSpPr>
            <a:stCxn id="9" idx="0"/>
          </p:cNvCxnSpPr>
          <p:nvPr/>
        </p:nvCxnSpPr>
        <p:spPr bwMode="auto">
          <a:xfrm flipH="1" flipV="1">
            <a:off x="7391400" y="2971800"/>
            <a:ext cx="723900" cy="1371600"/>
          </a:xfrm>
          <a:prstGeom prst="straightConnector1">
            <a:avLst/>
          </a:prstGeom>
          <a:solidFill>
            <a:srgbClr val="ECEC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</p:cxnSp>
      <p:grpSp>
        <p:nvGrpSpPr>
          <p:cNvPr id="8" name="Group 7"/>
          <p:cNvGrpSpPr/>
          <p:nvPr/>
        </p:nvGrpSpPr>
        <p:grpSpPr>
          <a:xfrm>
            <a:off x="6172200" y="4343400"/>
            <a:ext cx="2971800" cy="609600"/>
            <a:chOff x="3886200" y="4191000"/>
            <a:chExt cx="2971800" cy="609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800600" y="4191000"/>
              <a:ext cx="2057400" cy="609600"/>
            </a:xfrm>
            <a:prstGeom prst="roundRect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Meaning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smtClean="0">
                  <a:latin typeface="Arial" pitchFamily="-109" charset="0"/>
                </a:rPr>
                <a:t>Attacker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  <a:endCxn id="5" idx="3"/>
            </p:cNvCxnSpPr>
            <p:nvPr/>
          </p:nvCxnSpPr>
          <p:spPr bwMode="auto">
            <a:xfrm flipH="1">
              <a:off x="3886200" y="4495800"/>
              <a:ext cx="914400" cy="0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</p:grpSp>
      <p:sp>
        <p:nvSpPr>
          <p:cNvPr id="11" name="TextBox 10"/>
          <p:cNvSpPr txBox="1"/>
          <p:nvPr/>
        </p:nvSpPr>
        <p:spPr>
          <a:xfrm>
            <a:off x="6019800" y="5029200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429000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76456" y="3429000"/>
            <a:ext cx="14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2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II: Create Models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4267200" y="1447800"/>
            <a:ext cx="4114800" cy="4343400"/>
            <a:chOff x="3962400" y="1905000"/>
            <a:chExt cx="4114800" cy="4343400"/>
          </a:xfrm>
        </p:grpSpPr>
        <p:sp>
          <p:nvSpPr>
            <p:cNvPr id="13" name="Left Brace 12"/>
            <p:cNvSpPr/>
            <p:nvPr/>
          </p:nvSpPr>
          <p:spPr bwMode="auto">
            <a:xfrm>
              <a:off x="4038600" y="19050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4953000" y="19050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5" name="Left Brace 14"/>
            <p:cNvSpPr/>
            <p:nvPr/>
          </p:nvSpPr>
          <p:spPr bwMode="auto">
            <a:xfrm>
              <a:off x="5257800" y="19050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6" name="Right Brace 15"/>
            <p:cNvSpPr/>
            <p:nvPr/>
          </p:nvSpPr>
          <p:spPr bwMode="auto">
            <a:xfrm>
              <a:off x="6172200" y="19050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7" name="Left Brace 16"/>
            <p:cNvSpPr/>
            <p:nvPr/>
          </p:nvSpPr>
          <p:spPr bwMode="auto">
            <a:xfrm>
              <a:off x="7010400" y="19050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8" name="Right Brace 17"/>
            <p:cNvSpPr/>
            <p:nvPr/>
          </p:nvSpPr>
          <p:spPr bwMode="auto">
            <a:xfrm>
              <a:off x="7924800" y="19050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7917" y="19812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1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7117" y="19812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1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9717" y="19812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n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Left Brace 21"/>
            <p:cNvSpPr/>
            <p:nvPr/>
          </p:nvSpPr>
          <p:spPr bwMode="auto">
            <a:xfrm>
              <a:off x="5334000" y="28956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3" name="Right Brace 22"/>
            <p:cNvSpPr/>
            <p:nvPr/>
          </p:nvSpPr>
          <p:spPr bwMode="auto">
            <a:xfrm>
              <a:off x="6248400" y="28956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3317" y="2971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1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>
              <a:off x="5334000" y="35052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>
              <a:off x="6248400" y="35052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83317" y="35814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2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 bwMode="auto">
            <a:xfrm>
              <a:off x="4114800" y="44196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9" name="Right Brace 28"/>
            <p:cNvSpPr/>
            <p:nvPr/>
          </p:nvSpPr>
          <p:spPr bwMode="auto">
            <a:xfrm>
              <a:off x="5029200" y="44196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64117" y="4495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3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>
              <a:off x="5334000" y="44196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2" name="Right Brace 31"/>
            <p:cNvSpPr/>
            <p:nvPr/>
          </p:nvSpPr>
          <p:spPr bwMode="auto">
            <a:xfrm>
              <a:off x="6248400" y="44196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3317" y="44958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4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Left Brace 33"/>
            <p:cNvSpPr/>
            <p:nvPr/>
          </p:nvSpPr>
          <p:spPr bwMode="auto">
            <a:xfrm>
              <a:off x="6553200" y="44196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>
              <a:off x="7467600" y="44196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2517" y="4495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6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 bwMode="auto">
            <a:xfrm>
              <a:off x="5334000" y="5029200"/>
              <a:ext cx="152400" cy="5334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8" name="Right Brace 37"/>
            <p:cNvSpPr/>
            <p:nvPr/>
          </p:nvSpPr>
          <p:spPr bwMode="auto">
            <a:xfrm>
              <a:off x="6248400" y="5029200"/>
              <a:ext cx="152400" cy="5334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3317" y="51054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State 5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00800" y="5638800"/>
              <a:ext cx="1371600" cy="609600"/>
            </a:xfrm>
            <a:prstGeom prst="ellipse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Arial" pitchFamily="-109" charset="0"/>
                </a:rPr>
                <a:t>Behavior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latin typeface="Arial" pitchFamily="-109" charset="0"/>
                </a:rPr>
                <a:t>2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5791200" y="2438400"/>
              <a:ext cx="533400" cy="457200"/>
            </a:xfrm>
            <a:prstGeom prst="downArrow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44" name="Straight Arrow Connector 43"/>
            <p:cNvCxnSpPr>
              <a:stCxn id="24" idx="2"/>
              <a:endCxn id="27" idx="0"/>
            </p:cNvCxnSpPr>
            <p:nvPr/>
          </p:nvCxnSpPr>
          <p:spPr bwMode="auto">
            <a:xfrm rot="5400000">
              <a:off x="5740237" y="3461266"/>
              <a:ext cx="2402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5748060" y="4310340"/>
              <a:ext cx="2402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5748060" y="4984472"/>
              <a:ext cx="2402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4224060" y="5136872"/>
              <a:ext cx="8498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49" name="Straight Arrow Connector 48"/>
            <p:cNvCxnSpPr>
              <a:stCxn id="36" idx="2"/>
              <a:endCxn id="41" idx="0"/>
            </p:cNvCxnSpPr>
            <p:nvPr/>
          </p:nvCxnSpPr>
          <p:spPr bwMode="auto">
            <a:xfrm rot="16200000" flipH="1">
              <a:off x="6693045" y="5245245"/>
              <a:ext cx="773668" cy="13441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53" name="Straight Connector 52"/>
            <p:cNvCxnSpPr/>
            <p:nvPr/>
          </p:nvCxnSpPr>
          <p:spPr bwMode="auto">
            <a:xfrm rot="10800000">
              <a:off x="4648200" y="4191000"/>
              <a:ext cx="2362200" cy="1588"/>
            </a:xfrm>
            <a:prstGeom prst="line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5400000">
              <a:off x="6891060" y="4310340"/>
              <a:ext cx="2402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rot="5400000">
              <a:off x="4528860" y="4310340"/>
              <a:ext cx="240268" cy="1588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59" name="Shape 58"/>
            <p:cNvCxnSpPr>
              <a:stCxn id="39" idx="2"/>
              <a:endCxn id="65" idx="6"/>
            </p:cNvCxnSpPr>
            <p:nvPr/>
          </p:nvCxnSpPr>
          <p:spPr bwMode="auto">
            <a:xfrm rot="5400000">
              <a:off x="5362752" y="5445981"/>
              <a:ext cx="468868" cy="526371"/>
            </a:xfrm>
            <a:prstGeom prst="bentConnector2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sp>
          <p:nvSpPr>
            <p:cNvPr id="65" name="Oval 64"/>
            <p:cNvSpPr/>
            <p:nvPr/>
          </p:nvSpPr>
          <p:spPr bwMode="auto">
            <a:xfrm>
              <a:off x="3962400" y="5638800"/>
              <a:ext cx="1371600" cy="609600"/>
            </a:xfrm>
            <a:prstGeom prst="ellipse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Arial" pitchFamily="-109" charset="0"/>
                </a:rPr>
                <a:t>Behavior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latin typeface="Arial" pitchFamily="-109" charset="0"/>
                </a:rPr>
                <a:t>1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6400800" y="2209800"/>
              <a:ext cx="533400" cy="158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533400" y="3657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Behavior: </a:t>
            </a:r>
            <a:r>
              <a:rPr lang="en-US" b="0" dirty="0" smtClean="0"/>
              <a:t>sequence of states related by causal relationships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Model: </a:t>
            </a:r>
          </a:p>
          <a:p>
            <a:pPr algn="l"/>
            <a:r>
              <a:rPr lang="en-US" b="0" dirty="0" smtClean="0"/>
              <a:t>Collection of behaviors</a:t>
            </a:r>
            <a:endParaRPr lang="en-US" b="0" dirty="0"/>
          </a:p>
        </p:txBody>
      </p:sp>
      <p:sp>
        <p:nvSpPr>
          <p:cNvPr id="80" name="Left Bracket 79"/>
          <p:cNvSpPr/>
          <p:nvPr/>
        </p:nvSpPr>
        <p:spPr bwMode="auto">
          <a:xfrm>
            <a:off x="3505200" y="2286000"/>
            <a:ext cx="381000" cy="3505200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B0D1-8962-DF4F-BCEB-F55087332528}" type="slidenum">
              <a:rPr lang="en-US" smtClean="0"/>
              <a:t>6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8600" y="2362200"/>
            <a:ext cx="311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A model is an abstract representation of pattern </a:t>
            </a:r>
          </a:p>
          <a:p>
            <a:pPr algn="l"/>
            <a:r>
              <a:rPr lang="en-US" sz="2000" b="0" dirty="0" smtClean="0"/>
              <a:t> in the data</a:t>
            </a:r>
            <a:endParaRPr lang="en-US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990600"/>
            <a:ext cx="305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State: Sequence </a:t>
            </a:r>
            <a:r>
              <a:rPr lang="en-US" dirty="0"/>
              <a:t>of </a:t>
            </a:r>
            <a:r>
              <a:rPr lang="en-US" dirty="0" smtClean="0"/>
              <a:t>events</a:t>
            </a:r>
            <a:endParaRPr lang="en-US" dirty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88627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err="1"/>
              <a:t>Arun</a:t>
            </a:r>
            <a:r>
              <a:rPr lang="en-US" b="0" dirty="0"/>
              <a:t> </a:t>
            </a:r>
            <a:r>
              <a:rPr lang="en-US" b="0" dirty="0" err="1"/>
              <a:t>Viswanathan</a:t>
            </a:r>
            <a:r>
              <a:rPr lang="en-US" b="0" dirty="0"/>
              <a:t>, Alefiya Hussain, </a:t>
            </a:r>
            <a:r>
              <a:rPr lang="en-US" b="0" dirty="0" err="1"/>
              <a:t>Jelena</a:t>
            </a:r>
            <a:r>
              <a:rPr lang="en-US" b="0" dirty="0"/>
              <a:t> </a:t>
            </a:r>
            <a:r>
              <a:rPr lang="en-US" b="0" dirty="0" err="1"/>
              <a:t>Mirkovic</a:t>
            </a:r>
            <a:r>
              <a:rPr lang="en-US" b="0" dirty="0"/>
              <a:t>, </a:t>
            </a:r>
            <a:r>
              <a:rPr lang="en-US" b="0" dirty="0" smtClean="0"/>
              <a:t>Stephen </a:t>
            </a:r>
            <a:r>
              <a:rPr lang="en-US" b="0" dirty="0"/>
              <a:t>Schwab, John </a:t>
            </a:r>
            <a:r>
              <a:rPr lang="en-US" b="0" dirty="0" err="1"/>
              <a:t>Wroclawski</a:t>
            </a:r>
            <a:r>
              <a:rPr lang="en-US" b="0" dirty="0"/>
              <a:t>, </a:t>
            </a:r>
            <a:r>
              <a:rPr lang="en-US" b="0" i="1" dirty="0"/>
              <a:t>“A Semantic Analysis Framework for Data Analysis of Networked Systems”</a:t>
            </a:r>
            <a:r>
              <a:rPr lang="en-US" b="0" dirty="0"/>
              <a:t>, USENIX NSDI, April 2011</a:t>
            </a:r>
          </a:p>
          <a:p>
            <a:endParaRPr lang="en-US" b="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28600" y="228600"/>
            <a:ext cx="2438400" cy="1246227"/>
            <a:chOff x="228600" y="228600"/>
            <a:chExt cx="2438400" cy="1246227"/>
          </a:xfrm>
        </p:grpSpPr>
        <p:sp>
          <p:nvSpPr>
            <p:cNvPr id="52" name="Cloud 51"/>
            <p:cNvSpPr/>
            <p:nvPr/>
          </p:nvSpPr>
          <p:spPr bwMode="auto">
            <a:xfrm>
              <a:off x="609600" y="228600"/>
              <a:ext cx="1752600" cy="609600"/>
            </a:xfrm>
            <a:prstGeom prst="cloud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Model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baseline="0" dirty="0" smtClean="0">
                  <a:latin typeface="Arial" pitchFamily="-109" charset="0"/>
                </a:rPr>
                <a:t>Attack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228600" y="1143000"/>
              <a:ext cx="914400" cy="331827"/>
            </a:xfrm>
            <a:prstGeom prst="roundRect">
              <a:avLst/>
            </a:prstGeom>
            <a:solidFill>
              <a:srgbClr val="ECECEC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>
                      <a:lumMod val="50000"/>
                    </a:schemeClr>
                  </a:solidFill>
                  <a:latin typeface="Arial" pitchFamily="-109" charset="0"/>
                </a:rPr>
                <a:t>10.1.11.2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838200" y="762000"/>
              <a:ext cx="228600" cy="381000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 flipV="1">
              <a:off x="1905000" y="762000"/>
              <a:ext cx="219364" cy="381000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sp>
          <p:nvSpPr>
            <p:cNvPr id="60" name="Rounded Rectangle 59"/>
            <p:cNvSpPr/>
            <p:nvPr/>
          </p:nvSpPr>
          <p:spPr bwMode="auto">
            <a:xfrm>
              <a:off x="1676400" y="1143000"/>
              <a:ext cx="990600" cy="304800"/>
            </a:xfrm>
            <a:prstGeom prst="roundRect">
              <a:avLst/>
            </a:prstGeom>
            <a:solidFill>
              <a:srgbClr val="ECECEC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>
                      <a:lumMod val="50000"/>
                    </a:schemeClr>
                  </a:solidFill>
                  <a:latin typeface="Arial" pitchFamily="-109" charset="0"/>
                </a:rPr>
                <a:t>Attacker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61" name="Straight Arrow Connector 60"/>
            <p:cNvCxnSpPr>
              <a:stCxn id="60" idx="1"/>
              <a:endCxn id="54" idx="3"/>
            </p:cNvCxnSpPr>
            <p:nvPr/>
          </p:nvCxnSpPr>
          <p:spPr>
            <a:xfrm flipH="1">
              <a:off x="1143000" y="1295400"/>
              <a:ext cx="533400" cy="1351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56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D248-9088-5647-A5E7-2E54A8CC2FD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60" y="1129521"/>
            <a:ext cx="4981839" cy="4884156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363951" y="1799253"/>
            <a:ext cx="229041" cy="766284"/>
          </a:xfrm>
          <a:prstGeom prst="rightBrace">
            <a:avLst>
              <a:gd name="adj1" fmla="val 828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92992" y="1847206"/>
            <a:ext cx="113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 </a:t>
            </a:r>
          </a:p>
          <a:p>
            <a:r>
              <a:rPr lang="en-US" dirty="0" smtClean="0"/>
              <a:t>Operators 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363951" y="2552283"/>
            <a:ext cx="229041" cy="1591354"/>
          </a:xfrm>
          <a:prstGeom prst="rightBrace">
            <a:avLst>
              <a:gd name="adj1" fmla="val 828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1276" y="2758994"/>
            <a:ext cx="113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</a:t>
            </a:r>
          </a:p>
          <a:p>
            <a:r>
              <a:rPr lang="en-US" dirty="0" smtClean="0"/>
              <a:t>Operators 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63951" y="4143637"/>
            <a:ext cx="229041" cy="1346732"/>
          </a:xfrm>
          <a:prstGeom prst="rightBrace">
            <a:avLst>
              <a:gd name="adj1" fmla="val 828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62933" y="4379903"/>
            <a:ext cx="125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572000"/>
            <a:ext cx="76962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Express rich patterns within data: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- ordering 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- dependence 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- concurrency 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228600"/>
            <a:ext cx="2438400" cy="1246227"/>
            <a:chOff x="228600" y="228600"/>
            <a:chExt cx="2438400" cy="1246227"/>
          </a:xfrm>
        </p:grpSpPr>
        <p:sp>
          <p:nvSpPr>
            <p:cNvPr id="20" name="Cloud 19"/>
            <p:cNvSpPr/>
            <p:nvPr/>
          </p:nvSpPr>
          <p:spPr bwMode="auto">
            <a:xfrm>
              <a:off x="609600" y="228600"/>
              <a:ext cx="1752600" cy="609600"/>
            </a:xfrm>
            <a:prstGeom prst="cloud">
              <a:avLst/>
            </a:prstGeom>
            <a:solidFill>
              <a:srgbClr val="ECECE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</a:rPr>
                <a:t>Model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baseline="0" dirty="0" smtClean="0">
                  <a:latin typeface="Arial" pitchFamily="-109" charset="0"/>
                </a:rPr>
                <a:t>Attack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28600" y="1143000"/>
              <a:ext cx="914400" cy="331827"/>
            </a:xfrm>
            <a:prstGeom prst="roundRect">
              <a:avLst/>
            </a:prstGeom>
            <a:solidFill>
              <a:srgbClr val="ECECEC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>
                      <a:lumMod val="50000"/>
                    </a:schemeClr>
                  </a:solidFill>
                  <a:latin typeface="Arial" pitchFamily="-109" charset="0"/>
                </a:rPr>
                <a:t>10.1.11.2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38200" y="762000"/>
              <a:ext cx="228600" cy="381000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1905000" y="762000"/>
              <a:ext cx="219364" cy="381000"/>
            </a:xfrm>
            <a:prstGeom prst="straightConnector1">
              <a:avLst/>
            </a:prstGeom>
            <a:solidFill>
              <a:srgbClr val="ECECEC"/>
            </a:solidFill>
            <a:ln w="9525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arrow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1676400" y="1143000"/>
              <a:ext cx="990600" cy="304800"/>
            </a:xfrm>
            <a:prstGeom prst="roundRect">
              <a:avLst/>
            </a:prstGeom>
            <a:solidFill>
              <a:srgbClr val="ECECEC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7" dir="2700000" algn="ctr" rotWithShape="0">
                <a:schemeClr val="bg2">
                  <a:alpha val="75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smtClean="0">
                  <a:solidFill>
                    <a:schemeClr val="bg1">
                      <a:lumMod val="50000"/>
                    </a:schemeClr>
                  </a:solidFill>
                  <a:latin typeface="Arial" pitchFamily="-109" charset="0"/>
                </a:rPr>
                <a:t>Attacker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-109" charset="0"/>
              </a:endParaRPr>
            </a:p>
          </p:txBody>
        </p:sp>
        <p:cxnSp>
          <p:nvCxnSpPr>
            <p:cNvPr id="25" name="Straight Arrow Connector 24"/>
            <p:cNvCxnSpPr>
              <a:stCxn id="24" idx="1"/>
              <a:endCxn id="21" idx="3"/>
            </p:cNvCxnSpPr>
            <p:nvPr/>
          </p:nvCxnSpPr>
          <p:spPr>
            <a:xfrm flipH="1">
              <a:off x="1143000" y="1295400"/>
              <a:ext cx="533400" cy="1351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09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III: Generate Visualization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10551"/>
          <a:stretch/>
        </p:blipFill>
        <p:spPr bwMode="auto">
          <a:xfrm>
            <a:off x="5029200" y="1143000"/>
            <a:ext cx="3765431" cy="488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14983" y="3581400"/>
            <a:ext cx="339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Behavior Models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3640138" y="2455863"/>
            <a:ext cx="1025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loud 31"/>
          <p:cNvSpPr/>
          <p:nvPr/>
        </p:nvSpPr>
        <p:spPr bwMode="auto">
          <a:xfrm>
            <a:off x="609600" y="228600"/>
            <a:ext cx="1752600" cy="609600"/>
          </a:xfrm>
          <a:prstGeom prst="cloud">
            <a:avLst/>
          </a:prstGeom>
          <a:solidFill>
            <a:srgbClr val="ECECEC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-109" charset="0"/>
              </a:rPr>
              <a:t>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baseline="0" dirty="0" smtClean="0">
                <a:solidFill>
                  <a:srgbClr val="7F7F7F"/>
                </a:solidFill>
                <a:latin typeface="Arial" pitchFamily="-109" charset="0"/>
              </a:rPr>
              <a:t>Attack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7F7F7F"/>
              </a:solidFill>
              <a:effectLst/>
              <a:latin typeface="Arial" pitchFamily="-10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28600" y="1143000"/>
            <a:ext cx="914400" cy="331827"/>
          </a:xfrm>
          <a:prstGeom prst="roundRect">
            <a:avLst/>
          </a:prstGeom>
          <a:solidFill>
            <a:srgbClr val="ECEC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latin typeface="Arial" pitchFamily="-109" charset="0"/>
              </a:rPr>
              <a:t>10.1.11.2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-109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38200" y="762000"/>
            <a:ext cx="228600" cy="381000"/>
          </a:xfrm>
          <a:prstGeom prst="straightConnector1">
            <a:avLst/>
          </a:prstGeom>
          <a:solidFill>
            <a:srgbClr val="ECECEC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1905000" y="762000"/>
            <a:ext cx="219364" cy="381000"/>
          </a:xfrm>
          <a:prstGeom prst="straightConnector1">
            <a:avLst/>
          </a:prstGeom>
          <a:solidFill>
            <a:srgbClr val="ECECEC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</p:cxnSp>
      <p:sp>
        <p:nvSpPr>
          <p:cNvPr id="36" name="Rounded Rectangle 35"/>
          <p:cNvSpPr/>
          <p:nvPr/>
        </p:nvSpPr>
        <p:spPr bwMode="auto">
          <a:xfrm>
            <a:off x="1676400" y="1143000"/>
            <a:ext cx="990600" cy="304800"/>
          </a:xfrm>
          <a:prstGeom prst="roundRect">
            <a:avLst/>
          </a:prstGeom>
          <a:solidFill>
            <a:srgbClr val="ECECE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7" dir="2700000" algn="ctr" rotWithShape="0">
              <a:schemeClr val="bg2">
                <a:alpha val="75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 smtClean="0">
                <a:solidFill>
                  <a:srgbClr val="000000"/>
                </a:solidFill>
                <a:latin typeface="Arial" pitchFamily="-109" charset="0"/>
              </a:rPr>
              <a:t>Attacker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-109" charset="0"/>
            </a:endParaRPr>
          </a:p>
        </p:txBody>
      </p:sp>
      <p:cxnSp>
        <p:nvCxnSpPr>
          <p:cNvPr id="37" name="Straight Arrow Connector 36"/>
          <p:cNvCxnSpPr>
            <a:stCxn id="36" idx="1"/>
            <a:endCxn id="33" idx="3"/>
          </p:cNvCxnSpPr>
          <p:nvPr/>
        </p:nvCxnSpPr>
        <p:spPr>
          <a:xfrm flipH="1">
            <a:off x="1143000" y="1295400"/>
            <a:ext cx="533400" cy="1351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257800" y="1219200"/>
            <a:ext cx="3352800" cy="990600"/>
          </a:xfrm>
          <a:prstGeom prst="roundRect">
            <a:avLst/>
          </a:prstGeom>
          <a:solidFill>
            <a:srgbClr val="FFF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Webserver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257800" y="5029200"/>
            <a:ext cx="3352800" cy="990600"/>
          </a:xfrm>
          <a:prstGeom prst="roundRect">
            <a:avLst/>
          </a:prstGeom>
          <a:solidFill>
            <a:srgbClr val="FFF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257800" y="3276600"/>
            <a:ext cx="3352800" cy="838200"/>
          </a:xfrm>
          <a:prstGeom prst="roundRect">
            <a:avLst/>
          </a:prstGeom>
          <a:solidFill>
            <a:srgbClr val="FFF5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Victim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8153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b="0" dirty="0" smtClean="0"/>
              <a:t>Roles and Relationships are identified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0" dirty="0" smtClean="0"/>
              <a:t>Packets are visually encoded to highlight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9811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083231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2" y="304800"/>
            <a:ext cx="4609115" cy="1200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Understand behavior in large volume and variety network traffic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057400"/>
            <a:ext cx="4893589" cy="184665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Need: </a:t>
            </a:r>
          </a:p>
          <a:p>
            <a:pPr algn="l"/>
            <a:r>
              <a:rPr lang="en-US" sz="2400" b="0" dirty="0" smtClean="0">
                <a:solidFill>
                  <a:srgbClr val="000000"/>
                </a:solidFill>
              </a:rPr>
              <a:t>1. Associate </a:t>
            </a:r>
            <a:r>
              <a:rPr lang="en-US" sz="2400" b="0" dirty="0"/>
              <a:t>m</a:t>
            </a:r>
            <a:r>
              <a:rPr lang="en-US" sz="2400" b="0" dirty="0" smtClean="0"/>
              <a:t>eaning to the data;</a:t>
            </a:r>
          </a:p>
          <a:p>
            <a:pPr algn="l"/>
            <a:r>
              <a:rPr lang="en-US" sz="2400" b="0" dirty="0" smtClean="0"/>
              <a:t>2. Save discoveries and build upon them 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81600"/>
            <a:ext cx="8964387" cy="1200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Approach</a:t>
            </a:r>
            <a:r>
              <a:rPr lang="en-US" sz="2400" dirty="0" smtClean="0"/>
              <a:t>: </a:t>
            </a:r>
            <a:r>
              <a:rPr lang="en-US" sz="2400" b="0" dirty="0" smtClean="0"/>
              <a:t>visualize with create models in a </a:t>
            </a:r>
            <a:r>
              <a:rPr lang="en-US" sz="2400" b="0" dirty="0" err="1" smtClean="0"/>
              <a:t>kbase</a:t>
            </a:r>
            <a:r>
              <a:rPr lang="en-US" sz="2400" b="0" dirty="0" smtClean="0"/>
              <a:t>, </a:t>
            </a:r>
            <a:r>
              <a:rPr lang="en-US" sz="2400" dirty="0" smtClean="0"/>
              <a:t>systematically explore complex and subtle spatial and temporal patterns</a:t>
            </a:r>
          </a:p>
        </p:txBody>
      </p:sp>
    </p:spTree>
    <p:extLst>
      <p:ext uri="{BB962C8B-B14F-4D97-AF65-F5344CB8AC3E}">
        <p14:creationId xmlns:p14="http://schemas.microsoft.com/office/powerpoint/2010/main" val="305490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59191</TotalTime>
  <Words>1021</Words>
  <Application>Microsoft Macintosh PowerPoint</Application>
  <PresentationFormat>On-screen Show (4:3)</PresentationFormat>
  <Paragraphs>198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Custom Design</vt:lpstr>
      <vt:lpstr>PowerPoint Presentation</vt:lpstr>
      <vt:lpstr>PowerPoint Presentation</vt:lpstr>
      <vt:lpstr>PowerPoint Presentation</vt:lpstr>
      <vt:lpstr>Visualization System </vt:lpstr>
      <vt:lpstr>I: Discover a Pattern</vt:lpstr>
      <vt:lpstr>II: Create Models</vt:lpstr>
      <vt:lpstr>Causal Relationships</vt:lpstr>
      <vt:lpstr>III: Generate Visualization</vt:lpstr>
      <vt:lpstr>PowerPoint Presentation</vt:lpstr>
      <vt:lpstr>Large Network: Scale, Volume, Variety </vt:lpstr>
      <vt:lpstr>Interactive Exploration</vt:lpstr>
      <vt:lpstr>Spatial Reduction</vt:lpstr>
      <vt:lpstr>Temporal Reductions</vt:lpstr>
      <vt:lpstr>Challenges </vt:lpstr>
      <vt:lpstr>Future Work</vt:lpstr>
    </vt:vector>
  </TitlesOfParts>
  <Manager/>
  <Company>University of Delaware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University of Delaware</dc:creator>
  <cp:keywords/>
  <dc:description/>
  <cp:lastModifiedBy>Alefiya Hussain</cp:lastModifiedBy>
  <cp:revision>825</cp:revision>
  <cp:lastPrinted>2010-06-08T20:49:00Z</cp:lastPrinted>
  <dcterms:created xsi:type="dcterms:W3CDTF">2010-06-08T20:27:44Z</dcterms:created>
  <dcterms:modified xsi:type="dcterms:W3CDTF">2011-10-07T18:58:07Z</dcterms:modified>
  <cp:category/>
</cp:coreProperties>
</file>