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6"/>
  </p:notesMasterIdLst>
  <p:handoutMasterIdLst>
    <p:handoutMasterId r:id="rId27"/>
  </p:handoutMasterIdLst>
  <p:sldIdLst>
    <p:sldId id="256" r:id="rId3"/>
    <p:sldId id="257" r:id="rId4"/>
    <p:sldId id="294" r:id="rId5"/>
    <p:sldId id="288" r:id="rId6"/>
    <p:sldId id="285" r:id="rId7"/>
    <p:sldId id="287" r:id="rId8"/>
    <p:sldId id="260" r:id="rId9"/>
    <p:sldId id="261" r:id="rId10"/>
    <p:sldId id="289" r:id="rId11"/>
    <p:sldId id="272" r:id="rId12"/>
    <p:sldId id="290" r:id="rId13"/>
    <p:sldId id="258" r:id="rId14"/>
    <p:sldId id="277" r:id="rId15"/>
    <p:sldId id="291" r:id="rId16"/>
    <p:sldId id="284" r:id="rId17"/>
    <p:sldId id="274" r:id="rId18"/>
    <p:sldId id="279" r:id="rId19"/>
    <p:sldId id="266" r:id="rId20"/>
    <p:sldId id="267" r:id="rId21"/>
    <p:sldId id="293" r:id="rId22"/>
    <p:sldId id="271" r:id="rId23"/>
    <p:sldId id="270" r:id="rId24"/>
    <p:sldId id="276" r:id="rId25"/>
  </p:sldIdLst>
  <p:sldSz cx="9144000" cy="6858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89171" autoAdjust="0"/>
  </p:normalViewPr>
  <p:slideViewPr>
    <p:cSldViewPr>
      <p:cViewPr varScale="1">
        <p:scale>
          <a:sx n="79" d="100"/>
          <a:sy n="79" d="100"/>
        </p:scale>
        <p:origin x="-127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fld id="{0EA43A6D-1970-47B2-9A9F-A87735C92CC0}" type="datetimeFigureOut">
              <a:rPr kumimoji="1" lang="ja-JP" altLang="en-US" smtClean="0"/>
              <a:pPr/>
              <a:t>2011/10/23</a:t>
            </a:fld>
            <a:endParaRPr kumimoji="1" lang="ja-JP" altLang="en-US"/>
          </a:p>
        </p:txBody>
      </p:sp>
      <p:sp>
        <p:nvSpPr>
          <p:cNvPr id="4" name="フッター プレースホルダ 3"/>
          <p:cNvSpPr>
            <a:spLocks noGrp="1"/>
          </p:cNvSpPr>
          <p:nvPr>
            <p:ph type="ftr" sz="quarter" idx="2"/>
          </p:nvPr>
        </p:nvSpPr>
        <p:spPr>
          <a:xfrm>
            <a:off x="0" y="9378950"/>
            <a:ext cx="2971800" cy="49371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9378950"/>
            <a:ext cx="2971800" cy="493713"/>
          </a:xfrm>
          <a:prstGeom prst="rect">
            <a:avLst/>
          </a:prstGeom>
        </p:spPr>
        <p:txBody>
          <a:bodyPr vert="horz" lIns="91440" tIns="45720" rIns="91440" bIns="45720" rtlCol="0" anchor="b"/>
          <a:lstStyle>
            <a:lvl1pPr algn="r">
              <a:defRPr sz="1200"/>
            </a:lvl1pPr>
          </a:lstStyle>
          <a:p>
            <a:fld id="{DA3AD295-C154-4CC8-9C8E-1A4A109B9A7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3713"/>
          </a:xfrm>
          <a:prstGeom prst="rect">
            <a:avLst/>
          </a:prstGeom>
        </p:spPr>
        <p:txBody>
          <a:bodyPr vert="horz" lIns="91440" tIns="45720" rIns="91440" bIns="45720" rtlCol="0"/>
          <a:lstStyle>
            <a:lvl1pPr algn="r">
              <a:defRPr sz="1200"/>
            </a:lvl1pPr>
          </a:lstStyle>
          <a:p>
            <a:fld id="{8563159C-626A-4070-8A36-04250FB33C50}" type="datetimeFigureOut">
              <a:rPr kumimoji="1" lang="ja-JP" altLang="en-US" smtClean="0"/>
              <a:pPr/>
              <a:t>2011/10/23</a:t>
            </a:fld>
            <a:endParaRPr kumimoji="1" lang="ja-JP" altLang="en-US"/>
          </a:p>
        </p:txBody>
      </p:sp>
      <p:sp>
        <p:nvSpPr>
          <p:cNvPr id="4" name="スライド イメージ プレースホルダ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690269"/>
            <a:ext cx="5486400" cy="444341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D063D688-F949-4922-B7C0-5215D8AC5BE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Hi, I’m </a:t>
            </a:r>
            <a:r>
              <a:rPr kumimoji="1" lang="en-US" altLang="ja-JP" dirty="0" err="1" smtClean="0"/>
              <a:t>Kimiaki</a:t>
            </a:r>
            <a:r>
              <a:rPr kumimoji="1" lang="en-US" altLang="ja-JP" dirty="0" smtClean="0"/>
              <a:t> </a:t>
            </a:r>
            <a:r>
              <a:rPr kumimoji="1" lang="en-US" altLang="ja-JP" dirty="0" err="1" smtClean="0"/>
              <a:t>Shirahama</a:t>
            </a:r>
            <a:r>
              <a:rPr kumimoji="1" lang="en-US" altLang="ja-JP" dirty="0" smtClean="0"/>
              <a:t> at Kobe University in Japan. I will present our research, utilizing video ontology for fast and accurate query-by-example retrieval.</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First, we select concepts matching words in the text description of a query. So, for this query, Building is first selected. Then, we select </a:t>
            </a:r>
            <a:r>
              <a:rPr kumimoji="1" lang="en-US" altLang="ja-JP" baseline="0" dirty="0" err="1" smtClean="0"/>
              <a:t>subconcepts</a:t>
            </a:r>
            <a:r>
              <a:rPr kumimoji="1" lang="en-US" altLang="ja-JP" baseline="0" dirty="0" smtClean="0"/>
              <a:t> of each concept selected at the first process. For this query, </a:t>
            </a:r>
            <a:r>
              <a:rPr kumimoji="1" lang="en-US" altLang="ja-JP" baseline="0" dirty="0" err="1" smtClean="0"/>
              <a:t>subconcepts</a:t>
            </a:r>
            <a:r>
              <a:rPr kumimoji="1" lang="en-US" altLang="ja-JP" baseline="0" dirty="0" smtClean="0"/>
              <a:t> of Building such as House, Factory, Tower and so on are selected. In addition, we select concepts. They are specified as properties of concepts selected in the first process. For this query, Window is selected since it is specified as the property of Building. Furthermore, we also select concepts. They have properties matching words in the text description of the query. For this query, </a:t>
            </a:r>
            <a:r>
              <a:rPr kumimoji="1" lang="en-US" altLang="ja-JP" baseline="0" dirty="0" err="1" smtClean="0"/>
              <a:t>Artificial_Site</a:t>
            </a:r>
            <a:r>
              <a:rPr kumimoji="1" lang="en-US" altLang="ja-JP" baseline="0" dirty="0" smtClean="0"/>
              <a:t> and its </a:t>
            </a:r>
            <a:r>
              <a:rPr kumimoji="1" lang="en-US" altLang="ja-JP" baseline="0" dirty="0" err="1" smtClean="0"/>
              <a:t>subconcepts</a:t>
            </a:r>
            <a:r>
              <a:rPr kumimoji="1" lang="en-US" altLang="ja-JP" baseline="0" dirty="0" smtClean="0"/>
              <a:t> such as Urban, Suburban, </a:t>
            </a:r>
            <a:r>
              <a:rPr kumimoji="1" lang="en-US" altLang="ja-JP" baseline="0" dirty="0" err="1" smtClean="0"/>
              <a:t>Cityspace</a:t>
            </a:r>
            <a:r>
              <a:rPr kumimoji="1" lang="en-US" altLang="ja-JP" baseline="0" dirty="0" smtClean="0"/>
              <a:t>, are selected because Building is specified as the property of </a:t>
            </a:r>
            <a:r>
              <a:rPr kumimoji="1" lang="en-US" altLang="ja-JP" baseline="0" dirty="0" err="1" smtClean="0"/>
              <a:t>Artificial_Site</a:t>
            </a:r>
            <a:r>
              <a:rPr kumimoji="1" lang="en-US" altLang="ja-JP" baseline="0" dirty="0" smtClean="0"/>
              <a:t>. </a:t>
            </a:r>
          </a:p>
          <a:p>
            <a:endParaRPr kumimoji="1" lang="en-US" altLang="ja-JP" baseline="0" dirty="0" smtClean="0"/>
          </a:p>
          <a:p>
            <a:r>
              <a:rPr kumimoji="1" lang="en-US" altLang="ja-JP" baseline="0" dirty="0" smtClean="0"/>
              <a:t>It should be noted that these three processes select concepts. They have possibility of being related to the query. So, many unrelated concepts are inevitably selected. For example, although these shots are provided as example shots for this query, Ruin, </a:t>
            </a:r>
            <a:r>
              <a:rPr kumimoji="1" lang="en-US" altLang="ja-JP" baseline="0" dirty="0" err="1" smtClean="0"/>
              <a:t>Military_Base</a:t>
            </a:r>
            <a:r>
              <a:rPr kumimoji="1" lang="en-US" altLang="ja-JP" baseline="0" dirty="0" smtClean="0"/>
              <a:t>, </a:t>
            </a:r>
            <a:r>
              <a:rPr kumimoji="1" lang="en-US" altLang="ja-JP" baseline="0" dirty="0" err="1" smtClean="0"/>
              <a:t>White_House</a:t>
            </a:r>
            <a:r>
              <a:rPr kumimoji="1" lang="en-US" altLang="ja-JP" baseline="0" dirty="0" smtClean="0"/>
              <a:t> and so on are selected. They are clearly unrelated to the query. Thus, we validate selected concepts using example shots. Specifically, we select concepts. They are detected in example shots with high detection scores.</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Next, we explain</a:t>
            </a:r>
            <a:r>
              <a:rPr kumimoji="1" lang="en-US" altLang="ja-JP" baseline="0" dirty="0" smtClean="0"/>
              <a:t> a method. It filters irrelevant shots to a query based on selected concepts. First, we present how to filter many irrelevant shots using concept relations.</a:t>
            </a:r>
          </a:p>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Simply u</a:t>
            </a:r>
            <a:r>
              <a:rPr kumimoji="1" lang="en-US" altLang="ja-JP" baseline="0" dirty="0" smtClean="0"/>
              <a:t>sing selected concepts is not effective. Let us consider that these concepts are selected for this query. And, suppose that shots are filtered if none of selected concepts are detected. Although this filtering retains this kind of relevant shots, it wrongly retains many irrelevant shots like this. In order to efficiently filter irrelevant shots, we use concept relations. For example, in our video ontology, computer is defined as an indoor object, and room and laboratory are defined as indoor locations. Thus, we can infer that relevant shots to this query show indoor locations, and filter this kind of shots where Outdoor is detected. We theoretically present how to filter this kind of irrelevant shots using concept relations defined in our video ontology.</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Our shot filtering method</a:t>
            </a:r>
            <a:r>
              <a:rPr kumimoji="1" lang="en-US" altLang="ja-JP" baseline="0" dirty="0" smtClean="0"/>
              <a:t> uses t</a:t>
            </a:r>
            <a:r>
              <a:rPr kumimoji="1" lang="en-US" altLang="ja-JP" dirty="0" smtClean="0"/>
              <a:t>hese two functions</a:t>
            </a:r>
            <a:r>
              <a:rPr kumimoji="1" lang="en-US" altLang="ja-JP" baseline="0" dirty="0" smtClean="0"/>
              <a:t>. The first one is hierarchical relations among concepts. The motivation behind this is erroneous concept detection results. For example, </a:t>
            </a:r>
            <a:r>
              <a:rPr kumimoji="1" lang="en-US" altLang="ja-JP" baseline="0" dirty="0" err="1" smtClean="0"/>
              <a:t>Office_Building</a:t>
            </a:r>
            <a:r>
              <a:rPr kumimoji="1" lang="en-US" altLang="ja-JP" baseline="0" dirty="0" smtClean="0"/>
              <a:t> is wrongly detected for this shot. So it is retained for this query. To filter such irrelevant shots, we use the rule that if a concept is detected, its </a:t>
            </a:r>
            <a:r>
              <a:rPr kumimoji="1" lang="en-US" altLang="ja-JP" baseline="0" dirty="0" err="1" smtClean="0"/>
              <a:t>superconcept</a:t>
            </a:r>
            <a:r>
              <a:rPr kumimoji="1" lang="en-US" altLang="ja-JP" baseline="0" dirty="0" smtClean="0"/>
              <a:t> should be detected. In this example, if </a:t>
            </a:r>
            <a:r>
              <a:rPr kumimoji="1" lang="en-US" altLang="ja-JP" baseline="0" dirty="0" err="1" smtClean="0"/>
              <a:t>Office_Building</a:t>
            </a:r>
            <a:r>
              <a:rPr kumimoji="1" lang="en-US" altLang="ja-JP" baseline="0" dirty="0" smtClean="0"/>
              <a:t> is detected in a shot, its </a:t>
            </a:r>
            <a:r>
              <a:rPr kumimoji="1" lang="en-US" altLang="ja-JP" baseline="0" dirty="0" err="1" smtClean="0"/>
              <a:t>superconcept</a:t>
            </a:r>
            <a:r>
              <a:rPr kumimoji="1" lang="en-US" altLang="ja-JP" baseline="0" dirty="0" smtClean="0"/>
              <a:t> Building should be detected. </a:t>
            </a:r>
            <a:r>
              <a:rPr kumimoji="1" lang="en-US" altLang="ja-JP" baseline="0" dirty="0" err="1" smtClean="0"/>
              <a:t>Otherwirse</a:t>
            </a:r>
            <a:r>
              <a:rPr kumimoji="1" lang="en-US" altLang="ja-JP" baseline="0" dirty="0" smtClean="0"/>
              <a:t>, we regard that </a:t>
            </a:r>
            <a:r>
              <a:rPr kumimoji="1" lang="en-US" altLang="ja-JP" baseline="0" dirty="0" err="1" smtClean="0"/>
              <a:t>Office_Building</a:t>
            </a:r>
            <a:r>
              <a:rPr kumimoji="1" lang="en-US" altLang="ja-JP" baseline="0" dirty="0" smtClean="0"/>
              <a:t> is not detected in the shot.</a:t>
            </a:r>
          </a:p>
          <a:p>
            <a:endParaRPr kumimoji="1" lang="en-US" altLang="ja-JP" baseline="0" dirty="0" smtClean="0"/>
          </a:p>
          <a:p>
            <a:r>
              <a:rPr kumimoji="1" lang="en-US" altLang="ja-JP" baseline="0" dirty="0" smtClean="0"/>
              <a:t>The second function uses sibling relations among concepts. This is based on the fact that our video ontology is constructed based on the disjoint partition. It does not allow that a shot is an instance of more than one concepts at the same level of hierarchy. For example, if INDOOR is detected in a shot, these concepts should not be detected. Thus, we use the rule that a shot is filtered if a sibling concept for a selected concept is detected in the shot.</a:t>
            </a:r>
          </a:p>
          <a:p>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However,</a:t>
            </a:r>
            <a:r>
              <a:rPr kumimoji="1" lang="en-US" altLang="ja-JP" baseline="0" dirty="0" smtClean="0"/>
              <a:t> although these functions are theoretically effective, in an actual case, they does not work well due to erroneous concept detection results. In other words, we can filter many irrelevant shots. But, several relevant shots are wrongly filtered, because detected concepts do not necessarily satisfy these rules.</a:t>
            </a:r>
            <a:endParaRPr kumimoji="1" lang="ja-JP" altLang="en-US" dirty="0" smtClean="0"/>
          </a:p>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Thus, in addition to these functions,</a:t>
            </a:r>
            <a:r>
              <a:rPr kumimoji="1" lang="en-US" altLang="ja-JP" baseline="0" dirty="0" smtClean="0"/>
              <a:t> </a:t>
            </a:r>
            <a:r>
              <a:rPr kumimoji="1" lang="en-US" altLang="ja-JP" dirty="0" smtClean="0"/>
              <a:t>we devise a function for </a:t>
            </a:r>
            <a:r>
              <a:rPr kumimoji="1" lang="en-US" altLang="ja-JP" baseline="0" dirty="0" smtClean="0"/>
              <a:t>retaining as many relevant shots as possible.</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Generally,</a:t>
            </a:r>
            <a:r>
              <a:rPr kumimoji="1" lang="en-US" altLang="ja-JP" baseline="0" dirty="0" smtClean="0"/>
              <a:t> </a:t>
            </a:r>
            <a:r>
              <a:rPr kumimoji="1" lang="en-US" altLang="ja-JP" baseline="0" dirty="0" err="1" smtClean="0"/>
              <a:t>ontologies</a:t>
            </a:r>
            <a:r>
              <a:rPr kumimoji="1" lang="en-US" altLang="ja-JP" baseline="0" dirty="0" smtClean="0"/>
              <a:t> present a priori knowledge. It is taken as true by human. So, </a:t>
            </a:r>
            <a:r>
              <a:rPr kumimoji="1" lang="en-US" altLang="ja-JP" baseline="0" dirty="0" err="1" smtClean="0"/>
              <a:t>ontologies</a:t>
            </a:r>
            <a:r>
              <a:rPr kumimoji="1" lang="en-US" altLang="ja-JP" baseline="0" dirty="0" smtClean="0"/>
              <a:t> lack the support for uncertainty. Specifically, traditional ontology reasoning assumes the following three issues. Informally, these two assumptions do not consider the uncertainty of a hypothesis. And, this assumption does not consider the uncertainty of combining multiple hypotheses. In other words, this requires all of composite hypotheses should be true. However, these assumptions cannot be applicable for uncertain or imprecise hypotheses, in our case, erroneous concept detection results. For example, although this shot is clearly relevant to the query, INDOOR fails to be detected in the shot, so this shot is wrongly filtered. Thus, we have to consider how to manage such erroneous concept detection results.</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 this end, we use </a:t>
            </a:r>
            <a:r>
              <a:rPr kumimoji="1" lang="en-US" altLang="ja-JP" dirty="0" err="1" smtClean="0"/>
              <a:t>Dempster</a:t>
            </a:r>
            <a:r>
              <a:rPr kumimoji="1" lang="en-US" altLang="ja-JP" dirty="0" smtClean="0"/>
              <a:t>-Shafer</a:t>
            </a:r>
            <a:r>
              <a:rPr kumimoji="1" lang="en-US" altLang="ja-JP" baseline="0" dirty="0" smtClean="0"/>
              <a:t> Theory (DST). It is a generalization of Bayesian theory. There, the probability of a hypothesis is defined based on its degree of belief. Thus, for the violation for these assumptions, DST represents the degree of belief of a hypothesis. Let us consider that although INDOOR fails to be detected in this shot, other related concepts such as Person and Computer are detected. In this case, DST provides 0.2 as the degree of belief that this shot is certainly relevant to this query. Similarly, DST provides 0.2 as the degree of belief that this shot is irrelevant. Furthermore, most importantly, DST provides 0.6 as the degree of belief that the relevance of this shot is unknown. It should be noted that we obtain these probabilities by referring to a manually-constructed lookup table. It is one of important future works to automatically extract a lookup table using annotated shots.</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 </a:t>
            </a:r>
            <a:r>
              <a:rPr kumimoji="1" lang="en-US" altLang="ja-JP" baseline="0" dirty="0" smtClean="0"/>
              <a:t>the violation for this assumption, DST provides the combination rule for integrating uncertain multiple hypotheses. We need multiple shot filtering results to use this combination rule. In other words, we need multiple shot filtering results to disambiguate the uncertainty of deciding the relevance of a shot to the query. So, in addition to shot filtering using concepts selected by our video ontology, we conduct shot filtering using concepts selected by a visual-based approach. It selects concepts. They are detected in example shots with high detection scores. This equation is used to integrate these shot filtering results. Specifically, this part represents the agreement of two shot filtering results, while this part represents their conflict. Thus, when both of these shot filtering results indicate that the shot is relevant, the final probabilistic output </a:t>
            </a:r>
            <a:r>
              <a:rPr kumimoji="1" lang="en-US" altLang="ja-JP" baseline="0" dirty="0" err="1" smtClean="0"/>
              <a:t>jm</a:t>
            </a:r>
            <a:r>
              <a:rPr kumimoji="1" lang="en-US" altLang="ja-JP" baseline="0" dirty="0" smtClean="0"/>
              <a:t> becomes large. In this example, </a:t>
            </a:r>
            <a:r>
              <a:rPr kumimoji="1" lang="en-US" altLang="ja-JP" baseline="0" dirty="0" err="1" smtClean="0"/>
              <a:t>jm</a:t>
            </a:r>
            <a:r>
              <a:rPr kumimoji="1" lang="en-US" altLang="ja-JP" baseline="0" dirty="0" smtClean="0"/>
              <a:t> is computed as 0.71, so this shot is retained.</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We test our method using TRECVID 2009 video data. It</a:t>
            </a:r>
            <a:r>
              <a:rPr kumimoji="1" lang="en-US" altLang="ja-JP" baseline="0" dirty="0" smtClean="0"/>
              <a:t> consists of these development videos and these test videos. For each of these three queries, we select 10 example shots from development videos and examine whether each shot in test videos is relevant or irrelevant to the query. In order to evaluate shot filtering results, we use these four evaluation measures. Precision represents the fraction of retained shots that are relevant to a query, while Recall represents the fraction of relevant shots that are successfully retained. In addition, filter recall represents the fraction of irrelevant shots that are successfully filtered. Finally, in order to evaluate the effectiveness of shot filtering on video retrieval, we evaluate the retrieval performance as the number of relevant shots within 1,000 retrieved shots.</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this experiment,</a:t>
            </a:r>
            <a:r>
              <a:rPr kumimoji="1" lang="en-US" altLang="ja-JP" baseline="0" dirty="0" smtClean="0"/>
              <a:t> we examine the importance of concept selection for shot filtering. To this end, we compare shot filtering using concepts selected by our video ontology, to shot filtering using concepts selected by </a:t>
            </a:r>
            <a:r>
              <a:rPr kumimoji="1" lang="en-US" altLang="ja-JP" baseline="0" dirty="0" err="1" smtClean="0"/>
              <a:t>WordNet</a:t>
            </a:r>
            <a:r>
              <a:rPr kumimoji="1" lang="en-US" altLang="ja-JP" baseline="0" dirty="0" smtClean="0"/>
              <a:t> and visual-based approach. In </a:t>
            </a:r>
            <a:r>
              <a:rPr kumimoji="1" lang="en-US" altLang="ja-JP" baseline="0" dirty="0" err="1" smtClean="0"/>
              <a:t>WordNet</a:t>
            </a:r>
            <a:r>
              <a:rPr kumimoji="1" lang="en-US" altLang="ja-JP" baseline="0" dirty="0" smtClean="0"/>
              <a:t>, we manually associate </a:t>
            </a:r>
            <a:r>
              <a:rPr kumimoji="1" lang="en-US" altLang="ja-JP" baseline="0" dirty="0" err="1" smtClean="0"/>
              <a:t>WordNet</a:t>
            </a:r>
            <a:r>
              <a:rPr kumimoji="1" lang="en-US" altLang="ja-JP" baseline="0" dirty="0" smtClean="0"/>
              <a:t> </a:t>
            </a:r>
            <a:r>
              <a:rPr kumimoji="1" lang="en-US" altLang="ja-JP" baseline="0" dirty="0" err="1" smtClean="0"/>
              <a:t>synsets</a:t>
            </a:r>
            <a:r>
              <a:rPr kumimoji="1" lang="en-US" altLang="ja-JP" baseline="0" dirty="0" smtClean="0"/>
              <a:t> to LSCOM concepts. Based on this, we select concepts related to a query by expanding words in its text description based on </a:t>
            </a:r>
            <a:r>
              <a:rPr kumimoji="1" lang="en-US" altLang="ja-JP" baseline="0" dirty="0" err="1" smtClean="0"/>
              <a:t>WordNet</a:t>
            </a:r>
            <a:r>
              <a:rPr kumimoji="1" lang="en-US" altLang="ja-JP" baseline="0" dirty="0" smtClean="0"/>
              <a:t> </a:t>
            </a:r>
            <a:r>
              <a:rPr kumimoji="1" lang="en-US" altLang="ja-JP" baseline="0" dirty="0" err="1" smtClean="0"/>
              <a:t>hypernyms</a:t>
            </a:r>
            <a:r>
              <a:rPr kumimoji="1" lang="en-US" altLang="ja-JP" baseline="0" dirty="0" smtClean="0"/>
              <a:t>, hyponyms and </a:t>
            </a:r>
            <a:r>
              <a:rPr kumimoji="1" lang="en-US" altLang="ja-JP" baseline="0" dirty="0" err="1" smtClean="0"/>
              <a:t>meronyms</a:t>
            </a:r>
            <a:r>
              <a:rPr kumimoji="1" lang="en-US" altLang="ja-JP" baseline="0" dirty="0" smtClean="0"/>
              <a:t>. In visual-based approach, we select concepts. They are detected in example shots with high detection scores. In addition, in order to focus on concept selection process, all of these methods filter shots by the same rule that shots are filtered if none of selected concepts are detected. That is, no concept relations and </a:t>
            </a:r>
            <a:r>
              <a:rPr kumimoji="1" lang="en-US" altLang="ja-JP" baseline="0" dirty="0" err="1" smtClean="0"/>
              <a:t>Demspter</a:t>
            </a:r>
            <a:r>
              <a:rPr kumimoji="1" lang="en-US" altLang="ja-JP" baseline="0" dirty="0" smtClean="0"/>
              <a:t>-Shafer theory are used in this method.</a:t>
            </a:r>
          </a:p>
          <a:p>
            <a:endParaRPr kumimoji="1" lang="en-US" altLang="ja-JP" baseline="0" dirty="0" smtClean="0"/>
          </a:p>
          <a:p>
            <a:r>
              <a:rPr kumimoji="1" lang="en-US" altLang="ja-JP" baseline="0" dirty="0" smtClean="0"/>
              <a:t>These graphs show the performance comparison among these shot filtering methods. We can see that these methods are comparable. That is, shot filtering does not heavily rely on concept selection methods. This is because concepts selected by these methods are similar to each other. But, different from these methods, our video ontology defines concept relations. So, in the next experiment, using this shot filtering result as a baseline, we examine the importance of using concept relations.</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First of</a:t>
            </a:r>
            <a:r>
              <a:rPr kumimoji="1" lang="en-US" altLang="ja-JP" baseline="0" dirty="0" smtClean="0"/>
              <a:t> all, there is a great demand to develop a video retrieval method for efficiently retrieving interesting shots from a large number of videos. Especially, in this research, we focus on query by example (QBE) approach. In QBE, a query is firstly represented by providing example shots. Then, QBE retrieves shots similar to example shots in terms of features. However, as can be seen from these retrieved shots, several irrelevant shots are inevitably retrieved. The reason for this is that the similarity on features …. In this case, these shots are similar to these example shots, because these are characterized by few edges corresponding to sky regions in these examples shots. In this research, in order to alleviate retrieving irrelevant shots to a query, </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Specifically, </a:t>
            </a:r>
            <a:r>
              <a:rPr kumimoji="1" lang="en-US" altLang="ja-JP" baseline="0" dirty="0" smtClean="0"/>
              <a:t>we aim to examine the effectiveness of using concept relations and </a:t>
            </a:r>
            <a:r>
              <a:rPr kumimoji="1" lang="en-US" altLang="ja-JP" baseline="0" dirty="0" err="1" smtClean="0"/>
              <a:t>demspter-shafer</a:t>
            </a:r>
            <a:r>
              <a:rPr kumimoji="1" lang="en-US" altLang="ja-JP" baseline="0" dirty="0" smtClean="0"/>
              <a:t> theory (DST). So, we compare this baseline shot filtering to shot filtering using concept relations and shot filtering using both concept relations and DST. These graphs show the performance comparison among these methods. As can be seen from the graph of filter recall, in the baseline, many irrelevant shots are wrongly retained. Compared to this, using concept relations and using both concept relations and DST significantly improve fitter recall. Corresponding to this, precision is significantly improved. But, as can be seen from this graph, only using concept relations wrongly filter several relevant shots. And, by adding DST to this method, recall is recovered. These graphs indicate the effectiveness of using concept relations and DST.</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Finally,</a:t>
            </a:r>
            <a:r>
              <a:rPr kumimoji="1" lang="en-US" altLang="ja-JP" baseline="0" dirty="0" smtClean="0"/>
              <a:t> we examine the effect of shot filtering on video retrieval. In this graph, we compare the retrieval performance using shot filtering to the retrieval performance without using shot filtering. We can see that for all queries, shot filtering improves the retrieval performance. In addition, in this graph, we compare the retrieval time using shot filtering to the retrieval time without using shot filtering. This graph shows that for all queries, shot filtering significantly reduces retrieval times. This is because shot filtering reduces the number of shots. They are matched with example shots in terms of features. Therefore, shot filtering by our video ontology is effective for both improving the retrieval performance and reducing the retrieval time.</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Conclusion and future works</a:t>
            </a:r>
            <a:r>
              <a:rPr kumimoji="1" lang="en-US" altLang="ja-JP" baseline="0" dirty="0" smtClean="0"/>
              <a:t> are as follows. Thank you</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22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We construct a video ontology as knowledge base in QBE. To</a:t>
            </a:r>
            <a:r>
              <a:rPr kumimoji="1" lang="en-US" altLang="ja-JP" baseline="0" dirty="0" smtClean="0"/>
              <a:t> be precise, the video ontology is a formal and explicit specification of concepts, concept properties and their relations. As concepts, we consider semantic contents in a shot, such Person, Car, Building, and so on. Using the video ontology, we aim to filter shots. They are clearly irrelevant to the query. At this point, we assume that concept detection scores are already assigned to all shots using pre-defined classifiers. Each detection score represents the presence or absence of a concept. For example, since these shots have high detection scores for building, it is likely that buildings are shown in these shots. On the other hand, it is unlikely that buildings are shown in these shots, because of their low detection scores. Based on these concept detection scores, if we know that building and urban are important for this query, we can filter these shots because of their low detection scores.</a:t>
            </a:r>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a:t>
            </a:r>
            <a:r>
              <a:rPr kumimoji="1" lang="en-US" altLang="ja-JP" baseline="0" dirty="0" smtClean="0"/>
              <a:t> implement this idea, we need to solve these tasks. First, in order to determine which concepts are related to a query, we need to organize a set of concepts into a meaningful structure, that is, video ontology. Second, we need to develop a method. It selects concepts related to a query based on the video ontology. Finally, we need to develop a method. It filters irrelevant shots to the query based on detection results of selected concepts. For this method, we consider how to filter as many irrelevant shots as possible and how to retain as many relevant shots as possible. First, we explain the construction of our video ontology.</a:t>
            </a:r>
          </a:p>
          <a:p>
            <a:endParaRPr kumimoji="1" lang="en-US" altLang="ja-JP" baseline="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 organize concepts defined in Large-Scale Concept Ontology for Multimedia (LSCOM).</a:t>
            </a:r>
            <a:r>
              <a:rPr kumimoji="1" lang="en-US" altLang="ja-JP" baseline="0" dirty="0" smtClean="0"/>
              <a:t> Currently, LSCOM is the most popular ontology for video retrieval. It defines 1,000 concepts in broadcast news video domain. This shows a part of LSCOM. Many research effort has been devoted to develop effective detection methods for these LSCOM concepts. In this research, we use detection scores of 374 concepts provided by City University of Hong Kong. However, in LSCOM, concept properties and relations are clearly insufficient. For example, from this figure, we can not know that Bus is a kind of Vehicle, and Walk/Run is a kind of People’s action. Thus, we organize LSCOM concepts into a meaningful structure.</a:t>
            </a:r>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baseline="0" dirty="0" smtClean="0"/>
              <a:t>Regarding how to organize LSCOM concepts, many methods have been proposed. They extract concept relations using annotated video collection. In this sense, these can be considered as an inductive approach. However, this approach can only extract degrees of relatedness among concepts. For example, from this graph, we can only know that crowd is highly related to parade, while its relation to road is not so high. Relying on such degrees of relatedness, we can only conduct limited kinds of reasoning, such as majority voting and linear combination. On the other hand, in this research, we adopt a deductive approach. There, we manually organize LSCOM concepts based on design patterns of general </a:t>
            </a:r>
            <a:r>
              <a:rPr kumimoji="1" lang="en-US" altLang="ja-JP" sz="1200" baseline="0" dirty="0" err="1" smtClean="0"/>
              <a:t>ontologies</a:t>
            </a:r>
            <a:r>
              <a:rPr kumimoji="1" lang="en-US" altLang="ja-JP" sz="1200" baseline="0" dirty="0" smtClean="0"/>
              <a:t>. As shown in this figure, we can define various concept properties and relations. Based on these, we can conduct various kinds of reasoning. They will be explained later. </a:t>
            </a:r>
            <a:endParaRPr kumimoji="1" lang="en-US" altLang="ja-JP" sz="1200" dirty="0" smtClean="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This shows an overview of our video ontology. First, we define a shot using 8 attributes. Each attribute represents a category of semantic contents. And, for each category, we construct this kind of concept hierarchy. It should be noted that only using LSCOM concepts is insufficient for constructing a meaningful structure. So, we define new concepts. They are represented only using </a:t>
            </a:r>
            <a:r>
              <a:rPr kumimoji="1" lang="en-US" altLang="ja-JP" baseline="0" dirty="0" err="1" smtClean="0"/>
              <a:t>captial</a:t>
            </a:r>
            <a:r>
              <a:rPr kumimoji="1" lang="en-US" altLang="ja-JP" baseline="0" dirty="0" smtClean="0"/>
              <a:t> letters. For the construction of each concept hierarchy, we mainly focus on these two points. </a:t>
            </a:r>
          </a:p>
          <a:p>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The first one is the disjoint partition. It is a well-known ontology design pattern to make the ontology easily understandable by both human and computer. The disjoint partition means that an instance of a concept cannot be an instance of more than one </a:t>
            </a:r>
            <a:r>
              <a:rPr kumimoji="1" lang="en-US" altLang="ja-JP" baseline="0" dirty="0" err="1" smtClean="0"/>
              <a:t>subconcept</a:t>
            </a:r>
            <a:r>
              <a:rPr kumimoji="1" lang="en-US" altLang="ja-JP" baseline="0" dirty="0" smtClean="0"/>
              <a:t>. So, we should not divide Vehicle into </a:t>
            </a:r>
            <a:r>
              <a:rPr kumimoji="1" lang="en-US" altLang="ja-JP" baseline="0" dirty="0" err="1" smtClean="0"/>
              <a:t>Ground_Vehicle</a:t>
            </a:r>
            <a:r>
              <a:rPr kumimoji="1" lang="en-US" altLang="ja-JP" baseline="0" dirty="0" smtClean="0"/>
              <a:t> and Car, because an instance of Car is also an instance of </a:t>
            </a:r>
            <a:r>
              <a:rPr kumimoji="1" lang="en-US" altLang="ja-JP" baseline="0" dirty="0" err="1" smtClean="0"/>
              <a:t>Ground_Vehicle</a:t>
            </a:r>
            <a:r>
              <a:rPr kumimoji="1" lang="en-US" altLang="ja-JP" baseline="0" dirty="0" smtClean="0"/>
              <a:t>. Instead, Car should be defined as a </a:t>
            </a:r>
            <a:r>
              <a:rPr kumimoji="1" lang="en-US" altLang="ja-JP" baseline="0" dirty="0" err="1" smtClean="0"/>
              <a:t>subconcept</a:t>
            </a:r>
            <a:r>
              <a:rPr kumimoji="1" lang="en-US" altLang="ja-JP" baseline="0" dirty="0" smtClean="0"/>
              <a:t> of </a:t>
            </a:r>
            <a:r>
              <a:rPr kumimoji="1" lang="en-US" altLang="ja-JP" baseline="0" dirty="0" err="1" smtClean="0"/>
              <a:t>Ground_Vehicle</a:t>
            </a:r>
            <a:r>
              <a:rPr kumimoji="1" lang="en-US" altLang="ja-JP" baseline="0" dirty="0" smtClean="0"/>
              <a:t>. In this way, to satisfy the disjoint partition, we carefully examine whether a concept is a generalization or specialization of another concept. In addition, to consistently examine generalization/specialization relations, we classify concepts into these 8 categories and construct a concept hierarchy for each category.</a:t>
            </a:r>
          </a:p>
          <a:p>
            <a:endParaRPr kumimoji="1" lang="en-US" altLang="ja-JP" baseline="0" dirty="0" smtClean="0"/>
          </a:p>
          <a:p>
            <a:r>
              <a:rPr kumimoji="1" lang="en-US" altLang="ja-JP" baseline="0" dirty="0" smtClean="0"/>
              <a:t>The second point is the visual co-occurrence. This means that some concepts are frequently shown in the same shots. For example, Person probably appears in shots where Bicycle is shown, like this. On the other hand, it is uncertain that Person appears in shots where Car is shown, like this. Considering this visual co-occurrence, we define WITH_PERSON as a </a:t>
            </a:r>
            <a:r>
              <a:rPr kumimoji="1" lang="en-US" altLang="ja-JP" baseline="0" dirty="0" err="1" smtClean="0"/>
              <a:t>subconcept</a:t>
            </a:r>
            <a:r>
              <a:rPr kumimoji="1" lang="en-US" altLang="ja-JP" baseline="0" dirty="0" smtClean="0"/>
              <a:t> of </a:t>
            </a:r>
            <a:r>
              <a:rPr kumimoji="1" lang="en-US" altLang="ja-JP" baseline="0" dirty="0" err="1" smtClean="0"/>
              <a:t>Ground_Vehicle</a:t>
            </a:r>
            <a:r>
              <a:rPr kumimoji="1" lang="en-US" altLang="ja-JP" baseline="0" dirty="0" smtClean="0"/>
              <a:t>. And, we define these concepts as </a:t>
            </a:r>
            <a:r>
              <a:rPr kumimoji="1" lang="en-US" altLang="ja-JP" baseline="0" dirty="0" err="1" smtClean="0"/>
              <a:t>subconcepts</a:t>
            </a:r>
            <a:r>
              <a:rPr kumimoji="1" lang="en-US" altLang="ja-JP" baseline="0" dirty="0" smtClean="0"/>
              <a:t> of WITH_PERSON.</a:t>
            </a:r>
          </a:p>
          <a:p>
            <a:endParaRPr kumimoji="1" lang="en-US" altLang="ja-JP" baseline="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Next,</a:t>
            </a:r>
            <a:r>
              <a:rPr kumimoji="1" lang="en-US" altLang="ja-JP" baseline="0" dirty="0" smtClean="0"/>
              <a:t> assuming that the video ontology is already constructed, we explain a method. It selects concepts related to a given query.</a:t>
            </a:r>
            <a:endParaRPr kumimoji="1" lang="ja-JP" altLang="en-US" dirty="0"/>
          </a:p>
        </p:txBody>
      </p:sp>
      <p:sp>
        <p:nvSpPr>
          <p:cNvPr id="4" name="スライド番号プレースホルダ 3"/>
          <p:cNvSpPr>
            <a:spLocks noGrp="1"/>
          </p:cNvSpPr>
          <p:nvPr>
            <p:ph type="sldNum" sz="quarter" idx="10"/>
          </p:nvPr>
        </p:nvSpPr>
        <p:spPr/>
        <p:txBody>
          <a:bodyPr/>
          <a:lstStyle/>
          <a:p>
            <a:fld id="{D063D688-F949-4922-B7C0-5215D8AC5BE9}"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00906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ja-JP" alt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ja-JP" altLang="en-US"/>
              </a:p>
            </p:txBody>
          </p:sp>
        </p:grpSp>
        <p:grpSp>
          <p:nvGrpSpPr>
            <p:cNvPr id="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ja-JP" alt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ja-JP" alt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ja-JP" alt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ja-JP" alt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ja-JP" alt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ja-JP" altLang="en-US" smtClean="0"/>
              <a:t>マスタ タイトルの書式設定</a:t>
            </a:r>
            <a:endParaRPr lang="ja-JP" altLang="en-US"/>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 サブタイトルの書式設定</a:t>
            </a:r>
            <a:endParaRPr lang="ja-JP" altLang="en-US"/>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E90ED720-0104-4369-84BC-D37694168613}" type="datetimeFigureOut">
              <a:rPr kumimoji="1" lang="ja-JP" altLang="en-US" smtClean="0"/>
              <a:pPr/>
              <a:t>2011/10/23</a:t>
            </a:fld>
            <a:endParaRPr kumimoji="1" lang="ja-JP" alt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kumimoji="1" lang="ja-JP" alt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150938" y="214313"/>
            <a:ext cx="5700712" cy="5918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182688" y="2017713"/>
            <a:ext cx="7772400" cy="4114800"/>
          </a:xfrm>
        </p:spPr>
        <p:txBody>
          <a:bodyPr/>
          <a:lstStyle/>
          <a:p>
            <a:r>
              <a:rPr lang="ja-JP" altLang="en-US" smtClean="0"/>
              <a:t>アイコンをクリックして表を追加</a:t>
            </a:r>
            <a:endParaRPr lang="ja-JP" altLang="en-US"/>
          </a:p>
        </p:txBody>
      </p:sp>
      <p:sp>
        <p:nvSpPr>
          <p:cNvPr id="4" name="日付プレースホルダ 3"/>
          <p:cNvSpPr>
            <a:spLocks noGrp="1"/>
          </p:cNvSpPr>
          <p:nvPr>
            <p:ph type="dt" sz="half" idx="10"/>
          </p:nvPr>
        </p:nvSpPr>
        <p:spPr>
          <a:xfrm>
            <a:off x="1162050" y="6243638"/>
            <a:ext cx="1905000" cy="457200"/>
          </a:xfrm>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5" name="フッター プレースホルダ 4"/>
          <p:cNvSpPr>
            <a:spLocks noGrp="1"/>
          </p:cNvSpPr>
          <p:nvPr>
            <p:ph type="ftr" sz="quarter" idx="11"/>
          </p:nvPr>
        </p:nvSpPr>
        <p:spPr>
          <a:xfrm>
            <a:off x="3657600" y="6243638"/>
            <a:ext cx="2895600" cy="457200"/>
          </a:xfr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042150" y="6243638"/>
            <a:ext cx="1905000" cy="457200"/>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182688" y="2017713"/>
            <a:ext cx="3810000" cy="4114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145088" y="20177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145088" y="4151313"/>
            <a:ext cx="381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 5"/>
          <p:cNvSpPr>
            <a:spLocks noGrp="1"/>
          </p:cNvSpPr>
          <p:nvPr>
            <p:ph type="dt" sz="half" idx="10"/>
          </p:nvPr>
        </p:nvSpPr>
        <p:spPr>
          <a:xfrm>
            <a:off x="1162050" y="6243638"/>
            <a:ext cx="1905000" cy="457200"/>
          </a:xfrm>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7" name="フッター プレースホルダ 6"/>
          <p:cNvSpPr>
            <a:spLocks noGrp="1"/>
          </p:cNvSpPr>
          <p:nvPr>
            <p:ph type="ftr" sz="quarter" idx="11"/>
          </p:nvPr>
        </p:nvSpPr>
        <p:spPr>
          <a:xfrm>
            <a:off x="3657600" y="6243638"/>
            <a:ext cx="2895600" cy="457200"/>
          </a:xfrm>
        </p:spPr>
        <p:txBody>
          <a:bodyPr/>
          <a:lstStyle>
            <a:lvl1pPr>
              <a:defRPr/>
            </a:lvl1pPr>
          </a:lstStyle>
          <a:p>
            <a:endParaRPr kumimoji="1" lang="ja-JP" altLang="en-US"/>
          </a:p>
        </p:txBody>
      </p:sp>
      <p:sp>
        <p:nvSpPr>
          <p:cNvPr id="8" name="スライド番号プレースホルダ 7"/>
          <p:cNvSpPr>
            <a:spLocks noGrp="1"/>
          </p:cNvSpPr>
          <p:nvPr>
            <p:ph type="sldNum" sz="quarter" idx="12"/>
          </p:nvPr>
        </p:nvSpPr>
        <p:spPr>
          <a:xfrm>
            <a:off x="7042150" y="6243638"/>
            <a:ext cx="1905000" cy="457200"/>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AEFA7BE-6CD4-4EB5-8D84-48320CEB319D}" type="slidenum">
              <a:rPr lang="en-US" altLang="ja-JP"/>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65132C6-62E0-405A-941A-4E07CFC7B4DE}" type="slidenum">
              <a:rPr lang="en-US" altLang="ja-JP"/>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E33EDE0-6609-4A81-B7AE-4764653EDD8B}" type="slidenum">
              <a:rPr lang="en-US" altLang="ja-JP"/>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0C083B7-92BD-4BC0-A2A1-D74D53B1CAA0}" type="slidenum">
              <a:rPr lang="en-US" altLang="ja-JP"/>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83D9B00B-BFAC-45E4-B6D1-9B03CFC11F00}" type="slidenum">
              <a:rPr lang="en-US" altLang="ja-JP"/>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D5DC59D8-51BC-4B00-BA9D-AFD2514DA56B}"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7E31D6E3-B41E-4E7C-9186-EF52EC32600C}" type="slidenum">
              <a:rPr lang="en-US" altLang="ja-JP"/>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6314469-FF9D-4173-AEE8-28E0D0D358E6}" type="slidenum">
              <a:rPr lang="en-US" altLang="ja-JP"/>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FB36447-9B81-47A8-9518-916C14A428C4}" type="slidenum">
              <a:rPr lang="en-US" altLang="ja-JP"/>
              <a:pPr/>
              <a:t>&lt;#&gt;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3C9A47D-4854-451B-B968-426ABC7F76F4}" type="slidenum">
              <a:rPr lang="en-US" altLang="ja-JP"/>
              <a:pPr/>
              <a:t>&lt;#&gt;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B499FF9-9B24-4683-A7EC-0BDDEA41A041}" type="slidenum">
              <a:rPr lang="en-US" altLang="ja-JP"/>
              <a:pPr/>
              <a:t>&lt;#&gt;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r>
              <a:rPr lang="ja-JP" altLang="en-US" smtClean="0"/>
              <a:t>アイコンをクリックして表を追加</a:t>
            </a:r>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7A9FF01F-D663-40CB-8AE0-0CA2331F1BD6}"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2011/10/23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lang="ja-JP" altLang="ja-JP"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lang="ja-JP" altLang="ja-JP"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lang="ja-JP" altLang="ja-JP"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lang="ja-JP" altLang="ja-JP"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fld id="{E90ED720-0104-4369-84BC-D37694168613}" type="datetimeFigureOut">
              <a:rPr kumimoji="1" lang="ja-JP" altLang="en-US" smtClean="0"/>
              <a:pPr/>
              <a:t>2011/10/23</a:t>
            </a:fld>
            <a:endParaRPr kumimoji="1" lang="ja-JP" alt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endParaRPr kumimoji="1" lang="ja-JP" alt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ahoma" pitchFamily="34" charset="0"/>
          <a:ea typeface="ＭＳ Ｐゴシック" charset="-128"/>
        </a:defRPr>
      </a:lvl2pPr>
      <a:lvl3pPr algn="l" rtl="0" eaLnBrk="1" fontAlgn="base" hangingPunct="1">
        <a:spcBef>
          <a:spcPct val="0"/>
        </a:spcBef>
        <a:spcAft>
          <a:spcPct val="0"/>
        </a:spcAft>
        <a:defRPr kumimoji="1" sz="4400">
          <a:solidFill>
            <a:schemeClr val="tx2"/>
          </a:solidFill>
          <a:latin typeface="Tahoma" pitchFamily="34" charset="0"/>
          <a:ea typeface="ＭＳ Ｐゴシック" charset="-128"/>
        </a:defRPr>
      </a:lvl3pPr>
      <a:lvl4pPr algn="l" rtl="0" eaLnBrk="1" fontAlgn="base" hangingPunct="1">
        <a:spcBef>
          <a:spcPct val="0"/>
        </a:spcBef>
        <a:spcAft>
          <a:spcPct val="0"/>
        </a:spcAft>
        <a:defRPr kumimoji="1" sz="4400">
          <a:solidFill>
            <a:schemeClr val="tx2"/>
          </a:solidFill>
          <a:latin typeface="Tahoma" pitchFamily="34" charset="0"/>
          <a:ea typeface="ＭＳ Ｐゴシック" charset="-128"/>
        </a:defRPr>
      </a:lvl4pPr>
      <a:lvl5pPr algn="l" rtl="0" eaLnBrk="1" fontAlgn="base" hangingPunct="1">
        <a:spcBef>
          <a:spcPct val="0"/>
        </a:spcBef>
        <a:spcAft>
          <a:spcPct val="0"/>
        </a:spcAft>
        <a:defRPr kumimoji="1" sz="4400">
          <a:solidFill>
            <a:schemeClr val="tx2"/>
          </a:solidFill>
          <a:latin typeface="Tahoma" pitchFamily="34" charset="0"/>
          <a:ea typeface="ＭＳ Ｐゴシック" charset="-128"/>
        </a:defRPr>
      </a:lvl5pPr>
      <a:lvl6pPr marL="457200" algn="l" rtl="0" eaLnBrk="1" fontAlgn="base" hangingPunct="1">
        <a:spcBef>
          <a:spcPct val="0"/>
        </a:spcBef>
        <a:spcAft>
          <a:spcPct val="0"/>
        </a:spcAft>
        <a:defRPr kumimoji="1" sz="4400">
          <a:solidFill>
            <a:schemeClr val="tx2"/>
          </a:solidFill>
          <a:latin typeface="Tahoma" pitchFamily="34" charset="0"/>
          <a:ea typeface="ＭＳ Ｐゴシック" charset="-128"/>
        </a:defRPr>
      </a:lvl6pPr>
      <a:lvl7pPr marL="914400" algn="l" rtl="0" eaLnBrk="1" fontAlgn="base" hangingPunct="1">
        <a:spcBef>
          <a:spcPct val="0"/>
        </a:spcBef>
        <a:spcAft>
          <a:spcPct val="0"/>
        </a:spcAft>
        <a:defRPr kumimoji="1" sz="4400">
          <a:solidFill>
            <a:schemeClr val="tx2"/>
          </a:solidFill>
          <a:latin typeface="Tahoma" pitchFamily="34" charset="0"/>
          <a:ea typeface="ＭＳ Ｐゴシック" charset="-128"/>
        </a:defRPr>
      </a:lvl7pPr>
      <a:lvl8pPr marL="1371600" algn="l" rtl="0" eaLnBrk="1" fontAlgn="base" hangingPunct="1">
        <a:spcBef>
          <a:spcPct val="0"/>
        </a:spcBef>
        <a:spcAft>
          <a:spcPct val="0"/>
        </a:spcAft>
        <a:defRPr kumimoji="1" sz="4400">
          <a:solidFill>
            <a:schemeClr val="tx2"/>
          </a:solidFill>
          <a:latin typeface="Tahoma" pitchFamily="34" charset="0"/>
          <a:ea typeface="ＭＳ Ｐゴシック" charset="-128"/>
        </a:defRPr>
      </a:lvl8pPr>
      <a:lvl9pPr marL="1828800" algn="l" rtl="0" eaLnBrk="1" fontAlgn="base" hangingPunct="1">
        <a:spcBef>
          <a:spcPct val="0"/>
        </a:spcBef>
        <a:spcAft>
          <a:spcPct val="0"/>
        </a:spcAft>
        <a:defRPr kumimoji="1" sz="4400">
          <a:solidFill>
            <a:schemeClr val="tx2"/>
          </a:solidFill>
          <a:latin typeface="Tahoma" pitchFamily="34" charset="0"/>
          <a:ea typeface="ＭＳ Ｐゴシック" charset="-128"/>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808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09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ja-JP"/>
          </a:p>
        </p:txBody>
      </p:sp>
      <p:sp>
        <p:nvSpPr>
          <p:cNvPr id="809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ja-JP"/>
          </a:p>
        </p:txBody>
      </p:sp>
      <p:sp>
        <p:nvSpPr>
          <p:cNvPr id="809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B5CD2BB-06D9-4180-A3B6-08AB30A04FC5}"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charset="-128"/>
        </a:defRPr>
      </a:lvl2pPr>
      <a:lvl3pPr algn="ctr" rtl="0" eaLnBrk="1" fontAlgn="base" hangingPunct="1">
        <a:spcBef>
          <a:spcPct val="0"/>
        </a:spcBef>
        <a:spcAft>
          <a:spcPct val="0"/>
        </a:spcAft>
        <a:defRPr kumimoji="1" sz="4400">
          <a:solidFill>
            <a:schemeClr val="tx2"/>
          </a:solidFill>
          <a:latin typeface="Arial" charset="0"/>
          <a:ea typeface="ＭＳ Ｐゴシック" charset="-128"/>
        </a:defRPr>
      </a:lvl3pPr>
      <a:lvl4pPr algn="ctr" rtl="0" eaLnBrk="1" fontAlgn="base" hangingPunct="1">
        <a:spcBef>
          <a:spcPct val="0"/>
        </a:spcBef>
        <a:spcAft>
          <a:spcPct val="0"/>
        </a:spcAft>
        <a:defRPr kumimoji="1" sz="4400">
          <a:solidFill>
            <a:schemeClr val="tx2"/>
          </a:solidFill>
          <a:latin typeface="Arial" charset="0"/>
          <a:ea typeface="ＭＳ Ｐゴシック" charset="-128"/>
        </a:defRPr>
      </a:lvl4pPr>
      <a:lvl5pPr algn="ctr"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0" y="980728"/>
            <a:ext cx="7973888" cy="2157760"/>
          </a:xfrm>
        </p:spPr>
        <p:txBody>
          <a:bodyPr>
            <a:noAutofit/>
          </a:bodyPr>
          <a:lstStyle/>
          <a:p>
            <a:r>
              <a:rPr lang="en-US" altLang="ja-JP" sz="4000" dirty="0" smtClean="0"/>
              <a:t>Utilizing Video Ontology for Fast and Accurate Query-by-Example Retrieval</a:t>
            </a:r>
            <a:endParaRPr kumimoji="1" lang="ja-JP" altLang="en-US" sz="4000" dirty="0"/>
          </a:p>
        </p:txBody>
      </p:sp>
      <p:sp>
        <p:nvSpPr>
          <p:cNvPr id="3" name="サブタイトル 2"/>
          <p:cNvSpPr>
            <a:spLocks noGrp="1"/>
          </p:cNvSpPr>
          <p:nvPr>
            <p:ph type="subTitle" idx="1"/>
          </p:nvPr>
        </p:nvSpPr>
        <p:spPr>
          <a:xfrm>
            <a:off x="1155576" y="3886200"/>
            <a:ext cx="6800800" cy="1752600"/>
          </a:xfrm>
        </p:spPr>
        <p:txBody>
          <a:bodyPr>
            <a:normAutofit fontScale="62500" lnSpcReduction="20000"/>
          </a:bodyPr>
          <a:lstStyle/>
          <a:p>
            <a:r>
              <a:rPr kumimoji="1" lang="en-US" altLang="ja-JP" sz="4000" dirty="0" err="1" smtClean="0"/>
              <a:t>Kimiaki</a:t>
            </a:r>
            <a:r>
              <a:rPr kumimoji="1" lang="en-US" altLang="ja-JP" sz="4000" dirty="0" smtClean="0"/>
              <a:t> </a:t>
            </a:r>
            <a:r>
              <a:rPr kumimoji="1" lang="en-US" altLang="ja-JP" sz="4000" dirty="0" err="1" smtClean="0"/>
              <a:t>Shirahama</a:t>
            </a:r>
            <a:endParaRPr kumimoji="1" lang="en-US" altLang="ja-JP" sz="4000" dirty="0" smtClean="0"/>
          </a:p>
          <a:p>
            <a:r>
              <a:rPr lang="en-US" altLang="ja-JP" dirty="0" smtClean="0"/>
              <a:t>Graduate School of Economics, Kobe University</a:t>
            </a:r>
          </a:p>
          <a:p>
            <a:endParaRPr lang="en-US" altLang="ja-JP" dirty="0" smtClean="0"/>
          </a:p>
          <a:p>
            <a:r>
              <a:rPr kumimoji="1" lang="en-US" altLang="ja-JP" sz="4000" dirty="0" err="1" smtClean="0"/>
              <a:t>Kuniaki</a:t>
            </a:r>
            <a:r>
              <a:rPr kumimoji="1" lang="en-US" altLang="ja-JP" sz="4000" dirty="0" smtClean="0"/>
              <a:t> </a:t>
            </a:r>
            <a:r>
              <a:rPr kumimoji="1" lang="en-US" altLang="ja-JP" sz="4000" dirty="0" err="1" smtClean="0"/>
              <a:t>Uehara</a:t>
            </a:r>
            <a:endParaRPr kumimoji="1" lang="en-US" altLang="ja-JP" sz="4000" dirty="0" smtClean="0"/>
          </a:p>
          <a:p>
            <a:r>
              <a:rPr lang="en-US" altLang="ja-JP" dirty="0" smtClean="0"/>
              <a:t>Graduate School of System Informatics, Kobe University</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Concept Selection</a:t>
            </a:r>
            <a:endParaRPr kumimoji="1" lang="ja-JP" altLang="en-US" dirty="0"/>
          </a:p>
        </p:txBody>
      </p:sp>
      <p:sp>
        <p:nvSpPr>
          <p:cNvPr id="108" name="テキスト ボックス 107"/>
          <p:cNvSpPr txBox="1"/>
          <p:nvPr/>
        </p:nvSpPr>
        <p:spPr>
          <a:xfrm>
            <a:off x="103923" y="2001614"/>
            <a:ext cx="9004581" cy="923330"/>
          </a:xfrm>
          <a:prstGeom prst="rect">
            <a:avLst/>
          </a:prstGeom>
          <a:solidFill>
            <a:schemeClr val="bg1"/>
          </a:solidFill>
        </p:spPr>
        <p:txBody>
          <a:bodyPr wrap="none" rtlCol="0">
            <a:spAutoFit/>
          </a:bodyPr>
          <a:lstStyle/>
          <a:p>
            <a:pPr marL="342900" indent="-342900">
              <a:buAutoNum type="arabicPeriod"/>
            </a:pPr>
            <a:r>
              <a:rPr kumimoji="1" lang="en-US" altLang="ja-JP" dirty="0" smtClean="0"/>
              <a:t>Select concepts matching words in the text description of a query</a:t>
            </a:r>
          </a:p>
          <a:p>
            <a:pPr marL="342900" indent="-342900">
              <a:buAutoNum type="arabicPeriod"/>
            </a:pPr>
            <a:r>
              <a:rPr lang="en-US" altLang="ja-JP" dirty="0" smtClean="0"/>
              <a:t>Select their </a:t>
            </a:r>
            <a:r>
              <a:rPr lang="en-US" altLang="ja-JP" dirty="0" err="1" smtClean="0"/>
              <a:t>subconcepts</a:t>
            </a:r>
            <a:r>
              <a:rPr lang="en-US" altLang="ja-JP" dirty="0" smtClean="0"/>
              <a:t>, and concepts specified as properties</a:t>
            </a:r>
            <a:endParaRPr lang="en-US" altLang="ja-JP" u="sng" dirty="0" smtClean="0"/>
          </a:p>
          <a:p>
            <a:pPr marL="342900" indent="-342900">
              <a:buAutoNum type="arabicPeriod"/>
            </a:pPr>
            <a:r>
              <a:rPr lang="en-US" altLang="ja-JP" dirty="0" smtClean="0"/>
              <a:t>Select concepts with properties matching words </a:t>
            </a:r>
            <a:r>
              <a:rPr kumimoji="1" lang="en-US" altLang="ja-JP" dirty="0" smtClean="0"/>
              <a:t>in the text description of the query</a:t>
            </a:r>
            <a:endParaRPr kumimoji="1" lang="ja-JP" altLang="en-US" dirty="0"/>
          </a:p>
        </p:txBody>
      </p:sp>
      <p:pic>
        <p:nvPicPr>
          <p:cNvPr id="5" name="Picture 3" descr="C:\Users\kimi\Documents\ICSC2011\Pics\object.png"/>
          <p:cNvPicPr>
            <a:picLocks noChangeAspect="1" noChangeArrowheads="1"/>
          </p:cNvPicPr>
          <p:nvPr/>
        </p:nvPicPr>
        <p:blipFill>
          <a:blip r:embed="rId3" cstate="print"/>
          <a:srcRect/>
          <a:stretch>
            <a:fillRect/>
          </a:stretch>
        </p:blipFill>
        <p:spPr bwMode="auto">
          <a:xfrm>
            <a:off x="467544" y="3288898"/>
            <a:ext cx="3859302" cy="2084318"/>
          </a:xfrm>
          <a:prstGeom prst="rect">
            <a:avLst/>
          </a:prstGeom>
          <a:noFill/>
        </p:spPr>
      </p:pic>
      <p:pic>
        <p:nvPicPr>
          <p:cNvPr id="6" name="Picture 2" descr="C:\Users\kimi\Documents\ICSC2011\Pics\location.png"/>
          <p:cNvPicPr>
            <a:picLocks noChangeAspect="1" noChangeArrowheads="1"/>
          </p:cNvPicPr>
          <p:nvPr/>
        </p:nvPicPr>
        <p:blipFill>
          <a:blip r:embed="rId4" cstate="print"/>
          <a:srcRect/>
          <a:stretch>
            <a:fillRect/>
          </a:stretch>
        </p:blipFill>
        <p:spPr bwMode="auto">
          <a:xfrm>
            <a:off x="4355976" y="3171716"/>
            <a:ext cx="4313905" cy="2417524"/>
          </a:xfrm>
          <a:prstGeom prst="rect">
            <a:avLst/>
          </a:prstGeom>
          <a:noFill/>
        </p:spPr>
      </p:pic>
      <p:sp>
        <p:nvSpPr>
          <p:cNvPr id="7" name="テキスト ボックス 6"/>
          <p:cNvSpPr txBox="1"/>
          <p:nvPr/>
        </p:nvSpPr>
        <p:spPr>
          <a:xfrm>
            <a:off x="251520" y="2924944"/>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grpSp>
        <p:nvGrpSpPr>
          <p:cNvPr id="8" name="グループ化 7"/>
          <p:cNvGrpSpPr/>
          <p:nvPr/>
        </p:nvGrpSpPr>
        <p:grpSpPr>
          <a:xfrm>
            <a:off x="179512" y="5697352"/>
            <a:ext cx="2396144" cy="900000"/>
            <a:chOff x="539552" y="3467167"/>
            <a:chExt cx="2396144" cy="900000"/>
          </a:xfrm>
        </p:grpSpPr>
        <p:pic>
          <p:nvPicPr>
            <p:cNvPr id="9" name="Picture 6" descr="C:\Users\kimi\Documents\SAMT_presentation\WalkingExampels\overfit_examples\48_3.jpg"/>
            <p:cNvPicPr>
              <a:picLocks noChangeAspect="1" noChangeArrowheads="1"/>
            </p:cNvPicPr>
            <p:nvPr/>
          </p:nvPicPr>
          <p:blipFill>
            <a:blip r:embed="rId5" cstate="print"/>
            <a:srcRect/>
            <a:stretch>
              <a:fillRect/>
            </a:stretch>
          </p:blipFill>
          <p:spPr bwMode="auto">
            <a:xfrm>
              <a:off x="539552" y="3467167"/>
              <a:ext cx="1100000" cy="900000"/>
            </a:xfrm>
            <a:prstGeom prst="rect">
              <a:avLst/>
            </a:prstGeom>
            <a:noFill/>
          </p:spPr>
        </p:pic>
        <p:pic>
          <p:nvPicPr>
            <p:cNvPr id="10" name="Picture 2" descr="C:\Users\kimi\Documents\SAMT_presentation\WalkingExampels\overfit_examples\91_3.jpg"/>
            <p:cNvPicPr>
              <a:picLocks noChangeAspect="1" noChangeArrowheads="1"/>
            </p:cNvPicPr>
            <p:nvPr/>
          </p:nvPicPr>
          <p:blipFill>
            <a:blip r:embed="rId6" cstate="print"/>
            <a:srcRect/>
            <a:stretch>
              <a:fillRect/>
            </a:stretch>
          </p:blipFill>
          <p:spPr bwMode="auto">
            <a:xfrm>
              <a:off x="1835696" y="3467167"/>
              <a:ext cx="1100000" cy="900000"/>
            </a:xfrm>
            <a:prstGeom prst="rect">
              <a:avLst/>
            </a:prstGeom>
            <a:noFill/>
          </p:spPr>
        </p:pic>
      </p:grpSp>
      <p:sp>
        <p:nvSpPr>
          <p:cNvPr id="11" name="テキスト ボックス 10"/>
          <p:cNvSpPr txBox="1"/>
          <p:nvPr/>
        </p:nvSpPr>
        <p:spPr>
          <a:xfrm>
            <a:off x="2699792" y="5824187"/>
            <a:ext cx="6404061" cy="646331"/>
          </a:xfrm>
          <a:prstGeom prst="rect">
            <a:avLst/>
          </a:prstGeom>
          <a:noFill/>
        </p:spPr>
        <p:txBody>
          <a:bodyPr wrap="none" rtlCol="0">
            <a:spAutoFit/>
          </a:bodyPr>
          <a:lstStyle/>
          <a:p>
            <a:r>
              <a:rPr kumimoji="1" lang="en-US" altLang="ja-JP" dirty="0" smtClean="0"/>
              <a:t>4. Validate selected concepts </a:t>
            </a:r>
            <a:r>
              <a:rPr lang="en-US" altLang="ja-JP" dirty="0" smtClean="0"/>
              <a:t>using example shots</a:t>
            </a:r>
          </a:p>
          <a:p>
            <a:r>
              <a:rPr lang="ja-JP" altLang="en-US" dirty="0" smtClean="0">
                <a:solidFill>
                  <a:srgbClr val="FF0000"/>
                </a:solidFill>
              </a:rPr>
              <a:t>→ </a:t>
            </a:r>
            <a:r>
              <a:rPr lang="en-US" altLang="ja-JP" dirty="0" smtClean="0">
                <a:solidFill>
                  <a:srgbClr val="FF0000"/>
                </a:solidFill>
              </a:rPr>
              <a:t>Concepts detected with high detection scores are selected</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Overview of Our Approach</a:t>
            </a:r>
            <a:endParaRPr kumimoji="1" lang="ja-JP" altLang="en-US" dirty="0"/>
          </a:p>
        </p:txBody>
      </p:sp>
      <p:sp>
        <p:nvSpPr>
          <p:cNvPr id="23" name="テキスト ボックス 22"/>
          <p:cNvSpPr txBox="1"/>
          <p:nvPr/>
        </p:nvSpPr>
        <p:spPr>
          <a:xfrm>
            <a:off x="251520" y="4976008"/>
            <a:ext cx="8631594" cy="1477328"/>
          </a:xfrm>
          <a:prstGeom prst="rect">
            <a:avLst/>
          </a:prstGeom>
          <a:noFill/>
        </p:spPr>
        <p:txBody>
          <a:bodyPr wrap="none" rtlCol="0">
            <a:spAutoFit/>
          </a:bodyPr>
          <a:lstStyle/>
          <a:p>
            <a:pPr marL="342900" indent="-342900">
              <a:buFont typeface="+mj-lt"/>
              <a:buAutoNum type="arabicPeriod"/>
            </a:pPr>
            <a:r>
              <a:rPr kumimoji="1" lang="en-US" altLang="ja-JP" b="1" dirty="0" smtClean="0"/>
              <a:t>Video ontology construction: </a:t>
            </a:r>
            <a:r>
              <a:rPr kumimoji="1" lang="en-US" altLang="ja-JP" dirty="0" smtClean="0"/>
              <a:t>Organize concepts into a meaningful structure</a:t>
            </a:r>
          </a:p>
          <a:p>
            <a:pPr marL="342900" indent="-342900">
              <a:buFont typeface="+mj-lt"/>
              <a:buAutoNum type="arabicPeriod"/>
            </a:pPr>
            <a:r>
              <a:rPr lang="en-US" altLang="ja-JP" b="1" dirty="0" smtClean="0"/>
              <a:t>Concept selection: </a:t>
            </a:r>
            <a:r>
              <a:rPr lang="en-US" altLang="ja-JP" dirty="0" smtClean="0"/>
              <a:t>Select concepts related to a given query</a:t>
            </a:r>
          </a:p>
          <a:p>
            <a:pPr marL="342900" indent="-342900">
              <a:buFont typeface="+mj-lt"/>
              <a:buAutoNum type="arabicPeriod"/>
            </a:pPr>
            <a:r>
              <a:rPr kumimoji="1" lang="en-US" altLang="ja-JP" b="1" dirty="0" smtClean="0"/>
              <a:t>Shot filtering:</a:t>
            </a:r>
          </a:p>
          <a:p>
            <a:pPr marL="800100" lvl="1" indent="-342900">
              <a:buFont typeface="+mj-lt"/>
              <a:buAutoNum type="alphaLcPeriod"/>
            </a:pPr>
            <a:r>
              <a:rPr lang="en-US" altLang="ja-JP" dirty="0" smtClean="0"/>
              <a:t>Filter as many irrelevant shots as possible</a:t>
            </a:r>
          </a:p>
          <a:p>
            <a:pPr marL="800100" lvl="1" indent="-342900">
              <a:buFont typeface="+mj-lt"/>
              <a:buAutoNum type="alphaLcPeriod"/>
            </a:pPr>
            <a:r>
              <a:rPr lang="en-US" altLang="ja-JP" dirty="0" smtClean="0"/>
              <a:t>Retain as many relevant shots as possible</a:t>
            </a:r>
            <a:endParaRPr kumimoji="1" lang="ja-JP" altLang="en-US" dirty="0"/>
          </a:p>
        </p:txBody>
      </p:sp>
      <p:sp>
        <p:nvSpPr>
          <p:cNvPr id="5" name="テキスト ボックス 4"/>
          <p:cNvSpPr txBox="1"/>
          <p:nvPr/>
        </p:nvSpPr>
        <p:spPr>
          <a:xfrm>
            <a:off x="539552" y="3140968"/>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6" name="テキスト ボックス 5"/>
          <p:cNvSpPr txBox="1"/>
          <p:nvPr/>
        </p:nvSpPr>
        <p:spPr>
          <a:xfrm>
            <a:off x="323528" y="3573016"/>
            <a:ext cx="829073" cy="307777"/>
          </a:xfrm>
          <a:prstGeom prst="rect">
            <a:avLst/>
          </a:prstGeom>
          <a:no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7" name="テキスト ボックス 6"/>
          <p:cNvSpPr txBox="1"/>
          <p:nvPr/>
        </p:nvSpPr>
        <p:spPr>
          <a:xfrm>
            <a:off x="179512" y="3985319"/>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sp>
        <p:nvSpPr>
          <p:cNvPr id="8" name="テキスト ボックス 7"/>
          <p:cNvSpPr txBox="1"/>
          <p:nvPr/>
        </p:nvSpPr>
        <p:spPr>
          <a:xfrm>
            <a:off x="971600" y="3985319"/>
            <a:ext cx="817853" cy="307777"/>
          </a:xfrm>
          <a:prstGeom prst="rect">
            <a:avLst/>
          </a:prstGeom>
          <a:no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9" name="テキスト ボックス 8"/>
          <p:cNvSpPr txBox="1"/>
          <p:nvPr/>
        </p:nvSpPr>
        <p:spPr>
          <a:xfrm>
            <a:off x="2843808" y="2924944"/>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11" name="テキスト ボックス 10"/>
          <p:cNvSpPr txBox="1"/>
          <p:nvPr/>
        </p:nvSpPr>
        <p:spPr>
          <a:xfrm>
            <a:off x="2555776" y="4149080"/>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cxnSp>
        <p:nvCxnSpPr>
          <p:cNvPr id="18" name="直線コネクタ 17"/>
          <p:cNvCxnSpPr>
            <a:stCxn id="9" idx="2"/>
            <a:endCxn id="11" idx="0"/>
          </p:cNvCxnSpPr>
          <p:nvPr/>
        </p:nvCxnSpPr>
        <p:spPr>
          <a:xfrm flipH="1">
            <a:off x="2885802" y="3232721"/>
            <a:ext cx="365073"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グループ化 23"/>
          <p:cNvGrpSpPr/>
          <p:nvPr/>
        </p:nvGrpSpPr>
        <p:grpSpPr>
          <a:xfrm>
            <a:off x="3059832" y="3234462"/>
            <a:ext cx="720080" cy="288032"/>
            <a:chOff x="6732240" y="1988840"/>
            <a:chExt cx="720080" cy="720080"/>
          </a:xfrm>
        </p:grpSpPr>
        <p:cxnSp>
          <p:nvCxnSpPr>
            <p:cNvPr id="21" name="直線コネクタ 20"/>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グループ化 24"/>
          <p:cNvGrpSpPr/>
          <p:nvPr/>
        </p:nvGrpSpPr>
        <p:grpSpPr>
          <a:xfrm>
            <a:off x="3059832" y="3306470"/>
            <a:ext cx="720080" cy="576064"/>
            <a:chOff x="6732240" y="1988840"/>
            <a:chExt cx="720080" cy="720080"/>
          </a:xfrm>
        </p:grpSpPr>
        <p:cxnSp>
          <p:nvCxnSpPr>
            <p:cNvPr id="26" name="直線コネクタ 25"/>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8" name="直線コネクタ 27"/>
          <p:cNvCxnSpPr>
            <a:stCxn id="9" idx="2"/>
            <a:endCxn id="32" idx="0"/>
          </p:cNvCxnSpPr>
          <p:nvPr/>
        </p:nvCxnSpPr>
        <p:spPr>
          <a:xfrm>
            <a:off x="3250875" y="3232721"/>
            <a:ext cx="652209"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275856" y="3306470"/>
            <a:ext cx="829073" cy="307777"/>
          </a:xfrm>
          <a:prstGeom prst="rect">
            <a:avLst/>
          </a:prstGeom>
          <a:solidFill>
            <a:schemeClr val="bg1"/>
          </a:solid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12" name="テキスト ボックス 11"/>
          <p:cNvSpPr txBox="1"/>
          <p:nvPr/>
        </p:nvSpPr>
        <p:spPr>
          <a:xfrm>
            <a:off x="3275856" y="3738518"/>
            <a:ext cx="817853" cy="307777"/>
          </a:xfrm>
          <a:prstGeom prst="rect">
            <a:avLst/>
          </a:prstGeom>
          <a:solidFill>
            <a:schemeClr val="bg1"/>
          </a:solid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32" name="テキスト ボックス 31"/>
          <p:cNvSpPr txBox="1"/>
          <p:nvPr/>
        </p:nvSpPr>
        <p:spPr>
          <a:xfrm>
            <a:off x="3563888" y="4149080"/>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4" name="テキスト ボックス 33"/>
          <p:cNvSpPr txBox="1"/>
          <p:nvPr/>
        </p:nvSpPr>
        <p:spPr>
          <a:xfrm>
            <a:off x="1259632" y="3553271"/>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5" name="テキスト ボックス 34"/>
          <p:cNvSpPr txBox="1"/>
          <p:nvPr/>
        </p:nvSpPr>
        <p:spPr>
          <a:xfrm>
            <a:off x="95735" y="2708920"/>
            <a:ext cx="1955985" cy="338554"/>
          </a:xfrm>
          <a:prstGeom prst="rect">
            <a:avLst/>
          </a:prstGeom>
          <a:noFill/>
        </p:spPr>
        <p:txBody>
          <a:bodyPr wrap="none" rtlCol="0">
            <a:spAutoFit/>
          </a:bodyPr>
          <a:lstStyle/>
          <a:p>
            <a:r>
              <a:rPr kumimoji="1" lang="en-US" altLang="ja-JP" sz="1600" i="1" u="sng" dirty="0" smtClean="0"/>
              <a:t>Concept vocabulary</a:t>
            </a:r>
            <a:endParaRPr kumimoji="1" lang="ja-JP" altLang="en-US" sz="1600" i="1" u="sng" dirty="0"/>
          </a:p>
        </p:txBody>
      </p:sp>
      <p:sp>
        <p:nvSpPr>
          <p:cNvPr id="36" name="右矢印 35"/>
          <p:cNvSpPr/>
          <p:nvPr/>
        </p:nvSpPr>
        <p:spPr>
          <a:xfrm>
            <a:off x="2051720"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707904" y="2771636"/>
            <a:ext cx="1699504" cy="369332"/>
          </a:xfrm>
          <a:prstGeom prst="rect">
            <a:avLst/>
          </a:prstGeom>
          <a:noFill/>
        </p:spPr>
        <p:txBody>
          <a:bodyPr wrap="none" rtlCol="0">
            <a:spAutoFit/>
          </a:bodyPr>
          <a:lstStyle/>
          <a:p>
            <a:r>
              <a:rPr kumimoji="1" lang="en-US" altLang="ja-JP" i="1" u="sng" dirty="0" smtClean="0">
                <a:solidFill>
                  <a:srgbClr val="FF0000"/>
                </a:solidFill>
              </a:rPr>
              <a:t>Video ontology</a:t>
            </a:r>
            <a:endParaRPr kumimoji="1" lang="ja-JP" altLang="en-US" i="1" u="sng" dirty="0">
              <a:solidFill>
                <a:srgbClr val="FF0000"/>
              </a:solidFill>
            </a:endParaRPr>
          </a:p>
        </p:txBody>
      </p:sp>
      <p:sp>
        <p:nvSpPr>
          <p:cNvPr id="38" name="右矢印 37"/>
          <p:cNvSpPr/>
          <p:nvPr/>
        </p:nvSpPr>
        <p:spPr>
          <a:xfrm>
            <a:off x="449999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123728" y="2010326"/>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sp>
        <p:nvSpPr>
          <p:cNvPr id="40" name="下矢印 39"/>
          <p:cNvSpPr/>
          <p:nvPr/>
        </p:nvSpPr>
        <p:spPr>
          <a:xfrm>
            <a:off x="2883222" y="2420888"/>
            <a:ext cx="1152128" cy="330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53963" y="3337538"/>
            <a:ext cx="1894301" cy="830997"/>
          </a:xfrm>
          <a:prstGeom prst="rect">
            <a:avLst/>
          </a:prstGeom>
          <a:noFill/>
        </p:spPr>
        <p:txBody>
          <a:bodyPr wrap="none" rtlCol="0">
            <a:spAutoFit/>
          </a:bodyPr>
          <a:lstStyle/>
          <a:p>
            <a:r>
              <a:rPr lang="en-US" altLang="ja-JP" sz="1600" i="1" u="sng" dirty="0" smtClean="0"/>
              <a:t>Concept selection</a:t>
            </a:r>
            <a:r>
              <a:rPr kumimoji="1" lang="en-US" altLang="ja-JP" sz="1600" i="1" u="sng" dirty="0" smtClean="0"/>
              <a:t>:</a:t>
            </a:r>
          </a:p>
          <a:p>
            <a:r>
              <a:rPr lang="en-US" altLang="ja-JP" sz="1600" dirty="0" smtClean="0"/>
              <a:t>Buildings, Outdoor,</a:t>
            </a:r>
          </a:p>
          <a:p>
            <a:r>
              <a:rPr kumimoji="1" lang="en-US" altLang="ja-JP" sz="1600" dirty="0" smtClean="0"/>
              <a:t>Tower, etc.</a:t>
            </a:r>
            <a:endParaRPr kumimoji="1" lang="ja-JP" altLang="en-US" sz="1600" dirty="0"/>
          </a:p>
        </p:txBody>
      </p:sp>
      <p:sp>
        <p:nvSpPr>
          <p:cNvPr id="42" name="右矢印 41"/>
          <p:cNvSpPr/>
          <p:nvPr/>
        </p:nvSpPr>
        <p:spPr>
          <a:xfrm>
            <a:off x="702027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683568" y="5805264"/>
            <a:ext cx="4896544"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Picture 4" descr="C:\Users\kimi\Documents\ICSC2011\Pics\111_3.jpg"/>
          <p:cNvPicPr>
            <a:picLocks noChangeAspect="1" noChangeArrowheads="1"/>
          </p:cNvPicPr>
          <p:nvPr/>
        </p:nvPicPr>
        <p:blipFill>
          <a:blip r:embed="rId3" cstate="print"/>
          <a:srcRect/>
          <a:stretch>
            <a:fillRect/>
          </a:stretch>
        </p:blipFill>
        <p:spPr bwMode="auto">
          <a:xfrm>
            <a:off x="7691196" y="2483604"/>
            <a:ext cx="1106424" cy="905256"/>
          </a:xfrm>
          <a:prstGeom prst="rect">
            <a:avLst/>
          </a:prstGeom>
          <a:noFill/>
        </p:spPr>
      </p:pic>
      <p:sp>
        <p:nvSpPr>
          <p:cNvPr id="53" name="テキスト ボックス 52"/>
          <p:cNvSpPr txBox="1"/>
          <p:nvPr/>
        </p:nvSpPr>
        <p:spPr>
          <a:xfrm>
            <a:off x="7706921" y="2751566"/>
            <a:ext cx="1074974" cy="369332"/>
          </a:xfrm>
          <a:prstGeom prst="rect">
            <a:avLst/>
          </a:prstGeom>
          <a:noFill/>
        </p:spPr>
        <p:txBody>
          <a:bodyPr wrap="none" rtlCol="0">
            <a:spAutoFit/>
          </a:bodyPr>
          <a:lstStyle/>
          <a:p>
            <a:r>
              <a:rPr kumimoji="1" lang="en-US" altLang="ja-JP" i="1" dirty="0" smtClean="0">
                <a:solidFill>
                  <a:srgbClr val="FF0000"/>
                </a:solidFill>
              </a:rPr>
              <a:t>Retained</a:t>
            </a:r>
            <a:endParaRPr kumimoji="1" lang="ja-JP" altLang="en-US" i="1" dirty="0">
              <a:solidFill>
                <a:srgbClr val="FF0000"/>
              </a:solidFill>
            </a:endParaRPr>
          </a:p>
        </p:txBody>
      </p:sp>
      <p:cxnSp>
        <p:nvCxnSpPr>
          <p:cNvPr id="55" name="直線コネクタ 54"/>
          <p:cNvCxnSpPr/>
          <p:nvPr/>
        </p:nvCxnSpPr>
        <p:spPr>
          <a:xfrm>
            <a:off x="7524328" y="3512296"/>
            <a:ext cx="1440160" cy="92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6" name="Picture 2" descr="C:\Users\kimi\Documents\ICSC2011\Pics\12_3.jpg"/>
          <p:cNvPicPr>
            <a:picLocks noChangeAspect="1" noChangeArrowheads="1"/>
          </p:cNvPicPr>
          <p:nvPr/>
        </p:nvPicPr>
        <p:blipFill>
          <a:blip r:embed="rId4" cstate="print"/>
          <a:srcRect/>
          <a:stretch>
            <a:fillRect/>
          </a:stretch>
        </p:blipFill>
        <p:spPr bwMode="auto">
          <a:xfrm>
            <a:off x="7691196" y="3645024"/>
            <a:ext cx="1106424" cy="905256"/>
          </a:xfrm>
          <a:prstGeom prst="rect">
            <a:avLst/>
          </a:prstGeom>
          <a:noFill/>
        </p:spPr>
      </p:pic>
      <p:sp>
        <p:nvSpPr>
          <p:cNvPr id="57" name="テキスト ボックス 56"/>
          <p:cNvSpPr txBox="1"/>
          <p:nvPr/>
        </p:nvSpPr>
        <p:spPr>
          <a:xfrm>
            <a:off x="7773190" y="3912986"/>
            <a:ext cx="942437" cy="369332"/>
          </a:xfrm>
          <a:prstGeom prst="rect">
            <a:avLst/>
          </a:prstGeom>
          <a:noFill/>
        </p:spPr>
        <p:txBody>
          <a:bodyPr wrap="none" rtlCol="0">
            <a:spAutoFit/>
          </a:bodyPr>
          <a:lstStyle/>
          <a:p>
            <a:r>
              <a:rPr lang="en-US" altLang="ja-JP" i="1" dirty="0" smtClean="0">
                <a:solidFill>
                  <a:srgbClr val="0070C0"/>
                </a:solidFill>
              </a:rPr>
              <a:t>Filtered</a:t>
            </a:r>
            <a:endParaRPr kumimoji="1" lang="ja-JP" altLang="en-US" i="1" dirty="0">
              <a:solidFill>
                <a:srgbClr val="0070C0"/>
              </a:solidFill>
            </a:endParaRPr>
          </a:p>
        </p:txBody>
      </p:sp>
      <p:sp>
        <p:nvSpPr>
          <p:cNvPr id="58" name="テキスト ボックス 57"/>
          <p:cNvSpPr txBox="1"/>
          <p:nvPr/>
        </p:nvSpPr>
        <p:spPr>
          <a:xfrm>
            <a:off x="7573904" y="2082334"/>
            <a:ext cx="1341008" cy="338554"/>
          </a:xfrm>
          <a:prstGeom prst="rect">
            <a:avLst/>
          </a:prstGeom>
          <a:noFill/>
        </p:spPr>
        <p:txBody>
          <a:bodyPr wrap="none" rtlCol="0">
            <a:spAutoFit/>
          </a:bodyPr>
          <a:lstStyle/>
          <a:p>
            <a:r>
              <a:rPr lang="en-US" altLang="ja-JP" sz="1600" i="1" u="sng" dirty="0" smtClean="0"/>
              <a:t>Shot filtering</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sz="4000" dirty="0" smtClean="0"/>
              <a:t>Shot Filtering Using Concept Relations</a:t>
            </a:r>
            <a:endParaRPr kumimoji="1" lang="ja-JP" altLang="en-US" sz="4000" dirty="0"/>
          </a:p>
        </p:txBody>
      </p:sp>
      <p:sp>
        <p:nvSpPr>
          <p:cNvPr id="31" name="テキスト ボックス 30"/>
          <p:cNvSpPr txBox="1"/>
          <p:nvPr/>
        </p:nvSpPr>
        <p:spPr>
          <a:xfrm>
            <a:off x="971600" y="4145632"/>
            <a:ext cx="2336537" cy="338554"/>
          </a:xfrm>
          <a:prstGeom prst="rect">
            <a:avLst/>
          </a:prstGeom>
          <a:noFill/>
        </p:spPr>
        <p:txBody>
          <a:bodyPr wrap="none" rtlCol="0">
            <a:spAutoFit/>
          </a:bodyPr>
          <a:lstStyle/>
          <a:p>
            <a:r>
              <a:rPr lang="en-US" altLang="ja-JP" sz="1600" dirty="0" smtClean="0"/>
              <a:t>(Wrongly retained shot)</a:t>
            </a:r>
            <a:endParaRPr kumimoji="1" lang="ja-JP" altLang="en-US" sz="1600" dirty="0"/>
          </a:p>
        </p:txBody>
      </p:sp>
      <p:pic>
        <p:nvPicPr>
          <p:cNvPr id="1026" name="Picture 2" descr="C:\Users\kimi\Documents\ICSC2011\Pics\87_3.jpg"/>
          <p:cNvPicPr>
            <a:picLocks noChangeAspect="1" noChangeArrowheads="1"/>
          </p:cNvPicPr>
          <p:nvPr/>
        </p:nvPicPr>
        <p:blipFill>
          <a:blip r:embed="rId3" cstate="print"/>
          <a:srcRect/>
          <a:stretch>
            <a:fillRect/>
          </a:stretch>
        </p:blipFill>
        <p:spPr bwMode="auto">
          <a:xfrm>
            <a:off x="1301668" y="4577680"/>
            <a:ext cx="1676400" cy="1371600"/>
          </a:xfrm>
          <a:prstGeom prst="rect">
            <a:avLst/>
          </a:prstGeom>
          <a:noFill/>
        </p:spPr>
      </p:pic>
      <p:sp>
        <p:nvSpPr>
          <p:cNvPr id="9" name="テキスト ボックス 8"/>
          <p:cNvSpPr txBox="1"/>
          <p:nvPr/>
        </p:nvSpPr>
        <p:spPr>
          <a:xfrm>
            <a:off x="179512" y="2222902"/>
            <a:ext cx="3710183" cy="338554"/>
          </a:xfrm>
          <a:prstGeom prst="rect">
            <a:avLst/>
          </a:prstGeom>
          <a:noFill/>
        </p:spPr>
        <p:txBody>
          <a:bodyPr wrap="none" rtlCol="0">
            <a:spAutoFit/>
          </a:bodyPr>
          <a:lstStyle/>
          <a:p>
            <a:r>
              <a:rPr kumimoji="1" lang="en-US" altLang="ja-JP" sz="1600" i="1" u="sng" dirty="0" smtClean="0"/>
              <a:t>Query: Person appears with computers</a:t>
            </a:r>
            <a:endParaRPr kumimoji="1" lang="ja-JP" altLang="en-US" sz="1600" i="1" u="sng" dirty="0"/>
          </a:p>
        </p:txBody>
      </p:sp>
      <p:sp>
        <p:nvSpPr>
          <p:cNvPr id="10" name="テキスト ボックス 9"/>
          <p:cNvSpPr txBox="1"/>
          <p:nvPr/>
        </p:nvSpPr>
        <p:spPr>
          <a:xfrm>
            <a:off x="3203848" y="2849488"/>
            <a:ext cx="2791213" cy="923330"/>
          </a:xfrm>
          <a:prstGeom prst="rect">
            <a:avLst/>
          </a:prstGeom>
          <a:noFill/>
        </p:spPr>
        <p:txBody>
          <a:bodyPr wrap="none" rtlCol="0">
            <a:spAutoFit/>
          </a:bodyPr>
          <a:lstStyle/>
          <a:p>
            <a:pPr>
              <a:buFont typeface="Wingdings" pitchFamily="2" charset="2"/>
              <a:buChar char="l"/>
            </a:pPr>
            <a:r>
              <a:rPr kumimoji="1" lang="en-US" altLang="ja-JP" dirty="0" smtClean="0"/>
              <a:t> Person, </a:t>
            </a:r>
            <a:r>
              <a:rPr kumimoji="1" lang="en-US" altLang="ja-JP" dirty="0" err="1" smtClean="0"/>
              <a:t>Female_Person</a:t>
            </a:r>
            <a:endParaRPr kumimoji="1" lang="en-US" altLang="ja-JP" dirty="0" smtClean="0"/>
          </a:p>
          <a:p>
            <a:pPr>
              <a:buFont typeface="Wingdings" pitchFamily="2" charset="2"/>
              <a:buChar char="l"/>
            </a:pPr>
            <a:r>
              <a:rPr lang="en-US" altLang="ja-JP" dirty="0" smtClean="0"/>
              <a:t> Computer,</a:t>
            </a:r>
          </a:p>
          <a:p>
            <a:pPr>
              <a:buFont typeface="Wingdings" pitchFamily="2" charset="2"/>
              <a:buChar char="l"/>
            </a:pPr>
            <a:r>
              <a:rPr lang="en-US" altLang="ja-JP" dirty="0" smtClean="0"/>
              <a:t> Room, Laboratory</a:t>
            </a:r>
            <a:endParaRPr kumimoji="1" lang="ja-JP" altLang="en-US" dirty="0"/>
          </a:p>
        </p:txBody>
      </p:sp>
      <p:sp>
        <p:nvSpPr>
          <p:cNvPr id="12" name="テキスト ボックス 11"/>
          <p:cNvSpPr txBox="1"/>
          <p:nvPr/>
        </p:nvSpPr>
        <p:spPr>
          <a:xfrm>
            <a:off x="1323468" y="6125234"/>
            <a:ext cx="6488892" cy="400110"/>
          </a:xfrm>
          <a:prstGeom prst="rect">
            <a:avLst/>
          </a:prstGeom>
          <a:noFill/>
        </p:spPr>
        <p:txBody>
          <a:bodyPr wrap="none" rtlCol="0">
            <a:spAutoFit/>
          </a:bodyPr>
          <a:lstStyle/>
          <a:p>
            <a:r>
              <a:rPr kumimoji="1" lang="en-US" altLang="ja-JP" sz="2000" dirty="0" smtClean="0">
                <a:solidFill>
                  <a:srgbClr val="FF0000"/>
                </a:solidFill>
              </a:rPr>
              <a:t>Use concept relations to efficiently filter irrelevant shots</a:t>
            </a:r>
            <a:endParaRPr kumimoji="1" lang="ja-JP" altLang="en-US" sz="2000" dirty="0">
              <a:solidFill>
                <a:srgbClr val="FF0000"/>
              </a:solidFill>
            </a:endParaRPr>
          </a:p>
        </p:txBody>
      </p:sp>
      <p:sp>
        <p:nvSpPr>
          <p:cNvPr id="16" name="右矢印 15"/>
          <p:cNvSpPr/>
          <p:nvPr/>
        </p:nvSpPr>
        <p:spPr>
          <a:xfrm>
            <a:off x="5940152" y="3137520"/>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732240" y="3065512"/>
            <a:ext cx="2178802" cy="646331"/>
          </a:xfrm>
          <a:prstGeom prst="rect">
            <a:avLst/>
          </a:prstGeom>
          <a:noFill/>
        </p:spPr>
        <p:txBody>
          <a:bodyPr wrap="none" rtlCol="0">
            <a:spAutoFit/>
          </a:bodyPr>
          <a:lstStyle/>
          <a:p>
            <a:pPr>
              <a:buFont typeface="Wingdings" pitchFamily="2" charset="2"/>
              <a:buChar char="l"/>
            </a:pPr>
            <a:r>
              <a:rPr lang="ja-JP" altLang="en-US" b="1" i="1" dirty="0" smtClean="0"/>
              <a:t> </a:t>
            </a:r>
            <a:r>
              <a:rPr kumimoji="1" lang="en-US" altLang="ja-JP" b="1" i="1" dirty="0" smtClean="0"/>
              <a:t>Indoor</a:t>
            </a:r>
            <a:r>
              <a:rPr kumimoji="1" lang="en-US" altLang="ja-JP" dirty="0" smtClean="0"/>
              <a:t> object</a:t>
            </a:r>
          </a:p>
          <a:p>
            <a:pPr>
              <a:buFont typeface="Wingdings" pitchFamily="2" charset="2"/>
              <a:buChar char="l"/>
            </a:pPr>
            <a:r>
              <a:rPr lang="en-US" altLang="ja-JP" b="1" i="1" dirty="0" smtClean="0"/>
              <a:t> Indoor</a:t>
            </a:r>
            <a:r>
              <a:rPr lang="en-US" altLang="ja-JP" dirty="0" smtClean="0"/>
              <a:t> locations</a:t>
            </a:r>
            <a:endParaRPr lang="ja-JP" altLang="en-US" dirty="0" smtClean="0"/>
          </a:p>
        </p:txBody>
      </p:sp>
      <p:sp>
        <p:nvSpPr>
          <p:cNvPr id="20" name="右矢印 19"/>
          <p:cNvSpPr/>
          <p:nvPr/>
        </p:nvSpPr>
        <p:spPr>
          <a:xfrm>
            <a:off x="3203848" y="4903440"/>
            <a:ext cx="72008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4067944" y="4940315"/>
            <a:ext cx="2986267" cy="646331"/>
          </a:xfrm>
          <a:prstGeom prst="rect">
            <a:avLst/>
          </a:prstGeom>
          <a:noFill/>
        </p:spPr>
        <p:txBody>
          <a:bodyPr wrap="none" rtlCol="0">
            <a:spAutoFit/>
          </a:bodyPr>
          <a:lstStyle/>
          <a:p>
            <a:r>
              <a:rPr kumimoji="1" lang="en-US" altLang="ja-JP" dirty="0" smtClean="0"/>
              <a:t>Shots where </a:t>
            </a:r>
            <a:r>
              <a:rPr kumimoji="1" lang="en-US" altLang="ja-JP" b="1" i="1" dirty="0" smtClean="0"/>
              <a:t>Outdoor </a:t>
            </a:r>
            <a:r>
              <a:rPr kumimoji="1" lang="en-US" altLang="ja-JP" dirty="0" smtClean="0"/>
              <a:t> is</a:t>
            </a:r>
          </a:p>
          <a:p>
            <a:r>
              <a:rPr lang="en-US" altLang="ja-JP" dirty="0" smtClean="0"/>
              <a:t>d</a:t>
            </a:r>
            <a:r>
              <a:rPr kumimoji="1" lang="en-US" altLang="ja-JP" dirty="0" smtClean="0"/>
              <a:t>etected should </a:t>
            </a:r>
            <a:r>
              <a:rPr lang="en-US" altLang="ja-JP" dirty="0" smtClean="0"/>
              <a:t>be filtered!</a:t>
            </a:r>
            <a:endParaRPr kumimoji="1" lang="ja-JP" altLang="en-US" dirty="0"/>
          </a:p>
        </p:txBody>
      </p:sp>
      <p:pic>
        <p:nvPicPr>
          <p:cNvPr id="3074" name="Picture 2" descr="C:\Users\kimi\Documents\ICSC2011\Pics\73_3.jpg"/>
          <p:cNvPicPr>
            <a:picLocks noChangeAspect="1" noChangeArrowheads="1"/>
          </p:cNvPicPr>
          <p:nvPr/>
        </p:nvPicPr>
        <p:blipFill>
          <a:blip r:embed="rId4" cstate="print"/>
          <a:srcRect/>
          <a:stretch>
            <a:fillRect/>
          </a:stretch>
        </p:blipFill>
        <p:spPr bwMode="auto">
          <a:xfrm>
            <a:off x="1301668" y="2633464"/>
            <a:ext cx="1676400" cy="1371600"/>
          </a:xfrm>
          <a:prstGeom prst="rect">
            <a:avLst/>
          </a:prstGeom>
          <a:noFill/>
        </p:spPr>
      </p:pic>
      <p:sp>
        <p:nvSpPr>
          <p:cNvPr id="24" name="右矢印 23"/>
          <p:cNvSpPr/>
          <p:nvPr/>
        </p:nvSpPr>
        <p:spPr>
          <a:xfrm>
            <a:off x="5940152" y="3425552"/>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572000" y="2052137"/>
            <a:ext cx="3592587" cy="584775"/>
          </a:xfrm>
          <a:prstGeom prst="rect">
            <a:avLst/>
          </a:prstGeom>
          <a:noFill/>
          <a:ln>
            <a:solidFill>
              <a:schemeClr val="tx1"/>
            </a:solidFill>
          </a:ln>
        </p:spPr>
        <p:txBody>
          <a:bodyPr wrap="none" rtlCol="0">
            <a:spAutoFit/>
          </a:bodyPr>
          <a:lstStyle/>
          <a:p>
            <a:r>
              <a:rPr kumimoji="1" lang="en-US" altLang="ja-JP" sz="1600" i="1" dirty="0" smtClean="0"/>
              <a:t>Simple filtering: </a:t>
            </a:r>
            <a:r>
              <a:rPr kumimoji="1" lang="en-US" altLang="ja-JP" sz="1600" dirty="0" smtClean="0"/>
              <a:t>Filter shots if none of</a:t>
            </a:r>
          </a:p>
          <a:p>
            <a:r>
              <a:rPr lang="en-US" altLang="ja-JP" sz="1600" dirty="0" smtClean="0"/>
              <a:t>selected concepts are detected.</a:t>
            </a:r>
            <a:endParaRPr kumimoji="1" lang="ja-JP" alt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Use of Concept Relations</a:t>
            </a:r>
            <a:endParaRPr kumimoji="1" lang="ja-JP" altLang="en-US" dirty="0"/>
          </a:p>
        </p:txBody>
      </p:sp>
      <p:sp>
        <p:nvSpPr>
          <p:cNvPr id="3" name="テキスト ボックス 2"/>
          <p:cNvSpPr txBox="1"/>
          <p:nvPr/>
        </p:nvSpPr>
        <p:spPr>
          <a:xfrm>
            <a:off x="136274" y="2092786"/>
            <a:ext cx="2851550" cy="400110"/>
          </a:xfrm>
          <a:prstGeom prst="rect">
            <a:avLst/>
          </a:prstGeom>
          <a:noFill/>
        </p:spPr>
        <p:txBody>
          <a:bodyPr wrap="none" rtlCol="0">
            <a:spAutoFit/>
          </a:bodyPr>
          <a:lstStyle/>
          <a:p>
            <a:pPr>
              <a:buFont typeface="Wingdings" pitchFamily="2" charset="2"/>
              <a:buChar char="p"/>
            </a:pPr>
            <a:r>
              <a:rPr kumimoji="1" lang="en-US" altLang="ja-JP" sz="2000" dirty="0" smtClean="0">
                <a:solidFill>
                  <a:srgbClr val="FF0000"/>
                </a:solidFill>
              </a:rPr>
              <a:t> Hierarchical relations</a:t>
            </a:r>
            <a:endParaRPr kumimoji="1" lang="ja-JP" altLang="en-US" sz="2000" dirty="0">
              <a:solidFill>
                <a:srgbClr val="FF0000"/>
              </a:solidFill>
            </a:endParaRPr>
          </a:p>
        </p:txBody>
      </p:sp>
      <p:sp>
        <p:nvSpPr>
          <p:cNvPr id="5" name="テキスト ボックス 4"/>
          <p:cNvSpPr txBox="1"/>
          <p:nvPr/>
        </p:nvSpPr>
        <p:spPr>
          <a:xfrm>
            <a:off x="129789" y="4221088"/>
            <a:ext cx="4428905" cy="400110"/>
          </a:xfrm>
          <a:prstGeom prst="rect">
            <a:avLst/>
          </a:prstGeom>
          <a:noFill/>
        </p:spPr>
        <p:txBody>
          <a:bodyPr wrap="none" rtlCol="0">
            <a:spAutoFit/>
          </a:bodyPr>
          <a:lstStyle/>
          <a:p>
            <a:pPr>
              <a:buFont typeface="Wingdings" pitchFamily="2" charset="2"/>
              <a:buChar char="p"/>
            </a:pPr>
            <a:r>
              <a:rPr kumimoji="1" lang="en-US" altLang="ja-JP" sz="2000" dirty="0" smtClean="0">
                <a:solidFill>
                  <a:srgbClr val="0070C0"/>
                </a:solidFill>
              </a:rPr>
              <a:t> Sibling relations </a:t>
            </a:r>
            <a:r>
              <a:rPr kumimoji="1" lang="en-US" altLang="ja-JP" sz="2000" dirty="0" smtClean="0"/>
              <a:t>(Disjoint partition)</a:t>
            </a:r>
            <a:endParaRPr kumimoji="1" lang="ja-JP" altLang="en-US" sz="2000" dirty="0"/>
          </a:p>
        </p:txBody>
      </p:sp>
      <p:sp>
        <p:nvSpPr>
          <p:cNvPr id="6" name="テキスト ボックス 5"/>
          <p:cNvSpPr txBox="1"/>
          <p:nvPr/>
        </p:nvSpPr>
        <p:spPr>
          <a:xfrm>
            <a:off x="251520" y="2721114"/>
            <a:ext cx="900824" cy="338554"/>
          </a:xfrm>
          <a:prstGeom prst="rect">
            <a:avLst/>
          </a:prstGeom>
          <a:noFill/>
          <a:ln>
            <a:solidFill>
              <a:schemeClr val="tx1"/>
            </a:solidFill>
          </a:ln>
        </p:spPr>
        <p:txBody>
          <a:bodyPr wrap="none" rtlCol="0">
            <a:spAutoFit/>
          </a:bodyPr>
          <a:lstStyle/>
          <a:p>
            <a:r>
              <a:rPr kumimoji="1" lang="en-US" altLang="ja-JP" sz="1600" dirty="0" smtClean="0"/>
              <a:t>Building</a:t>
            </a:r>
            <a:endParaRPr kumimoji="1" lang="ja-JP" altLang="en-US" sz="1600" dirty="0"/>
          </a:p>
        </p:txBody>
      </p:sp>
      <p:sp>
        <p:nvSpPr>
          <p:cNvPr id="7" name="テキスト ボックス 6"/>
          <p:cNvSpPr txBox="1"/>
          <p:nvPr/>
        </p:nvSpPr>
        <p:spPr>
          <a:xfrm>
            <a:off x="899592" y="3441194"/>
            <a:ext cx="1537409" cy="338554"/>
          </a:xfrm>
          <a:prstGeom prst="rect">
            <a:avLst/>
          </a:prstGeom>
          <a:noFill/>
          <a:ln>
            <a:solidFill>
              <a:schemeClr val="tx1"/>
            </a:solidFill>
          </a:ln>
        </p:spPr>
        <p:txBody>
          <a:bodyPr wrap="none" rtlCol="0">
            <a:spAutoFit/>
          </a:bodyPr>
          <a:lstStyle/>
          <a:p>
            <a:r>
              <a:rPr lang="en-US" altLang="ja-JP" sz="1600" dirty="0" err="1" smtClean="0"/>
              <a:t>Office_Building</a:t>
            </a:r>
            <a:endParaRPr kumimoji="1" lang="ja-JP" altLang="en-US" sz="1600" dirty="0"/>
          </a:p>
        </p:txBody>
      </p:sp>
      <p:cxnSp>
        <p:nvCxnSpPr>
          <p:cNvPr id="9" name="直線コネクタ 8"/>
          <p:cNvCxnSpPr>
            <a:stCxn id="6" idx="2"/>
            <a:endCxn id="7" idx="0"/>
          </p:cNvCxnSpPr>
          <p:nvPr/>
        </p:nvCxnSpPr>
        <p:spPr>
          <a:xfrm>
            <a:off x="701932" y="3059668"/>
            <a:ext cx="966365" cy="381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123728" y="4850573"/>
            <a:ext cx="1145955" cy="338554"/>
          </a:xfrm>
          <a:prstGeom prst="rect">
            <a:avLst/>
          </a:prstGeom>
          <a:noFill/>
          <a:ln>
            <a:solidFill>
              <a:schemeClr val="tx1"/>
            </a:solidFill>
          </a:ln>
        </p:spPr>
        <p:txBody>
          <a:bodyPr wrap="none" rtlCol="0">
            <a:spAutoFit/>
          </a:bodyPr>
          <a:lstStyle/>
          <a:p>
            <a:r>
              <a:rPr kumimoji="1" lang="en-US" altLang="ja-JP" sz="1600" dirty="0" smtClean="0"/>
              <a:t>LOCATION</a:t>
            </a:r>
            <a:endParaRPr kumimoji="1" lang="ja-JP" altLang="en-US" sz="1600" dirty="0"/>
          </a:p>
        </p:txBody>
      </p:sp>
      <p:sp>
        <p:nvSpPr>
          <p:cNvPr id="12" name="テキスト ボックス 11"/>
          <p:cNvSpPr txBox="1"/>
          <p:nvPr/>
        </p:nvSpPr>
        <p:spPr>
          <a:xfrm>
            <a:off x="4222811" y="5579945"/>
            <a:ext cx="955711" cy="338554"/>
          </a:xfrm>
          <a:prstGeom prst="rect">
            <a:avLst/>
          </a:prstGeom>
          <a:noFill/>
          <a:ln>
            <a:solidFill>
              <a:schemeClr val="tx1"/>
            </a:solidFill>
          </a:ln>
        </p:spPr>
        <p:txBody>
          <a:bodyPr wrap="none" rtlCol="0">
            <a:spAutoFit/>
          </a:bodyPr>
          <a:lstStyle/>
          <a:p>
            <a:r>
              <a:rPr kumimoji="1" lang="en-US" altLang="ja-JP" sz="1600" dirty="0" smtClean="0"/>
              <a:t>INDOOR</a:t>
            </a:r>
            <a:endParaRPr kumimoji="1" lang="ja-JP" altLang="en-US" sz="1600" dirty="0"/>
          </a:p>
        </p:txBody>
      </p:sp>
      <p:cxnSp>
        <p:nvCxnSpPr>
          <p:cNvPr id="13" name="直線コネクタ 12"/>
          <p:cNvCxnSpPr>
            <a:stCxn id="11" idx="2"/>
            <a:endCxn id="12" idx="0"/>
          </p:cNvCxnSpPr>
          <p:nvPr/>
        </p:nvCxnSpPr>
        <p:spPr>
          <a:xfrm>
            <a:off x="2696706" y="5189127"/>
            <a:ext cx="2003961" cy="390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119497" y="5579945"/>
            <a:ext cx="925253" cy="338554"/>
          </a:xfrm>
          <a:prstGeom prst="rect">
            <a:avLst/>
          </a:prstGeom>
          <a:noFill/>
          <a:ln>
            <a:solidFill>
              <a:schemeClr val="tx1"/>
            </a:solidFill>
          </a:ln>
        </p:spPr>
        <p:txBody>
          <a:bodyPr wrap="none" rtlCol="0">
            <a:spAutoFit/>
          </a:bodyPr>
          <a:lstStyle/>
          <a:p>
            <a:r>
              <a:rPr lang="en-US" altLang="ja-JP" sz="1600" dirty="0" smtClean="0"/>
              <a:t>Outdoor</a:t>
            </a:r>
            <a:endParaRPr kumimoji="1" lang="ja-JP" altLang="en-US" sz="1600" dirty="0"/>
          </a:p>
        </p:txBody>
      </p:sp>
      <p:cxnSp>
        <p:nvCxnSpPr>
          <p:cNvPr id="15" name="直線コネクタ 14"/>
          <p:cNvCxnSpPr>
            <a:stCxn id="11" idx="2"/>
            <a:endCxn id="14" idx="0"/>
          </p:cNvCxnSpPr>
          <p:nvPr/>
        </p:nvCxnSpPr>
        <p:spPr>
          <a:xfrm>
            <a:off x="2696706" y="5189127"/>
            <a:ext cx="885418" cy="390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735851" y="5579945"/>
            <a:ext cx="1236044" cy="338554"/>
          </a:xfrm>
          <a:prstGeom prst="rect">
            <a:avLst/>
          </a:prstGeom>
          <a:noFill/>
          <a:ln>
            <a:solidFill>
              <a:schemeClr val="tx1"/>
            </a:solidFill>
          </a:ln>
        </p:spPr>
        <p:txBody>
          <a:bodyPr wrap="none" rtlCol="0">
            <a:spAutoFit/>
          </a:bodyPr>
          <a:lstStyle/>
          <a:p>
            <a:r>
              <a:rPr lang="en-US" altLang="ja-JP" sz="1600" dirty="0" smtClean="0"/>
              <a:t>Underwater</a:t>
            </a:r>
            <a:endParaRPr kumimoji="1" lang="ja-JP" altLang="en-US" sz="1600" dirty="0"/>
          </a:p>
        </p:txBody>
      </p:sp>
      <p:cxnSp>
        <p:nvCxnSpPr>
          <p:cNvPr id="18" name="直線コネクタ 17"/>
          <p:cNvCxnSpPr>
            <a:stCxn id="11" idx="2"/>
            <a:endCxn id="17" idx="0"/>
          </p:cNvCxnSpPr>
          <p:nvPr/>
        </p:nvCxnSpPr>
        <p:spPr>
          <a:xfrm flipH="1">
            <a:off x="2353873" y="5189127"/>
            <a:ext cx="342833" cy="390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44611" y="5579945"/>
            <a:ext cx="1343638" cy="338554"/>
          </a:xfrm>
          <a:prstGeom prst="rect">
            <a:avLst/>
          </a:prstGeom>
          <a:noFill/>
          <a:ln>
            <a:solidFill>
              <a:schemeClr val="tx1"/>
            </a:solidFill>
          </a:ln>
        </p:spPr>
        <p:txBody>
          <a:bodyPr wrap="none" rtlCol="0">
            <a:spAutoFit/>
          </a:bodyPr>
          <a:lstStyle/>
          <a:p>
            <a:r>
              <a:rPr lang="en-US" altLang="ja-JP" sz="1600" dirty="0" err="1" smtClean="0"/>
              <a:t>Outer_Space</a:t>
            </a:r>
            <a:endParaRPr kumimoji="1" lang="ja-JP" altLang="en-US" sz="1600" dirty="0"/>
          </a:p>
        </p:txBody>
      </p:sp>
      <p:cxnSp>
        <p:nvCxnSpPr>
          <p:cNvPr id="21" name="直線コネクタ 20"/>
          <p:cNvCxnSpPr>
            <a:stCxn id="11" idx="2"/>
            <a:endCxn id="20" idx="0"/>
          </p:cNvCxnSpPr>
          <p:nvPr/>
        </p:nvCxnSpPr>
        <p:spPr>
          <a:xfrm flipH="1">
            <a:off x="916430" y="5189127"/>
            <a:ext cx="1780276" cy="390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右中かっこ 28"/>
          <p:cNvSpPr/>
          <p:nvPr/>
        </p:nvSpPr>
        <p:spPr>
          <a:xfrm rot="16200000" flipH="1" flipV="1">
            <a:off x="2047073" y="4216441"/>
            <a:ext cx="225317" cy="3816424"/>
          </a:xfrm>
          <a:prstGeom prst="rightBrace">
            <a:avLst>
              <a:gd name="adj1" fmla="val 105010"/>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865968" y="6228020"/>
            <a:ext cx="2553904" cy="369332"/>
          </a:xfrm>
          <a:prstGeom prst="rect">
            <a:avLst/>
          </a:prstGeom>
          <a:noFill/>
        </p:spPr>
        <p:txBody>
          <a:bodyPr wrap="none" rtlCol="0">
            <a:spAutoFit/>
          </a:bodyPr>
          <a:lstStyle/>
          <a:p>
            <a:r>
              <a:rPr kumimoji="1" lang="en-US" altLang="ja-JP" dirty="0" smtClean="0"/>
              <a:t>Should not be detected</a:t>
            </a:r>
            <a:endParaRPr kumimoji="1" lang="ja-JP" altLang="en-US" dirty="0"/>
          </a:p>
        </p:txBody>
      </p:sp>
      <p:sp>
        <p:nvSpPr>
          <p:cNvPr id="32" name="テキスト ボックス 31"/>
          <p:cNvSpPr txBox="1"/>
          <p:nvPr/>
        </p:nvSpPr>
        <p:spPr>
          <a:xfrm>
            <a:off x="4283968" y="2276872"/>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sp>
        <p:nvSpPr>
          <p:cNvPr id="22" name="テキスト ボックス 21"/>
          <p:cNvSpPr txBox="1"/>
          <p:nvPr/>
        </p:nvSpPr>
        <p:spPr>
          <a:xfrm>
            <a:off x="2483768" y="3419708"/>
            <a:ext cx="1277914" cy="338554"/>
          </a:xfrm>
          <a:prstGeom prst="rect">
            <a:avLst/>
          </a:prstGeom>
          <a:noFill/>
        </p:spPr>
        <p:txBody>
          <a:bodyPr wrap="none" rtlCol="0">
            <a:spAutoFit/>
          </a:bodyPr>
          <a:lstStyle/>
          <a:p>
            <a:r>
              <a:rPr kumimoji="1" lang="en-US" altLang="ja-JP" sz="1600" dirty="0" smtClean="0"/>
              <a:t>IF detected,</a:t>
            </a:r>
            <a:endParaRPr kumimoji="1" lang="ja-JP" altLang="en-US" sz="1600" dirty="0"/>
          </a:p>
        </p:txBody>
      </p:sp>
      <p:sp>
        <p:nvSpPr>
          <p:cNvPr id="23" name="テキスト ボックス 22"/>
          <p:cNvSpPr txBox="1"/>
          <p:nvPr/>
        </p:nvSpPr>
        <p:spPr>
          <a:xfrm>
            <a:off x="1331640" y="2708920"/>
            <a:ext cx="2544286" cy="338554"/>
          </a:xfrm>
          <a:prstGeom prst="rect">
            <a:avLst/>
          </a:prstGeom>
          <a:noFill/>
        </p:spPr>
        <p:txBody>
          <a:bodyPr wrap="none" rtlCol="0">
            <a:spAutoFit/>
          </a:bodyPr>
          <a:lstStyle/>
          <a:p>
            <a:r>
              <a:rPr kumimoji="1" lang="en-US" altLang="ja-JP" sz="1600" dirty="0" smtClean="0"/>
              <a:t>THEN should be detected,</a:t>
            </a:r>
            <a:endParaRPr kumimoji="1" lang="ja-JP" altLang="en-US" sz="1600" dirty="0"/>
          </a:p>
        </p:txBody>
      </p:sp>
      <p:sp>
        <p:nvSpPr>
          <p:cNvPr id="24" name="右矢印 23"/>
          <p:cNvSpPr/>
          <p:nvPr/>
        </p:nvSpPr>
        <p:spPr>
          <a:xfrm rot="12825429">
            <a:off x="2648740" y="3010620"/>
            <a:ext cx="451453" cy="4715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98" name="Picture 2" descr="C:\Users\kimi\Documents\ICSC2011\Pics\124_3.jpg"/>
          <p:cNvPicPr>
            <a:picLocks noChangeAspect="1" noChangeArrowheads="1"/>
          </p:cNvPicPr>
          <p:nvPr/>
        </p:nvPicPr>
        <p:blipFill>
          <a:blip r:embed="rId3" cstate="print"/>
          <a:srcRect/>
          <a:stretch>
            <a:fillRect/>
          </a:stretch>
        </p:blipFill>
        <p:spPr bwMode="auto">
          <a:xfrm>
            <a:off x="4788024" y="2708920"/>
            <a:ext cx="1676400" cy="1371600"/>
          </a:xfrm>
          <a:prstGeom prst="rect">
            <a:avLst/>
          </a:prstGeom>
          <a:noFill/>
        </p:spPr>
      </p:pic>
      <p:pic>
        <p:nvPicPr>
          <p:cNvPr id="25" name="Picture 2" descr="C:\Users\kimi\Documents\ICSC2011\Pics\87_3.jpg"/>
          <p:cNvPicPr>
            <a:picLocks noChangeAspect="1" noChangeArrowheads="1"/>
          </p:cNvPicPr>
          <p:nvPr/>
        </p:nvPicPr>
        <p:blipFill>
          <a:blip r:embed="rId4" cstate="print"/>
          <a:srcRect/>
          <a:stretch>
            <a:fillRect/>
          </a:stretch>
        </p:blipFill>
        <p:spPr bwMode="auto">
          <a:xfrm>
            <a:off x="5580112" y="5153744"/>
            <a:ext cx="1676400" cy="1371600"/>
          </a:xfrm>
          <a:prstGeom prst="rect">
            <a:avLst/>
          </a:prstGeom>
          <a:noFill/>
        </p:spPr>
      </p:pic>
      <p:sp>
        <p:nvSpPr>
          <p:cNvPr id="26" name="テキスト ボックス 25"/>
          <p:cNvSpPr txBox="1"/>
          <p:nvPr/>
        </p:nvSpPr>
        <p:spPr>
          <a:xfrm>
            <a:off x="5076056" y="4437112"/>
            <a:ext cx="3710183" cy="584775"/>
          </a:xfrm>
          <a:prstGeom prst="rect">
            <a:avLst/>
          </a:prstGeom>
          <a:noFill/>
        </p:spPr>
        <p:txBody>
          <a:bodyPr wrap="none" rtlCol="0">
            <a:spAutoFit/>
          </a:bodyPr>
          <a:lstStyle/>
          <a:p>
            <a:r>
              <a:rPr kumimoji="1" lang="en-US" altLang="ja-JP" sz="1600" i="1" u="sng" dirty="0" smtClean="0"/>
              <a:t>Query: Person appears with computers</a:t>
            </a:r>
          </a:p>
          <a:p>
            <a:r>
              <a:rPr lang="ja-JP" altLang="en-US" sz="1600" dirty="0" smtClean="0"/>
              <a:t>→ </a:t>
            </a:r>
            <a:r>
              <a:rPr lang="en-US" altLang="ja-JP" sz="1600" b="1" i="1" dirty="0" smtClean="0"/>
              <a:t>INDOOR</a:t>
            </a:r>
            <a:r>
              <a:rPr lang="en-US" altLang="ja-JP" sz="1600" dirty="0" smtClean="0"/>
              <a:t> needs to be detected</a:t>
            </a:r>
            <a:endParaRPr kumimoji="1" lang="ja-JP" altLang="en-US" sz="1600" dirty="0"/>
          </a:p>
        </p:txBody>
      </p:sp>
      <p:sp>
        <p:nvSpPr>
          <p:cNvPr id="27" name="テキスト ボックス 26"/>
          <p:cNvSpPr txBox="1"/>
          <p:nvPr/>
        </p:nvSpPr>
        <p:spPr>
          <a:xfrm>
            <a:off x="6660232" y="3068960"/>
            <a:ext cx="1744965" cy="584775"/>
          </a:xfrm>
          <a:prstGeom prst="rect">
            <a:avLst/>
          </a:prstGeom>
          <a:noFill/>
        </p:spPr>
        <p:txBody>
          <a:bodyPr wrap="none" rtlCol="0">
            <a:spAutoFit/>
          </a:bodyPr>
          <a:lstStyle/>
          <a:p>
            <a:r>
              <a:rPr kumimoji="1" lang="en-US" altLang="ja-JP" sz="1600" i="1" dirty="0" err="1" smtClean="0"/>
              <a:t>Office_Building</a:t>
            </a:r>
            <a:r>
              <a:rPr kumimoji="1" lang="en-US" altLang="ja-JP" sz="1600" dirty="0" smtClean="0"/>
              <a:t> is</a:t>
            </a:r>
          </a:p>
          <a:p>
            <a:r>
              <a:rPr lang="en-US" altLang="ja-JP" sz="1600" dirty="0" smtClean="0"/>
              <a:t>wrongly detected</a:t>
            </a:r>
            <a:endParaRPr kumimoji="1" lang="ja-JP" altLang="en-US" sz="1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Overview of Our Approach</a:t>
            </a:r>
            <a:endParaRPr kumimoji="1" lang="ja-JP" altLang="en-US" dirty="0"/>
          </a:p>
        </p:txBody>
      </p:sp>
      <p:sp>
        <p:nvSpPr>
          <p:cNvPr id="23" name="テキスト ボックス 22"/>
          <p:cNvSpPr txBox="1"/>
          <p:nvPr/>
        </p:nvSpPr>
        <p:spPr>
          <a:xfrm>
            <a:off x="251520" y="4976008"/>
            <a:ext cx="8631594" cy="1477328"/>
          </a:xfrm>
          <a:prstGeom prst="rect">
            <a:avLst/>
          </a:prstGeom>
          <a:noFill/>
        </p:spPr>
        <p:txBody>
          <a:bodyPr wrap="none" rtlCol="0">
            <a:spAutoFit/>
          </a:bodyPr>
          <a:lstStyle/>
          <a:p>
            <a:pPr marL="342900" indent="-342900">
              <a:buFont typeface="+mj-lt"/>
              <a:buAutoNum type="arabicPeriod"/>
            </a:pPr>
            <a:r>
              <a:rPr kumimoji="1" lang="en-US" altLang="ja-JP" b="1" dirty="0" smtClean="0"/>
              <a:t>Video ontology construction: </a:t>
            </a:r>
            <a:r>
              <a:rPr kumimoji="1" lang="en-US" altLang="ja-JP" dirty="0" smtClean="0"/>
              <a:t>Organize concepts into a meaningful structure</a:t>
            </a:r>
          </a:p>
          <a:p>
            <a:pPr marL="342900" indent="-342900">
              <a:buFont typeface="+mj-lt"/>
              <a:buAutoNum type="arabicPeriod"/>
            </a:pPr>
            <a:r>
              <a:rPr lang="en-US" altLang="ja-JP" b="1" dirty="0" smtClean="0"/>
              <a:t>Concept selection: </a:t>
            </a:r>
            <a:r>
              <a:rPr lang="en-US" altLang="ja-JP" dirty="0" smtClean="0"/>
              <a:t>Select concepts related to a given query</a:t>
            </a:r>
          </a:p>
          <a:p>
            <a:pPr marL="342900" indent="-342900">
              <a:buFont typeface="+mj-lt"/>
              <a:buAutoNum type="arabicPeriod"/>
            </a:pPr>
            <a:r>
              <a:rPr kumimoji="1" lang="en-US" altLang="ja-JP" b="1" dirty="0" smtClean="0"/>
              <a:t>Shot filtering:</a:t>
            </a:r>
          </a:p>
          <a:p>
            <a:pPr marL="800100" lvl="1" indent="-342900">
              <a:buFont typeface="+mj-lt"/>
              <a:buAutoNum type="alphaLcPeriod"/>
            </a:pPr>
            <a:r>
              <a:rPr lang="en-US" altLang="ja-JP" dirty="0" smtClean="0"/>
              <a:t>Filter as many irrelevant shots as possible</a:t>
            </a:r>
          </a:p>
          <a:p>
            <a:pPr marL="800100" lvl="1" indent="-342900">
              <a:buFont typeface="+mj-lt"/>
              <a:buAutoNum type="alphaLcPeriod"/>
            </a:pPr>
            <a:r>
              <a:rPr lang="en-US" altLang="ja-JP" dirty="0" smtClean="0"/>
              <a:t>Retain as many relevant shots as possible</a:t>
            </a:r>
            <a:endParaRPr kumimoji="1" lang="ja-JP" altLang="en-US" dirty="0"/>
          </a:p>
        </p:txBody>
      </p:sp>
      <p:sp>
        <p:nvSpPr>
          <p:cNvPr id="5" name="テキスト ボックス 4"/>
          <p:cNvSpPr txBox="1"/>
          <p:nvPr/>
        </p:nvSpPr>
        <p:spPr>
          <a:xfrm>
            <a:off x="539552" y="3140968"/>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6" name="テキスト ボックス 5"/>
          <p:cNvSpPr txBox="1"/>
          <p:nvPr/>
        </p:nvSpPr>
        <p:spPr>
          <a:xfrm>
            <a:off x="323528" y="3573016"/>
            <a:ext cx="829073" cy="307777"/>
          </a:xfrm>
          <a:prstGeom prst="rect">
            <a:avLst/>
          </a:prstGeom>
          <a:no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7" name="テキスト ボックス 6"/>
          <p:cNvSpPr txBox="1"/>
          <p:nvPr/>
        </p:nvSpPr>
        <p:spPr>
          <a:xfrm>
            <a:off x="179512" y="3985319"/>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sp>
        <p:nvSpPr>
          <p:cNvPr id="8" name="テキスト ボックス 7"/>
          <p:cNvSpPr txBox="1"/>
          <p:nvPr/>
        </p:nvSpPr>
        <p:spPr>
          <a:xfrm>
            <a:off x="971600" y="3985319"/>
            <a:ext cx="817853" cy="307777"/>
          </a:xfrm>
          <a:prstGeom prst="rect">
            <a:avLst/>
          </a:prstGeom>
          <a:no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9" name="テキスト ボックス 8"/>
          <p:cNvSpPr txBox="1"/>
          <p:nvPr/>
        </p:nvSpPr>
        <p:spPr>
          <a:xfrm>
            <a:off x="2843808" y="2924944"/>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11" name="テキスト ボックス 10"/>
          <p:cNvSpPr txBox="1"/>
          <p:nvPr/>
        </p:nvSpPr>
        <p:spPr>
          <a:xfrm>
            <a:off x="2555776" y="4149080"/>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cxnSp>
        <p:nvCxnSpPr>
          <p:cNvPr id="18" name="直線コネクタ 17"/>
          <p:cNvCxnSpPr>
            <a:stCxn id="9" idx="2"/>
            <a:endCxn id="11" idx="0"/>
          </p:cNvCxnSpPr>
          <p:nvPr/>
        </p:nvCxnSpPr>
        <p:spPr>
          <a:xfrm flipH="1">
            <a:off x="2885802" y="3232721"/>
            <a:ext cx="365073"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グループ化 23"/>
          <p:cNvGrpSpPr/>
          <p:nvPr/>
        </p:nvGrpSpPr>
        <p:grpSpPr>
          <a:xfrm>
            <a:off x="3059832" y="3234462"/>
            <a:ext cx="720080" cy="288032"/>
            <a:chOff x="6732240" y="1988840"/>
            <a:chExt cx="720080" cy="720080"/>
          </a:xfrm>
        </p:grpSpPr>
        <p:cxnSp>
          <p:nvCxnSpPr>
            <p:cNvPr id="21" name="直線コネクタ 20"/>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グループ化 24"/>
          <p:cNvGrpSpPr/>
          <p:nvPr/>
        </p:nvGrpSpPr>
        <p:grpSpPr>
          <a:xfrm>
            <a:off x="3059832" y="3306470"/>
            <a:ext cx="720080" cy="576064"/>
            <a:chOff x="6732240" y="1988840"/>
            <a:chExt cx="720080" cy="720080"/>
          </a:xfrm>
        </p:grpSpPr>
        <p:cxnSp>
          <p:nvCxnSpPr>
            <p:cNvPr id="26" name="直線コネクタ 25"/>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8" name="直線コネクタ 27"/>
          <p:cNvCxnSpPr>
            <a:stCxn id="9" idx="2"/>
            <a:endCxn id="32" idx="0"/>
          </p:cNvCxnSpPr>
          <p:nvPr/>
        </p:nvCxnSpPr>
        <p:spPr>
          <a:xfrm>
            <a:off x="3250875" y="3232721"/>
            <a:ext cx="652209"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275856" y="3306470"/>
            <a:ext cx="829073" cy="307777"/>
          </a:xfrm>
          <a:prstGeom prst="rect">
            <a:avLst/>
          </a:prstGeom>
          <a:solidFill>
            <a:schemeClr val="bg1"/>
          </a:solid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12" name="テキスト ボックス 11"/>
          <p:cNvSpPr txBox="1"/>
          <p:nvPr/>
        </p:nvSpPr>
        <p:spPr>
          <a:xfrm>
            <a:off x="3275856" y="3738518"/>
            <a:ext cx="817853" cy="307777"/>
          </a:xfrm>
          <a:prstGeom prst="rect">
            <a:avLst/>
          </a:prstGeom>
          <a:solidFill>
            <a:schemeClr val="bg1"/>
          </a:solid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32" name="テキスト ボックス 31"/>
          <p:cNvSpPr txBox="1"/>
          <p:nvPr/>
        </p:nvSpPr>
        <p:spPr>
          <a:xfrm>
            <a:off x="3563888" y="4149080"/>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4" name="テキスト ボックス 33"/>
          <p:cNvSpPr txBox="1"/>
          <p:nvPr/>
        </p:nvSpPr>
        <p:spPr>
          <a:xfrm>
            <a:off x="1259632" y="3553271"/>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5" name="テキスト ボックス 34"/>
          <p:cNvSpPr txBox="1"/>
          <p:nvPr/>
        </p:nvSpPr>
        <p:spPr>
          <a:xfrm>
            <a:off x="95735" y="2708920"/>
            <a:ext cx="1955985" cy="338554"/>
          </a:xfrm>
          <a:prstGeom prst="rect">
            <a:avLst/>
          </a:prstGeom>
          <a:noFill/>
        </p:spPr>
        <p:txBody>
          <a:bodyPr wrap="none" rtlCol="0">
            <a:spAutoFit/>
          </a:bodyPr>
          <a:lstStyle/>
          <a:p>
            <a:r>
              <a:rPr kumimoji="1" lang="en-US" altLang="ja-JP" sz="1600" i="1" u="sng" dirty="0" smtClean="0"/>
              <a:t>Concept vocabulary</a:t>
            </a:r>
            <a:endParaRPr kumimoji="1" lang="ja-JP" altLang="en-US" sz="1600" i="1" u="sng" dirty="0"/>
          </a:p>
        </p:txBody>
      </p:sp>
      <p:sp>
        <p:nvSpPr>
          <p:cNvPr id="36" name="右矢印 35"/>
          <p:cNvSpPr/>
          <p:nvPr/>
        </p:nvSpPr>
        <p:spPr>
          <a:xfrm>
            <a:off x="2051720"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707904" y="2771636"/>
            <a:ext cx="1699504" cy="369332"/>
          </a:xfrm>
          <a:prstGeom prst="rect">
            <a:avLst/>
          </a:prstGeom>
          <a:noFill/>
        </p:spPr>
        <p:txBody>
          <a:bodyPr wrap="none" rtlCol="0">
            <a:spAutoFit/>
          </a:bodyPr>
          <a:lstStyle/>
          <a:p>
            <a:r>
              <a:rPr kumimoji="1" lang="en-US" altLang="ja-JP" i="1" u="sng" dirty="0" smtClean="0">
                <a:solidFill>
                  <a:srgbClr val="FF0000"/>
                </a:solidFill>
              </a:rPr>
              <a:t>Video ontology</a:t>
            </a:r>
            <a:endParaRPr kumimoji="1" lang="ja-JP" altLang="en-US" i="1" u="sng" dirty="0">
              <a:solidFill>
                <a:srgbClr val="FF0000"/>
              </a:solidFill>
            </a:endParaRPr>
          </a:p>
        </p:txBody>
      </p:sp>
      <p:sp>
        <p:nvSpPr>
          <p:cNvPr id="38" name="右矢印 37"/>
          <p:cNvSpPr/>
          <p:nvPr/>
        </p:nvSpPr>
        <p:spPr>
          <a:xfrm>
            <a:off x="449999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123728" y="2010326"/>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sp>
        <p:nvSpPr>
          <p:cNvPr id="40" name="下矢印 39"/>
          <p:cNvSpPr/>
          <p:nvPr/>
        </p:nvSpPr>
        <p:spPr>
          <a:xfrm>
            <a:off x="2883222" y="2420888"/>
            <a:ext cx="1152128" cy="330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53963" y="3337538"/>
            <a:ext cx="1894301" cy="830997"/>
          </a:xfrm>
          <a:prstGeom prst="rect">
            <a:avLst/>
          </a:prstGeom>
          <a:noFill/>
        </p:spPr>
        <p:txBody>
          <a:bodyPr wrap="none" rtlCol="0">
            <a:spAutoFit/>
          </a:bodyPr>
          <a:lstStyle/>
          <a:p>
            <a:r>
              <a:rPr lang="en-US" altLang="ja-JP" sz="1600" i="1" u="sng" dirty="0" smtClean="0"/>
              <a:t>Concept selection</a:t>
            </a:r>
            <a:r>
              <a:rPr kumimoji="1" lang="en-US" altLang="ja-JP" sz="1600" i="1" u="sng" dirty="0" smtClean="0"/>
              <a:t>:</a:t>
            </a:r>
          </a:p>
          <a:p>
            <a:r>
              <a:rPr lang="en-US" altLang="ja-JP" sz="1600" dirty="0" smtClean="0"/>
              <a:t>Buildings, Outdoor,</a:t>
            </a:r>
          </a:p>
          <a:p>
            <a:r>
              <a:rPr kumimoji="1" lang="en-US" altLang="ja-JP" sz="1600" dirty="0" smtClean="0"/>
              <a:t>Tower, etc.</a:t>
            </a:r>
            <a:endParaRPr kumimoji="1" lang="ja-JP" altLang="en-US" sz="1600" dirty="0"/>
          </a:p>
        </p:txBody>
      </p:sp>
      <p:sp>
        <p:nvSpPr>
          <p:cNvPr id="42" name="右矢印 41"/>
          <p:cNvSpPr/>
          <p:nvPr/>
        </p:nvSpPr>
        <p:spPr>
          <a:xfrm>
            <a:off x="702027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683568" y="6093296"/>
            <a:ext cx="4896544"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Picture 4" descr="C:\Users\kimi\Documents\ICSC2011\Pics\111_3.jpg"/>
          <p:cNvPicPr>
            <a:picLocks noChangeAspect="1" noChangeArrowheads="1"/>
          </p:cNvPicPr>
          <p:nvPr/>
        </p:nvPicPr>
        <p:blipFill>
          <a:blip r:embed="rId3" cstate="print"/>
          <a:srcRect/>
          <a:stretch>
            <a:fillRect/>
          </a:stretch>
        </p:blipFill>
        <p:spPr bwMode="auto">
          <a:xfrm>
            <a:off x="7691196" y="2483604"/>
            <a:ext cx="1106424" cy="905256"/>
          </a:xfrm>
          <a:prstGeom prst="rect">
            <a:avLst/>
          </a:prstGeom>
          <a:noFill/>
        </p:spPr>
      </p:pic>
      <p:sp>
        <p:nvSpPr>
          <p:cNvPr id="44" name="テキスト ボックス 43"/>
          <p:cNvSpPr txBox="1"/>
          <p:nvPr/>
        </p:nvSpPr>
        <p:spPr>
          <a:xfrm>
            <a:off x="7706921" y="2751566"/>
            <a:ext cx="1074974" cy="369332"/>
          </a:xfrm>
          <a:prstGeom prst="rect">
            <a:avLst/>
          </a:prstGeom>
          <a:noFill/>
        </p:spPr>
        <p:txBody>
          <a:bodyPr wrap="none" rtlCol="0">
            <a:spAutoFit/>
          </a:bodyPr>
          <a:lstStyle/>
          <a:p>
            <a:r>
              <a:rPr kumimoji="1" lang="en-US" altLang="ja-JP" i="1" dirty="0" smtClean="0">
                <a:solidFill>
                  <a:srgbClr val="FF0000"/>
                </a:solidFill>
              </a:rPr>
              <a:t>Retained</a:t>
            </a:r>
            <a:endParaRPr kumimoji="1" lang="ja-JP" altLang="en-US" i="1" dirty="0">
              <a:solidFill>
                <a:srgbClr val="FF0000"/>
              </a:solidFill>
            </a:endParaRPr>
          </a:p>
        </p:txBody>
      </p:sp>
      <p:cxnSp>
        <p:nvCxnSpPr>
          <p:cNvPr id="45" name="直線コネクタ 44"/>
          <p:cNvCxnSpPr/>
          <p:nvPr/>
        </p:nvCxnSpPr>
        <p:spPr>
          <a:xfrm>
            <a:off x="7524328" y="3512296"/>
            <a:ext cx="1440160" cy="92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46" name="Picture 2" descr="C:\Users\kimi\Documents\ICSC2011\Pics\12_3.jpg"/>
          <p:cNvPicPr>
            <a:picLocks noChangeAspect="1" noChangeArrowheads="1"/>
          </p:cNvPicPr>
          <p:nvPr/>
        </p:nvPicPr>
        <p:blipFill>
          <a:blip r:embed="rId4" cstate="print"/>
          <a:srcRect/>
          <a:stretch>
            <a:fillRect/>
          </a:stretch>
        </p:blipFill>
        <p:spPr bwMode="auto">
          <a:xfrm>
            <a:off x="7691196" y="3645024"/>
            <a:ext cx="1106424" cy="905256"/>
          </a:xfrm>
          <a:prstGeom prst="rect">
            <a:avLst/>
          </a:prstGeom>
          <a:noFill/>
        </p:spPr>
      </p:pic>
      <p:sp>
        <p:nvSpPr>
          <p:cNvPr id="47" name="テキスト ボックス 46"/>
          <p:cNvSpPr txBox="1"/>
          <p:nvPr/>
        </p:nvSpPr>
        <p:spPr>
          <a:xfrm>
            <a:off x="7773190" y="3912986"/>
            <a:ext cx="942437" cy="369332"/>
          </a:xfrm>
          <a:prstGeom prst="rect">
            <a:avLst/>
          </a:prstGeom>
          <a:noFill/>
        </p:spPr>
        <p:txBody>
          <a:bodyPr wrap="none" rtlCol="0">
            <a:spAutoFit/>
          </a:bodyPr>
          <a:lstStyle/>
          <a:p>
            <a:r>
              <a:rPr lang="en-US" altLang="ja-JP" i="1" dirty="0" smtClean="0">
                <a:solidFill>
                  <a:srgbClr val="0070C0"/>
                </a:solidFill>
              </a:rPr>
              <a:t>Filtered</a:t>
            </a:r>
            <a:endParaRPr kumimoji="1" lang="ja-JP" altLang="en-US" i="1" dirty="0">
              <a:solidFill>
                <a:srgbClr val="0070C0"/>
              </a:solidFill>
            </a:endParaRPr>
          </a:p>
        </p:txBody>
      </p:sp>
      <p:sp>
        <p:nvSpPr>
          <p:cNvPr id="48" name="テキスト ボックス 47"/>
          <p:cNvSpPr txBox="1"/>
          <p:nvPr/>
        </p:nvSpPr>
        <p:spPr>
          <a:xfrm>
            <a:off x="7573904" y="2082334"/>
            <a:ext cx="1341008" cy="338554"/>
          </a:xfrm>
          <a:prstGeom prst="rect">
            <a:avLst/>
          </a:prstGeom>
          <a:noFill/>
        </p:spPr>
        <p:txBody>
          <a:bodyPr wrap="none" rtlCol="0">
            <a:spAutoFit/>
          </a:bodyPr>
          <a:lstStyle/>
          <a:p>
            <a:r>
              <a:rPr lang="en-US" altLang="ja-JP" sz="1600" i="1" u="sng" dirty="0" smtClean="0"/>
              <a:t>Shot filtering</a:t>
            </a:r>
            <a:endParaRPr kumimoji="1" lang="ja-JP" alt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sz="4000" dirty="0" smtClean="0"/>
              <a:t>Uncertainty in Concept Detection</a:t>
            </a:r>
            <a:endParaRPr kumimoji="1" lang="ja-JP" altLang="en-US" sz="4000" dirty="0"/>
          </a:p>
        </p:txBody>
      </p:sp>
      <p:sp>
        <p:nvSpPr>
          <p:cNvPr id="8" name="テキスト ボックス 7"/>
          <p:cNvSpPr txBox="1"/>
          <p:nvPr/>
        </p:nvSpPr>
        <p:spPr>
          <a:xfrm>
            <a:off x="3275856" y="5589240"/>
            <a:ext cx="2684646" cy="338554"/>
          </a:xfrm>
          <a:prstGeom prst="rect">
            <a:avLst/>
          </a:prstGeom>
          <a:noFill/>
        </p:spPr>
        <p:txBody>
          <a:bodyPr wrap="none" rtlCol="0">
            <a:spAutoFit/>
          </a:bodyPr>
          <a:lstStyle/>
          <a:p>
            <a:r>
              <a:rPr lang="en-US" altLang="ja-JP" sz="1600" b="1" i="1" dirty="0" smtClean="0"/>
              <a:t>Indoor</a:t>
            </a:r>
            <a:r>
              <a:rPr lang="en-US" altLang="ja-JP" sz="1600" dirty="0" smtClean="0"/>
              <a:t> fails to be detected</a:t>
            </a:r>
            <a:endParaRPr lang="ja-JP" altLang="en-US" sz="1600" dirty="0" smtClean="0"/>
          </a:p>
        </p:txBody>
      </p:sp>
      <p:pic>
        <p:nvPicPr>
          <p:cNvPr id="2050" name="Picture 2" descr="C:\Users\kimi\Documents\ICSC2011\Pics\202_3.jpg"/>
          <p:cNvPicPr>
            <a:picLocks noChangeAspect="1" noChangeArrowheads="1"/>
          </p:cNvPicPr>
          <p:nvPr/>
        </p:nvPicPr>
        <p:blipFill>
          <a:blip r:embed="rId3" cstate="print"/>
          <a:srcRect/>
          <a:stretch>
            <a:fillRect/>
          </a:stretch>
        </p:blipFill>
        <p:spPr bwMode="auto">
          <a:xfrm>
            <a:off x="1403648" y="5297760"/>
            <a:ext cx="1676400" cy="1371600"/>
          </a:xfrm>
          <a:prstGeom prst="rect">
            <a:avLst/>
          </a:prstGeom>
          <a:noFill/>
        </p:spPr>
      </p:pic>
      <p:sp>
        <p:nvSpPr>
          <p:cNvPr id="9" name="テキスト ボックス 8"/>
          <p:cNvSpPr txBox="1"/>
          <p:nvPr/>
        </p:nvSpPr>
        <p:spPr>
          <a:xfrm>
            <a:off x="827584" y="4869160"/>
            <a:ext cx="6898555" cy="338554"/>
          </a:xfrm>
          <a:prstGeom prst="rect">
            <a:avLst/>
          </a:prstGeom>
          <a:noFill/>
        </p:spPr>
        <p:txBody>
          <a:bodyPr wrap="none" rtlCol="0">
            <a:spAutoFit/>
          </a:bodyPr>
          <a:lstStyle/>
          <a:p>
            <a:r>
              <a:rPr kumimoji="1" lang="en-US" altLang="ja-JP" sz="1600" i="1" u="sng" dirty="0" smtClean="0"/>
              <a:t>Query: Person appears with computers</a:t>
            </a:r>
            <a:r>
              <a:rPr kumimoji="1" lang="en-US" altLang="ja-JP" sz="1600" dirty="0" smtClean="0"/>
              <a:t> </a:t>
            </a:r>
            <a:r>
              <a:rPr kumimoji="1" lang="ja-JP" altLang="en-US" sz="1600" dirty="0" smtClean="0"/>
              <a:t>→ </a:t>
            </a:r>
            <a:r>
              <a:rPr kumimoji="1" lang="en-US" altLang="ja-JP" sz="1600" b="1" i="1" dirty="0" smtClean="0"/>
              <a:t>INDOOR</a:t>
            </a:r>
            <a:r>
              <a:rPr kumimoji="1" lang="en-US" altLang="ja-JP" sz="1600" dirty="0" smtClean="0"/>
              <a:t> needs to be detected</a:t>
            </a:r>
            <a:endParaRPr kumimoji="1" lang="ja-JP" altLang="en-US" sz="1600" dirty="0"/>
          </a:p>
        </p:txBody>
      </p:sp>
      <p:sp>
        <p:nvSpPr>
          <p:cNvPr id="11" name="テキスト ボックス 10"/>
          <p:cNvSpPr txBox="1"/>
          <p:nvPr/>
        </p:nvSpPr>
        <p:spPr>
          <a:xfrm>
            <a:off x="804873" y="2060848"/>
            <a:ext cx="7511543" cy="646331"/>
          </a:xfrm>
          <a:prstGeom prst="rect">
            <a:avLst/>
          </a:prstGeom>
          <a:noFill/>
        </p:spPr>
        <p:txBody>
          <a:bodyPr wrap="none" rtlCol="0">
            <a:spAutoFit/>
          </a:bodyPr>
          <a:lstStyle/>
          <a:p>
            <a:r>
              <a:rPr lang="en-US" altLang="ja-JP" dirty="0" err="1" smtClean="0"/>
              <a:t>Ontologies</a:t>
            </a:r>
            <a:r>
              <a:rPr lang="en-US" altLang="ja-JP" dirty="0" smtClean="0"/>
              <a:t> present a priori knowledge which is taken as true by human.</a:t>
            </a:r>
          </a:p>
          <a:p>
            <a:r>
              <a:rPr lang="ja-JP" altLang="en-US" dirty="0" smtClean="0"/>
              <a:t>→ </a:t>
            </a:r>
            <a:r>
              <a:rPr lang="en-US" altLang="ja-JP" dirty="0" smtClean="0"/>
              <a:t>Lack the support for </a:t>
            </a:r>
            <a:r>
              <a:rPr lang="en-US" altLang="ja-JP" b="1" dirty="0" smtClean="0">
                <a:solidFill>
                  <a:srgbClr val="FF0000"/>
                </a:solidFill>
              </a:rPr>
              <a:t>uncertainty</a:t>
            </a:r>
            <a:endParaRPr kumimoji="1" lang="ja-JP" altLang="en-US" b="1" dirty="0">
              <a:solidFill>
                <a:srgbClr val="FF0000"/>
              </a:solidFill>
            </a:endParaRPr>
          </a:p>
        </p:txBody>
      </p:sp>
      <p:sp>
        <p:nvSpPr>
          <p:cNvPr id="13" name="下矢印 12"/>
          <p:cNvSpPr/>
          <p:nvPr/>
        </p:nvSpPr>
        <p:spPr>
          <a:xfrm>
            <a:off x="3995936" y="2810632"/>
            <a:ext cx="1080120" cy="402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66464" y="3212976"/>
            <a:ext cx="8626016" cy="1569660"/>
          </a:xfrm>
          <a:prstGeom prst="rect">
            <a:avLst/>
          </a:prstGeom>
          <a:noFill/>
        </p:spPr>
        <p:txBody>
          <a:bodyPr wrap="none" rtlCol="0">
            <a:spAutoFit/>
          </a:bodyPr>
          <a:lstStyle/>
          <a:p>
            <a:r>
              <a:rPr kumimoji="1" lang="en-US" altLang="ja-JP" sz="1600" dirty="0" smtClean="0"/>
              <a:t>Traditional ontology reasoning assumes </a:t>
            </a:r>
            <a:r>
              <a:rPr lang="en-US" altLang="ja-JP" sz="1600" dirty="0" smtClean="0"/>
              <a:t>… (Russell, 2003)</a:t>
            </a:r>
            <a:endParaRPr kumimoji="1" lang="en-US" altLang="ja-JP" sz="1600" dirty="0" smtClean="0"/>
          </a:p>
          <a:p>
            <a:pPr marL="342900" indent="-342900">
              <a:buFont typeface="+mj-lt"/>
              <a:buAutoNum type="arabicPeriod"/>
            </a:pPr>
            <a:r>
              <a:rPr lang="en-US" altLang="ja-JP" sz="1600" b="1" dirty="0" smtClean="0"/>
              <a:t>Locality: </a:t>
            </a:r>
            <a:r>
              <a:rPr lang="en-US" altLang="ja-JP" sz="1600" dirty="0" smtClean="0"/>
              <a:t>If A</a:t>
            </a:r>
            <a:r>
              <a:rPr lang="ja-JP" altLang="en-US" sz="1600" dirty="0" smtClean="0"/>
              <a:t>⇒</a:t>
            </a:r>
            <a:r>
              <a:rPr lang="en-US" altLang="ja-JP" sz="1600" dirty="0" smtClean="0"/>
              <a:t>B, then B is concluded by A without considering any other rules.</a:t>
            </a:r>
          </a:p>
          <a:p>
            <a:pPr marL="342900" indent="-342900">
              <a:buFont typeface="+mj-lt"/>
              <a:buAutoNum type="arabicPeriod"/>
            </a:pPr>
            <a:r>
              <a:rPr lang="en-US" altLang="ja-JP" sz="1600" b="1" dirty="0" smtClean="0"/>
              <a:t>Detachment: </a:t>
            </a:r>
            <a:r>
              <a:rPr lang="en-US" altLang="ja-JP" sz="1600" dirty="0" smtClean="0"/>
              <a:t>Once B is proven, it is used regardless of how it was derived.</a:t>
            </a:r>
          </a:p>
          <a:p>
            <a:pPr marL="342900" indent="-342900"/>
            <a:r>
              <a:rPr lang="ja-JP" altLang="en-US" sz="1600" dirty="0" smtClean="0">
                <a:solidFill>
                  <a:srgbClr val="FF0000"/>
                </a:solidFill>
              </a:rPr>
              <a:t>→ </a:t>
            </a:r>
            <a:r>
              <a:rPr lang="en-US" altLang="ja-JP" sz="1600" dirty="0" smtClean="0">
                <a:solidFill>
                  <a:srgbClr val="FF0000"/>
                </a:solidFill>
              </a:rPr>
              <a:t>Do not consider the uncertainty of a hypothesis</a:t>
            </a:r>
            <a:r>
              <a:rPr lang="en-US" altLang="ja-JP" sz="1600" dirty="0" smtClean="0"/>
              <a:t> </a:t>
            </a:r>
          </a:p>
          <a:p>
            <a:pPr marL="342900" indent="-342900">
              <a:buFont typeface="+mj-lt"/>
              <a:buAutoNum type="arabicPeriod" startAt="3"/>
            </a:pPr>
            <a:r>
              <a:rPr lang="en-US" altLang="ja-JP" sz="1600" b="1" dirty="0" smtClean="0"/>
              <a:t>Truth functionality: </a:t>
            </a:r>
            <a:r>
              <a:rPr lang="en-US" altLang="ja-JP" sz="1600" dirty="0" smtClean="0"/>
              <a:t>A complex rule can be examined from the truth of its components.</a:t>
            </a:r>
          </a:p>
          <a:p>
            <a:pPr marL="342900" indent="-342900"/>
            <a:r>
              <a:rPr lang="ja-JP" altLang="en-US" sz="1600" dirty="0" smtClean="0">
                <a:solidFill>
                  <a:srgbClr val="0070C0"/>
                </a:solidFill>
              </a:rPr>
              <a:t>→ </a:t>
            </a:r>
            <a:r>
              <a:rPr lang="en-US" altLang="ja-JP" sz="1600" dirty="0" smtClean="0">
                <a:solidFill>
                  <a:srgbClr val="0070C0"/>
                </a:solidFill>
              </a:rPr>
              <a:t>Does not consider the uncertainty of combining multiple hypotheses </a:t>
            </a:r>
          </a:p>
        </p:txBody>
      </p:sp>
      <p:sp>
        <p:nvSpPr>
          <p:cNvPr id="12" name="テキスト ボックス 11"/>
          <p:cNvSpPr txBox="1"/>
          <p:nvPr/>
        </p:nvSpPr>
        <p:spPr>
          <a:xfrm>
            <a:off x="3275856" y="6114782"/>
            <a:ext cx="5703806" cy="338554"/>
          </a:xfrm>
          <a:prstGeom prst="rect">
            <a:avLst/>
          </a:prstGeom>
          <a:noFill/>
        </p:spPr>
        <p:txBody>
          <a:bodyPr wrap="none" rtlCol="0">
            <a:spAutoFit/>
          </a:bodyPr>
          <a:lstStyle/>
          <a:p>
            <a:r>
              <a:rPr lang="en-US" altLang="ja-JP" sz="1600" b="1" i="1" dirty="0" smtClean="0">
                <a:solidFill>
                  <a:srgbClr val="00B050"/>
                </a:solidFill>
              </a:rPr>
              <a:t>How to manage erroneous concept detection results?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Dempster</a:t>
            </a:r>
            <a:r>
              <a:rPr kumimoji="1" lang="en-US" altLang="ja-JP" dirty="0" smtClean="0"/>
              <a:t>-Shafer Theory (1/2)</a:t>
            </a:r>
            <a:endParaRPr kumimoji="1" lang="ja-JP" altLang="en-US" dirty="0"/>
          </a:p>
        </p:txBody>
      </p:sp>
      <p:sp>
        <p:nvSpPr>
          <p:cNvPr id="6" name="テキスト ボックス 5"/>
          <p:cNvSpPr txBox="1"/>
          <p:nvPr/>
        </p:nvSpPr>
        <p:spPr>
          <a:xfrm>
            <a:off x="657077" y="3212976"/>
            <a:ext cx="7803355" cy="1138773"/>
          </a:xfrm>
          <a:prstGeom prst="rect">
            <a:avLst/>
          </a:prstGeom>
          <a:noFill/>
        </p:spPr>
        <p:txBody>
          <a:bodyPr wrap="none" rtlCol="0">
            <a:spAutoFit/>
          </a:bodyPr>
          <a:lstStyle/>
          <a:p>
            <a:pPr marL="342900" indent="-342900">
              <a:buFont typeface="+mj-lt"/>
              <a:buAutoNum type="arabicPeriod"/>
            </a:pPr>
            <a:r>
              <a:rPr lang="en-US" altLang="ja-JP" sz="1600" b="1" dirty="0" smtClean="0"/>
              <a:t>Locality: </a:t>
            </a:r>
            <a:r>
              <a:rPr lang="en-US" altLang="ja-JP" sz="1600" dirty="0" smtClean="0"/>
              <a:t>If A</a:t>
            </a:r>
            <a:r>
              <a:rPr lang="ja-JP" altLang="en-US" sz="1600" dirty="0" smtClean="0"/>
              <a:t>⇒</a:t>
            </a:r>
            <a:r>
              <a:rPr lang="en-US" altLang="ja-JP" sz="1600" dirty="0" smtClean="0"/>
              <a:t>B, then B is concluded by A without considering any other rules.</a:t>
            </a:r>
          </a:p>
          <a:p>
            <a:pPr marL="342900" indent="-342900">
              <a:buFont typeface="+mj-lt"/>
              <a:buAutoNum type="arabicPeriod"/>
            </a:pPr>
            <a:r>
              <a:rPr lang="en-US" altLang="ja-JP" sz="1600" b="1" dirty="0" smtClean="0"/>
              <a:t>Detachment: </a:t>
            </a:r>
            <a:r>
              <a:rPr lang="en-US" altLang="ja-JP" sz="1600" dirty="0" smtClean="0"/>
              <a:t>Once B is proven, it is used regardless of how it was derived.</a:t>
            </a:r>
          </a:p>
          <a:p>
            <a:r>
              <a:rPr lang="ja-JP" altLang="en-US" dirty="0" smtClean="0">
                <a:solidFill>
                  <a:srgbClr val="FF0000"/>
                </a:solidFill>
              </a:rPr>
              <a:t>→ </a:t>
            </a:r>
            <a:r>
              <a:rPr lang="en-US" altLang="ja-JP" dirty="0" smtClean="0">
                <a:solidFill>
                  <a:srgbClr val="FF0000"/>
                </a:solidFill>
              </a:rPr>
              <a:t>Do not consider the uncertainty of a hypothesis</a:t>
            </a:r>
            <a:r>
              <a:rPr lang="en-US" altLang="ja-JP" dirty="0" smtClean="0"/>
              <a:t> </a:t>
            </a:r>
          </a:p>
          <a:p>
            <a:r>
              <a:rPr lang="ja-JP" altLang="en-US" dirty="0" smtClean="0"/>
              <a:t>⇒ </a:t>
            </a:r>
            <a:r>
              <a:rPr lang="en-US" altLang="ja-JP" dirty="0" smtClean="0"/>
              <a:t>Represent the </a:t>
            </a:r>
            <a:r>
              <a:rPr lang="en-US" altLang="ja-JP" b="1" dirty="0" smtClean="0">
                <a:solidFill>
                  <a:srgbClr val="00B050"/>
                </a:solidFill>
              </a:rPr>
              <a:t>degree of belief</a:t>
            </a:r>
            <a:r>
              <a:rPr lang="en-US" altLang="ja-JP" dirty="0" smtClean="0"/>
              <a:t> of a hypothesis</a:t>
            </a:r>
          </a:p>
        </p:txBody>
      </p:sp>
      <p:sp>
        <p:nvSpPr>
          <p:cNvPr id="7" name="テキスト ボックス 6"/>
          <p:cNvSpPr txBox="1"/>
          <p:nvPr/>
        </p:nvSpPr>
        <p:spPr>
          <a:xfrm>
            <a:off x="721325" y="2204864"/>
            <a:ext cx="7667099" cy="923330"/>
          </a:xfrm>
          <a:prstGeom prst="rect">
            <a:avLst/>
          </a:prstGeom>
          <a:noFill/>
        </p:spPr>
        <p:txBody>
          <a:bodyPr wrap="none" rtlCol="0">
            <a:spAutoFit/>
          </a:bodyPr>
          <a:lstStyle/>
          <a:p>
            <a:r>
              <a:rPr lang="en-US" altLang="ja-JP" b="1" dirty="0" err="1" smtClean="0"/>
              <a:t>Demspter</a:t>
            </a:r>
            <a:r>
              <a:rPr lang="en-US" altLang="ja-JP" b="1" dirty="0" smtClean="0"/>
              <a:t>-Shafer Theory (DST):</a:t>
            </a:r>
          </a:p>
          <a:p>
            <a:r>
              <a:rPr lang="en-US" altLang="ja-JP" dirty="0" smtClean="0"/>
              <a:t>Generalization of Bayesian theory where the probability of a hypothesis is</a:t>
            </a:r>
          </a:p>
          <a:p>
            <a:r>
              <a:rPr lang="en-US" altLang="ja-JP" dirty="0" smtClean="0"/>
              <a:t>defined based on its degree of belief</a:t>
            </a:r>
            <a:endParaRPr kumimoji="1" lang="ja-JP" altLang="en-US" dirty="0"/>
          </a:p>
        </p:txBody>
      </p:sp>
      <p:pic>
        <p:nvPicPr>
          <p:cNvPr id="5123" name="Picture 3" descr="C:\Users\kimi\Documents\ICSC2011\Pics\202_3.jpg"/>
          <p:cNvPicPr>
            <a:picLocks noChangeAspect="1" noChangeArrowheads="1"/>
          </p:cNvPicPr>
          <p:nvPr/>
        </p:nvPicPr>
        <p:blipFill>
          <a:blip r:embed="rId3" cstate="print"/>
          <a:srcRect/>
          <a:stretch>
            <a:fillRect/>
          </a:stretch>
        </p:blipFill>
        <p:spPr bwMode="auto">
          <a:xfrm>
            <a:off x="1619672" y="5073571"/>
            <a:ext cx="1676400" cy="1371600"/>
          </a:xfrm>
          <a:prstGeom prst="rect">
            <a:avLst/>
          </a:prstGeom>
          <a:noFill/>
        </p:spPr>
      </p:pic>
      <p:sp>
        <p:nvSpPr>
          <p:cNvPr id="11" name="テキスト ボックス 10"/>
          <p:cNvSpPr txBox="1"/>
          <p:nvPr/>
        </p:nvSpPr>
        <p:spPr>
          <a:xfrm>
            <a:off x="3563888" y="4955684"/>
            <a:ext cx="4704173" cy="1569660"/>
          </a:xfrm>
          <a:prstGeom prst="rect">
            <a:avLst/>
          </a:prstGeom>
          <a:noFill/>
        </p:spPr>
        <p:txBody>
          <a:bodyPr wrap="none" rtlCol="0">
            <a:spAutoFit/>
          </a:bodyPr>
          <a:lstStyle/>
          <a:p>
            <a:pPr>
              <a:buFont typeface="Wingdings" pitchFamily="2" charset="2"/>
              <a:buChar char="l"/>
            </a:pPr>
            <a:r>
              <a:rPr lang="en-US" altLang="ja-JP" sz="1600" dirty="0" smtClean="0"/>
              <a:t> Degree of belief that a shot is certainly relevant</a:t>
            </a:r>
          </a:p>
          <a:p>
            <a:r>
              <a:rPr lang="en-US" altLang="ja-JP" sz="1600" dirty="0" smtClean="0"/>
              <a:t>	m</a:t>
            </a:r>
            <a:r>
              <a:rPr kumimoji="1" lang="en-US" altLang="ja-JP" sz="1600" dirty="0" smtClean="0"/>
              <a:t>({relevance}) = 0.2</a:t>
            </a:r>
          </a:p>
          <a:p>
            <a:pPr>
              <a:buFont typeface="Wingdings" pitchFamily="2" charset="2"/>
              <a:buChar char="l"/>
            </a:pPr>
            <a:r>
              <a:rPr lang="en-US" altLang="ja-JP" sz="1600" dirty="0" smtClean="0">
                <a:solidFill>
                  <a:srgbClr val="0070C0"/>
                </a:solidFill>
              </a:rPr>
              <a:t> Degree of belief that its relevance is uncertain </a:t>
            </a:r>
          </a:p>
          <a:p>
            <a:r>
              <a:rPr lang="en-US" altLang="ja-JP" sz="1600" dirty="0" smtClean="0">
                <a:solidFill>
                  <a:srgbClr val="0070C0"/>
                </a:solidFill>
              </a:rPr>
              <a:t>	m({relevance, irrelevance}) = 0.6</a:t>
            </a:r>
          </a:p>
          <a:p>
            <a:pPr>
              <a:buFont typeface="Wingdings" pitchFamily="2" charset="2"/>
              <a:buChar char="l"/>
            </a:pPr>
            <a:r>
              <a:rPr lang="en-US" altLang="ja-JP" sz="1600" dirty="0" smtClean="0"/>
              <a:t> Degree of belief that it is certainly irrelevant</a:t>
            </a:r>
          </a:p>
          <a:p>
            <a:r>
              <a:rPr lang="en-US" altLang="ja-JP" sz="1600" dirty="0" smtClean="0"/>
              <a:t>	m({irrelevance}) = 0.2</a:t>
            </a:r>
          </a:p>
        </p:txBody>
      </p:sp>
      <p:sp>
        <p:nvSpPr>
          <p:cNvPr id="8" name="テキスト ボックス 7"/>
          <p:cNvSpPr txBox="1"/>
          <p:nvPr/>
        </p:nvSpPr>
        <p:spPr>
          <a:xfrm>
            <a:off x="683568" y="4530606"/>
            <a:ext cx="6895349" cy="338554"/>
          </a:xfrm>
          <a:prstGeom prst="rect">
            <a:avLst/>
          </a:prstGeom>
          <a:noFill/>
        </p:spPr>
        <p:txBody>
          <a:bodyPr wrap="none" rtlCol="0">
            <a:spAutoFit/>
          </a:bodyPr>
          <a:lstStyle/>
          <a:p>
            <a:r>
              <a:rPr kumimoji="1" lang="en-US" altLang="ja-JP" sz="1600" i="1" u="sng" dirty="0" smtClean="0"/>
              <a:t>Query: Person appears with computers</a:t>
            </a:r>
            <a:r>
              <a:rPr lang="en-US" altLang="ja-JP" sz="1600" b="1" i="1" dirty="0" smtClean="0"/>
              <a:t> </a:t>
            </a:r>
            <a:r>
              <a:rPr lang="ja-JP" altLang="en-US" sz="1600" dirty="0" smtClean="0"/>
              <a:t>→ </a:t>
            </a:r>
            <a:r>
              <a:rPr lang="en-US" altLang="ja-JP" sz="1600" b="1" i="1" dirty="0" smtClean="0"/>
              <a:t>INDOOR</a:t>
            </a:r>
            <a:r>
              <a:rPr lang="en-US" altLang="ja-JP" sz="1600" dirty="0" smtClean="0"/>
              <a:t> needs to be detected</a:t>
            </a:r>
            <a:endParaRPr kumimoji="1" lang="ja-JP" altLang="en-US" sz="1600" i="1"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Dempster</a:t>
            </a:r>
            <a:r>
              <a:rPr kumimoji="1" lang="en-US" altLang="ja-JP" dirty="0" smtClean="0"/>
              <a:t>-Shafer Theory (2/2)</a:t>
            </a:r>
            <a:endParaRPr kumimoji="1" lang="ja-JP" altLang="en-US" dirty="0"/>
          </a:p>
        </p:txBody>
      </p:sp>
      <p:sp>
        <p:nvSpPr>
          <p:cNvPr id="45" name="テキスト ボックス 44"/>
          <p:cNvSpPr txBox="1"/>
          <p:nvPr/>
        </p:nvSpPr>
        <p:spPr>
          <a:xfrm>
            <a:off x="284224" y="1960384"/>
            <a:ext cx="8536248" cy="892552"/>
          </a:xfrm>
          <a:prstGeom prst="rect">
            <a:avLst/>
          </a:prstGeom>
          <a:solidFill>
            <a:schemeClr val="bg1"/>
          </a:solidFill>
        </p:spPr>
        <p:txBody>
          <a:bodyPr wrap="none" rtlCol="0">
            <a:spAutoFit/>
          </a:bodyPr>
          <a:lstStyle/>
          <a:p>
            <a:r>
              <a:rPr lang="en-US" altLang="ja-JP" sz="1600" b="1" dirty="0" smtClean="0"/>
              <a:t>3. Truth functionality: </a:t>
            </a:r>
            <a:r>
              <a:rPr lang="en-US" altLang="ja-JP" sz="1600" dirty="0" smtClean="0"/>
              <a:t>A complex rule can be examined from the truth of its components.</a:t>
            </a:r>
          </a:p>
          <a:p>
            <a:r>
              <a:rPr lang="ja-JP" altLang="en-US" dirty="0" smtClean="0">
                <a:solidFill>
                  <a:srgbClr val="0070C0"/>
                </a:solidFill>
              </a:rPr>
              <a:t>→ </a:t>
            </a:r>
            <a:r>
              <a:rPr lang="en-US" altLang="ja-JP" dirty="0" smtClean="0">
                <a:solidFill>
                  <a:srgbClr val="0070C0"/>
                </a:solidFill>
              </a:rPr>
              <a:t>Does not consider the uncertainty of combining multiple hypotheses </a:t>
            </a:r>
          </a:p>
          <a:p>
            <a:r>
              <a:rPr lang="ja-JP" altLang="en-US" dirty="0" smtClean="0"/>
              <a:t>⇒ </a:t>
            </a:r>
            <a:r>
              <a:rPr lang="en-US" altLang="ja-JP" b="1" dirty="0" smtClean="0">
                <a:solidFill>
                  <a:srgbClr val="00B050"/>
                </a:solidFill>
              </a:rPr>
              <a:t>Combination rule</a:t>
            </a:r>
            <a:r>
              <a:rPr lang="en-US" altLang="ja-JP" dirty="0" smtClean="0">
                <a:solidFill>
                  <a:srgbClr val="FF0000"/>
                </a:solidFill>
              </a:rPr>
              <a:t> </a:t>
            </a:r>
            <a:r>
              <a:rPr lang="en-US" altLang="ja-JP" dirty="0" smtClean="0"/>
              <a:t>for integrating uncertain hypotheses</a:t>
            </a:r>
          </a:p>
        </p:txBody>
      </p:sp>
      <p:pic>
        <p:nvPicPr>
          <p:cNvPr id="4" name="Picture 2" descr="C:\Users\kimi\Documents\ICSC2011\Pics\dst.png"/>
          <p:cNvPicPr>
            <a:picLocks noChangeAspect="1" noChangeArrowheads="1"/>
          </p:cNvPicPr>
          <p:nvPr/>
        </p:nvPicPr>
        <p:blipFill>
          <a:blip r:embed="rId3" cstate="print"/>
          <a:srcRect/>
          <a:stretch>
            <a:fillRect/>
          </a:stretch>
        </p:blipFill>
        <p:spPr bwMode="auto">
          <a:xfrm>
            <a:off x="971600" y="2996954"/>
            <a:ext cx="5291429" cy="1222857"/>
          </a:xfrm>
          <a:prstGeom prst="rect">
            <a:avLst/>
          </a:prstGeom>
          <a:noFill/>
        </p:spPr>
      </p:pic>
      <p:sp>
        <p:nvSpPr>
          <p:cNvPr id="7" name="テキスト ボックス 6"/>
          <p:cNvSpPr txBox="1"/>
          <p:nvPr/>
        </p:nvSpPr>
        <p:spPr>
          <a:xfrm>
            <a:off x="2339752" y="4728046"/>
            <a:ext cx="3236527" cy="1077218"/>
          </a:xfrm>
          <a:prstGeom prst="rect">
            <a:avLst/>
          </a:prstGeom>
          <a:noFill/>
        </p:spPr>
        <p:txBody>
          <a:bodyPr wrap="none" rtlCol="0">
            <a:spAutoFit/>
          </a:bodyPr>
          <a:lstStyle/>
          <a:p>
            <a:r>
              <a:rPr lang="en-US" altLang="ja-JP" sz="1600" dirty="0" smtClean="0">
                <a:solidFill>
                  <a:srgbClr val="FF0000"/>
                </a:solidFill>
              </a:rPr>
              <a:t>Filtering by video ontology</a:t>
            </a:r>
          </a:p>
          <a:p>
            <a:r>
              <a:rPr lang="en-US" altLang="ja-JP" sz="1600" dirty="0" smtClean="0"/>
              <a:t>m({relevance}) = 0.2</a:t>
            </a:r>
          </a:p>
          <a:p>
            <a:r>
              <a:rPr lang="en-US" altLang="ja-JP" sz="1600" dirty="0" smtClean="0"/>
              <a:t>m({relevance, irrelevance}) = 0.6</a:t>
            </a:r>
          </a:p>
          <a:p>
            <a:r>
              <a:rPr lang="en-US" altLang="ja-JP" sz="1600" dirty="0" smtClean="0"/>
              <a:t>m({irrelevance}) = 0.2</a:t>
            </a:r>
          </a:p>
        </p:txBody>
      </p:sp>
      <p:sp>
        <p:nvSpPr>
          <p:cNvPr id="8" name="テキスト ボックス 7"/>
          <p:cNvSpPr txBox="1"/>
          <p:nvPr/>
        </p:nvSpPr>
        <p:spPr>
          <a:xfrm>
            <a:off x="5652120" y="4728046"/>
            <a:ext cx="3372205" cy="1077218"/>
          </a:xfrm>
          <a:prstGeom prst="rect">
            <a:avLst/>
          </a:prstGeom>
          <a:noFill/>
        </p:spPr>
        <p:txBody>
          <a:bodyPr wrap="none" rtlCol="0">
            <a:spAutoFit/>
          </a:bodyPr>
          <a:lstStyle/>
          <a:p>
            <a:r>
              <a:rPr lang="en-US" altLang="ja-JP" sz="1600" dirty="0" smtClean="0">
                <a:solidFill>
                  <a:srgbClr val="0070C0"/>
                </a:solidFill>
              </a:rPr>
              <a:t>Filtering by visual –based approach</a:t>
            </a:r>
          </a:p>
          <a:p>
            <a:r>
              <a:rPr lang="en-US" altLang="ja-JP" sz="1600" dirty="0" smtClean="0"/>
              <a:t>m({relevance}) = 0.7</a:t>
            </a:r>
          </a:p>
          <a:p>
            <a:r>
              <a:rPr lang="en-US" altLang="ja-JP" sz="1600" dirty="0" smtClean="0"/>
              <a:t>m({relevance, irrelevance}) = 0.2</a:t>
            </a:r>
          </a:p>
          <a:p>
            <a:r>
              <a:rPr lang="en-US" altLang="ja-JP" sz="1600" dirty="0" smtClean="0"/>
              <a:t>m({irrelevance}) = 0.1</a:t>
            </a:r>
          </a:p>
        </p:txBody>
      </p:sp>
      <p:sp>
        <p:nvSpPr>
          <p:cNvPr id="9" name="テキスト ボックス 8"/>
          <p:cNvSpPr txBox="1"/>
          <p:nvPr/>
        </p:nvSpPr>
        <p:spPr>
          <a:xfrm>
            <a:off x="6948264" y="3573016"/>
            <a:ext cx="938334" cy="369332"/>
          </a:xfrm>
          <a:prstGeom prst="rect">
            <a:avLst/>
          </a:prstGeom>
          <a:noFill/>
        </p:spPr>
        <p:txBody>
          <a:bodyPr wrap="none" rtlCol="0">
            <a:spAutoFit/>
          </a:bodyPr>
          <a:lstStyle/>
          <a:p>
            <a:r>
              <a:rPr lang="en-US" altLang="ja-JP" dirty="0" smtClean="0"/>
              <a:t>C</a:t>
            </a:r>
            <a:r>
              <a:rPr kumimoji="1" lang="en-US" altLang="ja-JP" dirty="0" smtClean="0"/>
              <a:t>onflict</a:t>
            </a:r>
            <a:endParaRPr kumimoji="1" lang="ja-JP" altLang="en-US" dirty="0"/>
          </a:p>
        </p:txBody>
      </p:sp>
      <p:sp>
        <p:nvSpPr>
          <p:cNvPr id="10" name="テキスト ボックス 9"/>
          <p:cNvSpPr txBox="1"/>
          <p:nvPr/>
        </p:nvSpPr>
        <p:spPr>
          <a:xfrm>
            <a:off x="6516216" y="2996952"/>
            <a:ext cx="1297599" cy="369332"/>
          </a:xfrm>
          <a:prstGeom prst="rect">
            <a:avLst/>
          </a:prstGeom>
          <a:noFill/>
        </p:spPr>
        <p:txBody>
          <a:bodyPr wrap="none" rtlCol="0">
            <a:spAutoFit/>
          </a:bodyPr>
          <a:lstStyle/>
          <a:p>
            <a:r>
              <a:rPr lang="en-US" altLang="ja-JP" dirty="0" smtClean="0"/>
              <a:t>Agreement</a:t>
            </a:r>
            <a:endParaRPr kumimoji="1" lang="ja-JP" altLang="en-US" dirty="0"/>
          </a:p>
        </p:txBody>
      </p:sp>
      <p:cxnSp>
        <p:nvCxnSpPr>
          <p:cNvPr id="12" name="直線矢印コネクタ 11"/>
          <p:cNvCxnSpPr>
            <a:stCxn id="10" idx="1"/>
          </p:cNvCxnSpPr>
          <p:nvPr/>
        </p:nvCxnSpPr>
        <p:spPr>
          <a:xfrm flipH="1">
            <a:off x="6156176" y="3181618"/>
            <a:ext cx="360040" cy="31358"/>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1"/>
          </p:cNvCxnSpPr>
          <p:nvPr/>
        </p:nvCxnSpPr>
        <p:spPr>
          <a:xfrm flipH="1">
            <a:off x="6300192" y="3757682"/>
            <a:ext cx="648072" cy="31358"/>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pic>
        <p:nvPicPr>
          <p:cNvPr id="14" name="Picture 3" descr="C:\Users\kimi\Documents\ICSC2011\Pics\202_3.jpg"/>
          <p:cNvPicPr>
            <a:picLocks noChangeAspect="1" noChangeArrowheads="1"/>
          </p:cNvPicPr>
          <p:nvPr/>
        </p:nvPicPr>
        <p:blipFill>
          <a:blip r:embed="rId4" cstate="print"/>
          <a:srcRect/>
          <a:stretch>
            <a:fillRect/>
          </a:stretch>
        </p:blipFill>
        <p:spPr bwMode="auto">
          <a:xfrm>
            <a:off x="611560" y="4869160"/>
            <a:ext cx="1676400" cy="1371600"/>
          </a:xfrm>
          <a:prstGeom prst="rect">
            <a:avLst/>
          </a:prstGeom>
          <a:noFill/>
        </p:spPr>
      </p:pic>
      <p:sp>
        <p:nvSpPr>
          <p:cNvPr id="15" name="テキスト ボックス 14"/>
          <p:cNvSpPr txBox="1"/>
          <p:nvPr/>
        </p:nvSpPr>
        <p:spPr>
          <a:xfrm>
            <a:off x="395536" y="4293096"/>
            <a:ext cx="6898555" cy="338554"/>
          </a:xfrm>
          <a:prstGeom prst="rect">
            <a:avLst/>
          </a:prstGeom>
          <a:noFill/>
        </p:spPr>
        <p:txBody>
          <a:bodyPr wrap="none" rtlCol="0">
            <a:spAutoFit/>
          </a:bodyPr>
          <a:lstStyle/>
          <a:p>
            <a:r>
              <a:rPr kumimoji="1" lang="en-US" altLang="ja-JP" sz="1600" i="1" u="sng" dirty="0" smtClean="0"/>
              <a:t>Query: Persons appear with computers</a:t>
            </a:r>
            <a:r>
              <a:rPr lang="ja-JP" altLang="en-US" sz="1600" dirty="0" smtClean="0"/>
              <a:t> → </a:t>
            </a:r>
            <a:r>
              <a:rPr lang="en-US" altLang="ja-JP" sz="1600" b="1" i="1" dirty="0" smtClean="0"/>
              <a:t>INDOOR</a:t>
            </a:r>
            <a:r>
              <a:rPr lang="en-US" altLang="ja-JP" sz="1600" dirty="0" smtClean="0"/>
              <a:t> needs to be detected</a:t>
            </a:r>
            <a:endParaRPr kumimoji="1" lang="ja-JP" altLang="en-US" sz="1600" i="1" u="sng" dirty="0"/>
          </a:p>
        </p:txBody>
      </p:sp>
      <p:sp>
        <p:nvSpPr>
          <p:cNvPr id="16" name="下矢印 15"/>
          <p:cNvSpPr/>
          <p:nvPr/>
        </p:nvSpPr>
        <p:spPr>
          <a:xfrm>
            <a:off x="4977465" y="5877272"/>
            <a:ext cx="936104" cy="285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211960" y="6237312"/>
            <a:ext cx="2416174" cy="369332"/>
          </a:xfrm>
          <a:prstGeom prst="rect">
            <a:avLst/>
          </a:prstGeom>
          <a:noFill/>
        </p:spPr>
        <p:txBody>
          <a:bodyPr wrap="none" rtlCol="0">
            <a:spAutoFit/>
          </a:bodyPr>
          <a:lstStyle/>
          <a:p>
            <a:r>
              <a:rPr lang="en-US" altLang="ja-JP" i="1" dirty="0" err="1" smtClean="0"/>
              <a:t>j</a:t>
            </a:r>
            <a:r>
              <a:rPr kumimoji="1" lang="en-US" altLang="ja-JP" i="1" dirty="0" err="1" smtClean="0"/>
              <a:t>m</a:t>
            </a:r>
            <a:r>
              <a:rPr kumimoji="1" lang="en-US" altLang="ja-JP" i="1" dirty="0" smtClean="0"/>
              <a:t>({relevant}) = 0.71</a:t>
            </a:r>
            <a:endParaRPr kumimoji="1" lang="ja-JP" alt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Experimental Setting</a:t>
            </a:r>
            <a:endParaRPr kumimoji="1" lang="ja-JP" altLang="en-US" dirty="0"/>
          </a:p>
        </p:txBody>
      </p:sp>
      <p:sp>
        <p:nvSpPr>
          <p:cNvPr id="3" name="テキスト ボックス 2"/>
          <p:cNvSpPr txBox="1"/>
          <p:nvPr/>
        </p:nvSpPr>
        <p:spPr>
          <a:xfrm>
            <a:off x="179512" y="2132856"/>
            <a:ext cx="8934625" cy="4185761"/>
          </a:xfrm>
          <a:prstGeom prst="rect">
            <a:avLst/>
          </a:prstGeom>
          <a:noFill/>
        </p:spPr>
        <p:txBody>
          <a:bodyPr wrap="none" rtlCol="0">
            <a:spAutoFit/>
          </a:bodyPr>
          <a:lstStyle/>
          <a:p>
            <a:r>
              <a:rPr kumimoji="1" lang="en-US" altLang="ja-JP" b="1" dirty="0" smtClean="0"/>
              <a:t>TRECVID 2009 video data</a:t>
            </a:r>
          </a:p>
          <a:p>
            <a:pPr lvl="1">
              <a:buFont typeface="Wingdings" pitchFamily="2" charset="2"/>
              <a:buChar char="p"/>
            </a:pPr>
            <a:r>
              <a:rPr lang="en-US" altLang="ja-JP" sz="1600" dirty="0" smtClean="0"/>
              <a:t> 219 development videos (36,106 shots) </a:t>
            </a:r>
          </a:p>
          <a:p>
            <a:r>
              <a:rPr lang="en-US" altLang="ja-JP" sz="1600" dirty="0" smtClean="0"/>
              <a:t>	</a:t>
            </a:r>
            <a:r>
              <a:rPr lang="ja-JP" altLang="en-US" sz="1600" dirty="0" smtClean="0"/>
              <a:t>→ </a:t>
            </a:r>
            <a:r>
              <a:rPr lang="en-US" altLang="ja-JP" sz="1600" dirty="0" smtClean="0"/>
              <a:t>Manually select 10 example shots for each query</a:t>
            </a:r>
          </a:p>
          <a:p>
            <a:pPr lvl="1">
              <a:buFont typeface="Wingdings" pitchFamily="2" charset="2"/>
              <a:buChar char="p"/>
            </a:pPr>
            <a:r>
              <a:rPr kumimoji="1" lang="en-US" altLang="ja-JP" sz="1600" dirty="0" smtClean="0"/>
              <a:t> 619 test videos (97,150 shots)</a:t>
            </a:r>
          </a:p>
          <a:p>
            <a:r>
              <a:rPr kumimoji="1" lang="en-US" altLang="ja-JP" sz="1600" dirty="0" smtClean="0"/>
              <a:t>	</a:t>
            </a:r>
            <a:r>
              <a:rPr kumimoji="1" lang="ja-JP" altLang="en-US" sz="1600" dirty="0" smtClean="0"/>
              <a:t>→ </a:t>
            </a:r>
            <a:r>
              <a:rPr kumimoji="1" lang="en-US" altLang="ja-JP" sz="1600" dirty="0" smtClean="0"/>
              <a:t>Retrieve shots matching the query</a:t>
            </a:r>
          </a:p>
          <a:p>
            <a:endParaRPr lang="en-US" altLang="ja-JP" b="1" dirty="0" smtClean="0"/>
          </a:p>
          <a:p>
            <a:r>
              <a:rPr lang="en-US" altLang="ja-JP" b="1" dirty="0" smtClean="0"/>
              <a:t>Target Queries</a:t>
            </a:r>
          </a:p>
          <a:p>
            <a:pPr lvl="1">
              <a:buFont typeface="Arial" pitchFamily="34" charset="0"/>
              <a:buChar char="•"/>
            </a:pPr>
            <a:r>
              <a:rPr kumimoji="1" lang="en-US" altLang="ja-JP" sz="1600" i="1" dirty="0" smtClean="0"/>
              <a:t> Query 1:</a:t>
            </a:r>
            <a:r>
              <a:rPr kumimoji="1" lang="en-US" altLang="ja-JP" sz="1600" dirty="0" smtClean="0"/>
              <a:t> A view of one or more tall buildings and the top story visible</a:t>
            </a:r>
          </a:p>
          <a:p>
            <a:pPr lvl="1">
              <a:buFont typeface="Arial" pitchFamily="34" charset="0"/>
              <a:buChar char="•"/>
            </a:pPr>
            <a:r>
              <a:rPr kumimoji="1" lang="en-US" altLang="ja-JP" sz="1600" i="1" dirty="0" smtClean="0"/>
              <a:t> Query </a:t>
            </a:r>
            <a:r>
              <a:rPr lang="en-US" altLang="ja-JP" sz="1600" i="1" dirty="0" smtClean="0"/>
              <a:t>2</a:t>
            </a:r>
            <a:r>
              <a:rPr kumimoji="1" lang="en-US" altLang="ja-JP" sz="1600" i="1" dirty="0" smtClean="0"/>
              <a:t>:</a:t>
            </a:r>
            <a:r>
              <a:rPr kumimoji="1" lang="en-US" altLang="ja-JP" sz="1600" dirty="0" smtClean="0"/>
              <a:t> One or more people, each at a table or desk with a computer visible</a:t>
            </a:r>
          </a:p>
          <a:p>
            <a:pPr lvl="1">
              <a:buFont typeface="Arial" pitchFamily="34" charset="0"/>
              <a:buChar char="•"/>
            </a:pPr>
            <a:r>
              <a:rPr lang="en-US" altLang="ja-JP" sz="1600" i="1" dirty="0" smtClean="0"/>
              <a:t> Query 3:</a:t>
            </a:r>
            <a:r>
              <a:rPr lang="en-US" altLang="ja-JP" sz="1600" dirty="0" smtClean="0"/>
              <a:t> One or more people, each sitting </a:t>
            </a:r>
            <a:r>
              <a:rPr kumimoji="1" lang="en-US" altLang="ja-JP" sz="1600" dirty="0" smtClean="0"/>
              <a:t>in a char, talking</a:t>
            </a:r>
          </a:p>
          <a:p>
            <a:endParaRPr lang="en-US" altLang="ja-JP" dirty="0" smtClean="0"/>
          </a:p>
          <a:p>
            <a:r>
              <a:rPr kumimoji="1" lang="en-US" altLang="ja-JP" b="1" dirty="0" smtClean="0"/>
              <a:t>Evaluation measures</a:t>
            </a:r>
          </a:p>
          <a:p>
            <a:pPr marL="800100" lvl="1" indent="-342900">
              <a:buFont typeface="+mj-lt"/>
              <a:buAutoNum type="arabicPeriod"/>
            </a:pPr>
            <a:r>
              <a:rPr lang="en-US" altLang="ja-JP" sz="1600" b="1" dirty="0" smtClean="0"/>
              <a:t>Precision: </a:t>
            </a:r>
            <a:r>
              <a:rPr lang="en-US" altLang="ja-JP" sz="1600" dirty="0" smtClean="0"/>
              <a:t>The fraction of retained shots that are relevant to a query.</a:t>
            </a:r>
          </a:p>
          <a:p>
            <a:pPr marL="800100" lvl="1" indent="-342900">
              <a:buFont typeface="+mj-lt"/>
              <a:buAutoNum type="arabicPeriod"/>
            </a:pPr>
            <a:r>
              <a:rPr lang="en-US" altLang="ja-JP" sz="1600" b="1" dirty="0" smtClean="0"/>
              <a:t>Recall: </a:t>
            </a:r>
            <a:r>
              <a:rPr lang="en-US" altLang="ja-JP" sz="1600" dirty="0" smtClean="0"/>
              <a:t>The fraction of relevant shots that are successfully retained.</a:t>
            </a:r>
          </a:p>
          <a:p>
            <a:pPr marL="800100" lvl="1" indent="-342900">
              <a:buFont typeface="+mj-lt"/>
              <a:buAutoNum type="arabicPeriod"/>
            </a:pPr>
            <a:r>
              <a:rPr lang="en-US" altLang="ja-JP" sz="1600" b="1" dirty="0" smtClean="0"/>
              <a:t>Filter recall: </a:t>
            </a:r>
            <a:r>
              <a:rPr lang="en-US" altLang="ja-JP" sz="1600" dirty="0" smtClean="0"/>
              <a:t>The fraction of irrelevant shots that are successfully filtered.</a:t>
            </a:r>
          </a:p>
          <a:p>
            <a:pPr marL="800100" lvl="1" indent="-342900">
              <a:buFont typeface="+mj-lt"/>
              <a:buAutoNum type="arabicPeriod"/>
            </a:pPr>
            <a:r>
              <a:rPr lang="en-US" altLang="ja-JP" sz="1600" b="1" dirty="0" smtClean="0"/>
              <a:t>Retrieval performance: </a:t>
            </a:r>
            <a:r>
              <a:rPr lang="en-US" altLang="ja-JP" sz="1600" dirty="0" smtClean="0"/>
              <a:t>T</a:t>
            </a:r>
            <a:r>
              <a:rPr kumimoji="1" lang="en-US" altLang="ja-JP" sz="1600" dirty="0" smtClean="0"/>
              <a:t>he number of relevant shots within 1,000 retrieved shots</a:t>
            </a:r>
            <a:endParaRPr kumimoji="1" lang="ja-JP" altLang="en-US" sz="1600" dirty="0"/>
          </a:p>
        </p:txBody>
      </p:sp>
      <p:sp>
        <p:nvSpPr>
          <p:cNvPr id="5" name="テキスト ボックス 4"/>
          <p:cNvSpPr txBox="1"/>
          <p:nvPr/>
        </p:nvSpPr>
        <p:spPr>
          <a:xfrm>
            <a:off x="971600" y="6226864"/>
            <a:ext cx="3122843" cy="307777"/>
          </a:xfrm>
          <a:prstGeom prst="rect">
            <a:avLst/>
          </a:prstGeom>
          <a:noFill/>
        </p:spPr>
        <p:txBody>
          <a:bodyPr wrap="none" rtlCol="0">
            <a:spAutoFit/>
          </a:bodyPr>
          <a:lstStyle/>
          <a:p>
            <a:r>
              <a:rPr kumimoji="1" lang="en-US" altLang="ja-JP" sz="1400" i="1" dirty="0" smtClean="0"/>
              <a:t>Retrieval method: (</a:t>
            </a:r>
            <a:r>
              <a:rPr kumimoji="1" lang="en-US" altLang="ja-JP" sz="1400" i="1" dirty="0" err="1" smtClean="0"/>
              <a:t>Shirahama</a:t>
            </a:r>
            <a:r>
              <a:rPr kumimoji="1" lang="en-US" altLang="ja-JP" sz="1400" i="1" dirty="0" smtClean="0"/>
              <a:t>, 2011)</a:t>
            </a:r>
            <a:endParaRPr kumimoji="1" lang="ja-JP" altLang="en-US" sz="14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3600" dirty="0" smtClean="0"/>
              <a:t>Importance of Concept Selection</a:t>
            </a:r>
            <a:endParaRPr kumimoji="1" lang="ja-JP" altLang="en-US" sz="3600" dirty="0"/>
          </a:p>
        </p:txBody>
      </p:sp>
      <p:pic>
        <p:nvPicPr>
          <p:cNvPr id="3" name="Picture 4" descr="C:\Users\kimi\Documents\ICSC2011\Pics\vs_precision.png"/>
          <p:cNvPicPr>
            <a:picLocks noChangeAspect="1" noChangeArrowheads="1"/>
          </p:cNvPicPr>
          <p:nvPr/>
        </p:nvPicPr>
        <p:blipFill>
          <a:blip r:embed="rId3" cstate="print"/>
          <a:srcRect/>
          <a:stretch>
            <a:fillRect/>
          </a:stretch>
        </p:blipFill>
        <p:spPr bwMode="auto">
          <a:xfrm>
            <a:off x="35496" y="2788034"/>
            <a:ext cx="3168839" cy="2320614"/>
          </a:xfrm>
          <a:prstGeom prst="rect">
            <a:avLst/>
          </a:prstGeom>
          <a:noFill/>
        </p:spPr>
      </p:pic>
      <p:pic>
        <p:nvPicPr>
          <p:cNvPr id="2" name="Picture 2" descr="C:\Users\kimi\Documents\ICSC2011\Pics\vs_recall.png"/>
          <p:cNvPicPr>
            <a:picLocks noChangeAspect="1" noChangeArrowheads="1"/>
          </p:cNvPicPr>
          <p:nvPr/>
        </p:nvPicPr>
        <p:blipFill>
          <a:blip r:embed="rId4" cstate="print"/>
          <a:srcRect/>
          <a:stretch>
            <a:fillRect/>
          </a:stretch>
        </p:blipFill>
        <p:spPr bwMode="auto">
          <a:xfrm>
            <a:off x="3077585" y="2788034"/>
            <a:ext cx="3096820" cy="2320614"/>
          </a:xfrm>
          <a:prstGeom prst="rect">
            <a:avLst/>
          </a:prstGeom>
          <a:noFill/>
        </p:spPr>
      </p:pic>
      <p:grpSp>
        <p:nvGrpSpPr>
          <p:cNvPr id="45" name="グループ化 44"/>
          <p:cNvGrpSpPr/>
          <p:nvPr/>
        </p:nvGrpSpPr>
        <p:grpSpPr>
          <a:xfrm>
            <a:off x="3011952" y="1988840"/>
            <a:ext cx="3072216" cy="311496"/>
            <a:chOff x="3563888" y="2204864"/>
            <a:chExt cx="3072216" cy="311496"/>
          </a:xfrm>
        </p:grpSpPr>
        <p:grpSp>
          <p:nvGrpSpPr>
            <p:cNvPr id="36" name="グループ化 35"/>
            <p:cNvGrpSpPr/>
            <p:nvPr/>
          </p:nvGrpSpPr>
          <p:grpSpPr>
            <a:xfrm>
              <a:off x="3563888" y="2204864"/>
              <a:ext cx="795602" cy="311496"/>
              <a:chOff x="0" y="0"/>
              <a:chExt cx="795602" cy="311496"/>
            </a:xfrm>
          </p:grpSpPr>
          <p:sp>
            <p:nvSpPr>
              <p:cNvPr id="43" name="正方形/長方形 42"/>
              <p:cNvSpPr/>
              <p:nvPr/>
            </p:nvSpPr>
            <p:spPr>
              <a:xfrm>
                <a:off x="0" y="74786"/>
                <a:ext cx="171450" cy="16192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44" name="テキスト ボックス 5"/>
              <p:cNvSpPr txBox="1"/>
              <p:nvPr/>
            </p:nvSpPr>
            <p:spPr>
              <a:xfrm>
                <a:off x="242887" y="0"/>
                <a:ext cx="552715"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Onto</a:t>
                </a:r>
                <a:endParaRPr kumimoji="1" lang="ja-JP" altLang="en-US" sz="1400"/>
              </a:p>
            </p:txBody>
          </p:sp>
        </p:grpSp>
        <p:grpSp>
          <p:nvGrpSpPr>
            <p:cNvPr id="37" name="グループ化 36"/>
            <p:cNvGrpSpPr/>
            <p:nvPr/>
          </p:nvGrpSpPr>
          <p:grpSpPr>
            <a:xfrm>
              <a:off x="4514482" y="2204864"/>
              <a:ext cx="1104213" cy="311496"/>
              <a:chOff x="950594" y="0"/>
              <a:chExt cx="1104213" cy="311496"/>
            </a:xfrm>
          </p:grpSpPr>
          <p:sp>
            <p:nvSpPr>
              <p:cNvPr id="41" name="正方形/長方形 40"/>
              <p:cNvSpPr/>
              <p:nvPr/>
            </p:nvSpPr>
            <p:spPr>
              <a:xfrm>
                <a:off x="950594" y="74786"/>
                <a:ext cx="171450" cy="161925"/>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42" name="テキスト ボックス 7"/>
              <p:cNvSpPr txBox="1"/>
              <p:nvPr/>
            </p:nvSpPr>
            <p:spPr>
              <a:xfrm>
                <a:off x="1193481" y="0"/>
                <a:ext cx="861326"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WordNet</a:t>
                </a:r>
                <a:endParaRPr kumimoji="1" lang="ja-JP" altLang="en-US" sz="1400"/>
              </a:p>
            </p:txBody>
          </p:sp>
        </p:grpSp>
        <p:grpSp>
          <p:nvGrpSpPr>
            <p:cNvPr id="38" name="グループ化 37"/>
            <p:cNvGrpSpPr/>
            <p:nvPr/>
          </p:nvGrpSpPr>
          <p:grpSpPr>
            <a:xfrm>
              <a:off x="5773688" y="2204864"/>
              <a:ext cx="862416" cy="311496"/>
              <a:chOff x="2209800" y="0"/>
              <a:chExt cx="862416" cy="311496"/>
            </a:xfrm>
          </p:grpSpPr>
          <p:sp>
            <p:nvSpPr>
              <p:cNvPr id="39" name="正方形/長方形 38"/>
              <p:cNvSpPr/>
              <p:nvPr/>
            </p:nvSpPr>
            <p:spPr>
              <a:xfrm>
                <a:off x="2209800" y="74786"/>
                <a:ext cx="171450" cy="16192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40" name="テキスト ボックス 9"/>
              <p:cNvSpPr txBox="1"/>
              <p:nvPr/>
            </p:nvSpPr>
            <p:spPr>
              <a:xfrm>
                <a:off x="2452687" y="0"/>
                <a:ext cx="619529"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Visual</a:t>
                </a:r>
                <a:endParaRPr kumimoji="1" lang="ja-JP" altLang="en-US" sz="1400"/>
              </a:p>
            </p:txBody>
          </p:sp>
        </p:grpSp>
      </p:grpSp>
      <p:sp>
        <p:nvSpPr>
          <p:cNvPr id="49" name="テキスト ボックス 48"/>
          <p:cNvSpPr txBox="1"/>
          <p:nvPr/>
        </p:nvSpPr>
        <p:spPr>
          <a:xfrm>
            <a:off x="1187624" y="5363924"/>
            <a:ext cx="6832127" cy="646331"/>
          </a:xfrm>
          <a:prstGeom prst="rect">
            <a:avLst/>
          </a:prstGeom>
          <a:noFill/>
        </p:spPr>
        <p:txBody>
          <a:bodyPr wrap="none" rtlCol="0">
            <a:spAutoFit/>
          </a:bodyPr>
          <a:lstStyle/>
          <a:p>
            <a:r>
              <a:rPr kumimoji="1" lang="en-US" altLang="ja-JP" dirty="0" smtClean="0">
                <a:solidFill>
                  <a:srgbClr val="FF0000"/>
                </a:solidFill>
              </a:rPr>
              <a:t>Shot filtering does not heavily rely on concept selection methods.</a:t>
            </a:r>
          </a:p>
          <a:p>
            <a:r>
              <a:rPr lang="en-US" altLang="ja-JP" dirty="0" smtClean="0"/>
              <a:t>(Selected concepts are similar to each other)</a:t>
            </a:r>
            <a:endParaRPr kumimoji="1" lang="ja-JP" altLang="en-US" dirty="0"/>
          </a:p>
        </p:txBody>
      </p:sp>
      <p:sp>
        <p:nvSpPr>
          <p:cNvPr id="50" name="テキスト ボックス 49"/>
          <p:cNvSpPr txBox="1"/>
          <p:nvPr/>
        </p:nvSpPr>
        <p:spPr>
          <a:xfrm>
            <a:off x="2060197" y="2228328"/>
            <a:ext cx="5032083" cy="338554"/>
          </a:xfrm>
          <a:prstGeom prst="rect">
            <a:avLst/>
          </a:prstGeom>
          <a:noFill/>
        </p:spPr>
        <p:txBody>
          <a:bodyPr wrap="none" rtlCol="0">
            <a:spAutoFit/>
          </a:bodyPr>
          <a:lstStyle/>
          <a:p>
            <a:r>
              <a:rPr kumimoji="1" lang="en-US" altLang="ja-JP" sz="1600" dirty="0" smtClean="0"/>
              <a:t>Filter shots if none of selected concepts are detected</a:t>
            </a:r>
            <a:endParaRPr kumimoji="1" lang="ja-JP" altLang="en-US" sz="1600" dirty="0"/>
          </a:p>
        </p:txBody>
      </p:sp>
      <p:sp>
        <p:nvSpPr>
          <p:cNvPr id="51" name="下矢印 50"/>
          <p:cNvSpPr/>
          <p:nvPr/>
        </p:nvSpPr>
        <p:spPr>
          <a:xfrm>
            <a:off x="3910933" y="6018552"/>
            <a:ext cx="1368152" cy="2731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043608" y="6300028"/>
            <a:ext cx="7041223" cy="369332"/>
          </a:xfrm>
          <a:prstGeom prst="rect">
            <a:avLst/>
          </a:prstGeom>
          <a:noFill/>
        </p:spPr>
        <p:txBody>
          <a:bodyPr wrap="none" rtlCol="0">
            <a:spAutoFit/>
          </a:bodyPr>
          <a:lstStyle/>
          <a:p>
            <a:r>
              <a:rPr kumimoji="1" lang="en-US" altLang="ja-JP" dirty="0" smtClean="0"/>
              <a:t>Examine the importance of using concept relations for shot filtering</a:t>
            </a:r>
            <a:endParaRPr kumimoji="1" lang="ja-JP" altLang="en-US" dirty="0"/>
          </a:p>
        </p:txBody>
      </p:sp>
      <p:pic>
        <p:nvPicPr>
          <p:cNvPr id="1027" name="Picture 3" descr="C:\Users\kimi\Documents\ICSC2011\Pics\vs_fliter_recall.png"/>
          <p:cNvPicPr>
            <a:picLocks noChangeAspect="1" noChangeArrowheads="1"/>
          </p:cNvPicPr>
          <p:nvPr/>
        </p:nvPicPr>
        <p:blipFill>
          <a:blip r:embed="rId5" cstate="print"/>
          <a:srcRect/>
          <a:stretch>
            <a:fillRect/>
          </a:stretch>
        </p:blipFill>
        <p:spPr bwMode="auto">
          <a:xfrm>
            <a:off x="6047655" y="2788034"/>
            <a:ext cx="3000794" cy="2320614"/>
          </a:xfrm>
          <a:prstGeom prst="rect">
            <a:avLst/>
          </a:prstGeom>
          <a:noFill/>
        </p:spPr>
      </p:pic>
      <p:sp>
        <p:nvSpPr>
          <p:cNvPr id="62" name="テキスト ボックス 95"/>
          <p:cNvSpPr txBox="1"/>
          <p:nvPr/>
        </p:nvSpPr>
        <p:spPr>
          <a:xfrm>
            <a:off x="518597"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64" name="テキスト ボックス 95"/>
          <p:cNvSpPr txBox="1"/>
          <p:nvPr/>
        </p:nvSpPr>
        <p:spPr>
          <a:xfrm>
            <a:off x="1403648"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66" name="テキスト ボックス 95"/>
          <p:cNvSpPr txBox="1"/>
          <p:nvPr/>
        </p:nvSpPr>
        <p:spPr>
          <a:xfrm>
            <a:off x="2318797"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82" name="テキスト ボックス 95"/>
          <p:cNvSpPr txBox="1"/>
          <p:nvPr/>
        </p:nvSpPr>
        <p:spPr>
          <a:xfrm>
            <a:off x="3491880"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83" name="テキスト ボックス 95"/>
          <p:cNvSpPr txBox="1"/>
          <p:nvPr/>
        </p:nvSpPr>
        <p:spPr>
          <a:xfrm>
            <a:off x="4376931"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84" name="テキスト ボックス 95"/>
          <p:cNvSpPr txBox="1"/>
          <p:nvPr/>
        </p:nvSpPr>
        <p:spPr>
          <a:xfrm>
            <a:off x="5292080"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85" name="テキスト ボックス 95"/>
          <p:cNvSpPr txBox="1"/>
          <p:nvPr/>
        </p:nvSpPr>
        <p:spPr>
          <a:xfrm>
            <a:off x="6423253"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86" name="テキスト ボックス 95"/>
          <p:cNvSpPr txBox="1"/>
          <p:nvPr/>
        </p:nvSpPr>
        <p:spPr>
          <a:xfrm>
            <a:off x="7308304"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87" name="テキスト ボックス 95"/>
          <p:cNvSpPr txBox="1"/>
          <p:nvPr/>
        </p:nvSpPr>
        <p:spPr>
          <a:xfrm>
            <a:off x="8223453" y="4964632"/>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46" name="テキスト ボックス 45"/>
          <p:cNvSpPr txBox="1"/>
          <p:nvPr/>
        </p:nvSpPr>
        <p:spPr>
          <a:xfrm>
            <a:off x="893370" y="2516360"/>
            <a:ext cx="1453090" cy="369332"/>
          </a:xfrm>
          <a:prstGeom prst="rect">
            <a:avLst/>
          </a:prstGeom>
          <a:solidFill>
            <a:schemeClr val="bg1"/>
          </a:solidFill>
        </p:spPr>
        <p:txBody>
          <a:bodyPr wrap="none" rtlCol="0">
            <a:spAutoFit/>
          </a:bodyPr>
          <a:lstStyle/>
          <a:p>
            <a:r>
              <a:rPr kumimoji="1" lang="en-US" altLang="ja-JP" dirty="0" smtClean="0"/>
              <a:t>(a) Precision</a:t>
            </a:r>
            <a:endParaRPr kumimoji="1" lang="ja-JP" altLang="en-US" dirty="0"/>
          </a:p>
        </p:txBody>
      </p:sp>
      <p:sp>
        <p:nvSpPr>
          <p:cNvPr id="47" name="テキスト ボックス 46"/>
          <p:cNvSpPr txBox="1"/>
          <p:nvPr/>
        </p:nvSpPr>
        <p:spPr>
          <a:xfrm>
            <a:off x="4048081" y="2516360"/>
            <a:ext cx="1155829" cy="369332"/>
          </a:xfrm>
          <a:prstGeom prst="rect">
            <a:avLst/>
          </a:prstGeom>
          <a:noFill/>
        </p:spPr>
        <p:txBody>
          <a:bodyPr wrap="none" rtlCol="0">
            <a:spAutoFit/>
          </a:bodyPr>
          <a:lstStyle/>
          <a:p>
            <a:r>
              <a:rPr kumimoji="1" lang="en-US" altLang="ja-JP" dirty="0" smtClean="0"/>
              <a:t>(b) Recall</a:t>
            </a:r>
            <a:endParaRPr kumimoji="1" lang="ja-JP" altLang="en-US" dirty="0"/>
          </a:p>
        </p:txBody>
      </p:sp>
      <p:sp>
        <p:nvSpPr>
          <p:cNvPr id="48" name="テキスト ボックス 47"/>
          <p:cNvSpPr txBox="1"/>
          <p:nvPr/>
        </p:nvSpPr>
        <p:spPr>
          <a:xfrm>
            <a:off x="6719011" y="2516360"/>
            <a:ext cx="1658083" cy="369332"/>
          </a:xfrm>
          <a:prstGeom prst="rect">
            <a:avLst/>
          </a:prstGeom>
          <a:noFill/>
        </p:spPr>
        <p:txBody>
          <a:bodyPr wrap="none" rtlCol="0">
            <a:spAutoFit/>
          </a:bodyPr>
          <a:lstStyle/>
          <a:p>
            <a:r>
              <a:rPr kumimoji="1" lang="en-US" altLang="ja-JP" dirty="0" smtClean="0"/>
              <a:t>(c) Filter recall</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Need for Video Ontology</a:t>
            </a:r>
            <a:endParaRPr kumimoji="1" lang="ja-JP" altLang="en-US" dirty="0"/>
          </a:p>
        </p:txBody>
      </p:sp>
      <p:sp>
        <p:nvSpPr>
          <p:cNvPr id="8" name="テキスト ボックス 7"/>
          <p:cNvSpPr txBox="1"/>
          <p:nvPr/>
        </p:nvSpPr>
        <p:spPr>
          <a:xfrm>
            <a:off x="278098" y="2060848"/>
            <a:ext cx="6656502" cy="954107"/>
          </a:xfrm>
          <a:prstGeom prst="rect">
            <a:avLst/>
          </a:prstGeom>
          <a:solidFill>
            <a:schemeClr val="bg1"/>
          </a:solidFill>
        </p:spPr>
        <p:txBody>
          <a:bodyPr wrap="none" rtlCol="0">
            <a:spAutoFit/>
          </a:bodyPr>
          <a:lstStyle/>
          <a:p>
            <a:r>
              <a:rPr kumimoji="1" lang="en-US" altLang="ja-JP" sz="2000" b="1" dirty="0" smtClean="0"/>
              <a:t>QBE (Query by Example):</a:t>
            </a:r>
            <a:endParaRPr lang="en-US" altLang="ja-JP" sz="2000" dirty="0" smtClean="0">
              <a:solidFill>
                <a:srgbClr val="0070C0"/>
              </a:solidFill>
            </a:endParaRPr>
          </a:p>
          <a:p>
            <a:pPr marL="342900" indent="-342900">
              <a:buAutoNum type="arabicPeriod"/>
            </a:pPr>
            <a:r>
              <a:rPr lang="en-US" altLang="ja-JP" dirty="0" smtClean="0"/>
              <a:t>Represent a query by providing example shots</a:t>
            </a:r>
          </a:p>
          <a:p>
            <a:pPr marL="342900" indent="-342900">
              <a:buAutoNum type="arabicPeriod"/>
            </a:pPr>
            <a:r>
              <a:rPr lang="en-US" altLang="ja-JP" dirty="0" smtClean="0"/>
              <a:t>Retrieve shots similar to example shots in terms of features</a:t>
            </a:r>
            <a:endParaRPr kumimoji="1" lang="ja-JP" altLang="en-US" dirty="0"/>
          </a:p>
        </p:txBody>
      </p:sp>
      <p:sp>
        <p:nvSpPr>
          <p:cNvPr id="23" name="テキスト ボックス 22"/>
          <p:cNvSpPr txBox="1"/>
          <p:nvPr/>
        </p:nvSpPr>
        <p:spPr>
          <a:xfrm>
            <a:off x="333020" y="6084004"/>
            <a:ext cx="8487452" cy="369332"/>
          </a:xfrm>
          <a:prstGeom prst="rect">
            <a:avLst/>
          </a:prstGeom>
          <a:noFill/>
        </p:spPr>
        <p:txBody>
          <a:bodyPr wrap="none" rtlCol="0">
            <a:spAutoFit/>
          </a:bodyPr>
          <a:lstStyle/>
          <a:p>
            <a:r>
              <a:rPr kumimoji="1" lang="en-US" altLang="ja-JP" i="1" dirty="0" smtClean="0">
                <a:solidFill>
                  <a:srgbClr val="FF0000"/>
                </a:solidFill>
              </a:rPr>
              <a:t>The similarity on features does not agree with the similarity on semantic contents!</a:t>
            </a:r>
          </a:p>
        </p:txBody>
      </p:sp>
      <p:grpSp>
        <p:nvGrpSpPr>
          <p:cNvPr id="27" name="グループ化 26"/>
          <p:cNvGrpSpPr/>
          <p:nvPr/>
        </p:nvGrpSpPr>
        <p:grpSpPr>
          <a:xfrm>
            <a:off x="4071520" y="4818567"/>
            <a:ext cx="3665256" cy="900000"/>
            <a:chOff x="4383008" y="3467167"/>
            <a:chExt cx="3665256" cy="900000"/>
          </a:xfrm>
        </p:grpSpPr>
        <p:pic>
          <p:nvPicPr>
            <p:cNvPr id="31" name="Picture 5" descr="C:\Users\kimi\Documents\SAMT_presentation\WalkingExampels\overfit_examples\120_3.jpg"/>
            <p:cNvPicPr>
              <a:picLocks noChangeAspect="1" noChangeArrowheads="1"/>
            </p:cNvPicPr>
            <p:nvPr/>
          </p:nvPicPr>
          <p:blipFill>
            <a:blip r:embed="rId3" cstate="print"/>
            <a:srcRect/>
            <a:stretch>
              <a:fillRect/>
            </a:stretch>
          </p:blipFill>
          <p:spPr bwMode="auto">
            <a:xfrm>
              <a:off x="5665636" y="3467167"/>
              <a:ext cx="1100000" cy="900000"/>
            </a:xfrm>
            <a:prstGeom prst="rect">
              <a:avLst/>
            </a:prstGeom>
            <a:noFill/>
          </p:spPr>
        </p:pic>
        <p:pic>
          <p:nvPicPr>
            <p:cNvPr id="32" name="Picture 7" descr="C:\Users\kimi\Documents\SAMT_presentation\WalkingExampels\overfit_examples\87_3.jpg"/>
            <p:cNvPicPr>
              <a:picLocks noChangeAspect="1" noChangeArrowheads="1"/>
            </p:cNvPicPr>
            <p:nvPr/>
          </p:nvPicPr>
          <p:blipFill>
            <a:blip r:embed="rId4" cstate="print"/>
            <a:srcRect/>
            <a:stretch>
              <a:fillRect/>
            </a:stretch>
          </p:blipFill>
          <p:spPr bwMode="auto">
            <a:xfrm>
              <a:off x="4383008" y="3467167"/>
              <a:ext cx="1100000" cy="900000"/>
            </a:xfrm>
            <a:prstGeom prst="rect">
              <a:avLst/>
            </a:prstGeom>
            <a:noFill/>
          </p:spPr>
        </p:pic>
        <p:pic>
          <p:nvPicPr>
            <p:cNvPr id="33" name="Picture 8" descr="C:\Users\kimi\Documents\SAMT_presentation\WalkingExampels\overfit_examples\158_3.jpg"/>
            <p:cNvPicPr>
              <a:picLocks noChangeAspect="1" noChangeArrowheads="1"/>
            </p:cNvPicPr>
            <p:nvPr/>
          </p:nvPicPr>
          <p:blipFill>
            <a:blip r:embed="rId5" cstate="print"/>
            <a:srcRect/>
            <a:stretch>
              <a:fillRect/>
            </a:stretch>
          </p:blipFill>
          <p:spPr bwMode="auto">
            <a:xfrm>
              <a:off x="6948264" y="3467167"/>
              <a:ext cx="1100000" cy="900000"/>
            </a:xfrm>
            <a:prstGeom prst="rect">
              <a:avLst/>
            </a:prstGeom>
            <a:noFill/>
          </p:spPr>
        </p:pic>
      </p:grpSp>
      <p:sp>
        <p:nvSpPr>
          <p:cNvPr id="34" name="テキスト ボックス 33"/>
          <p:cNvSpPr txBox="1"/>
          <p:nvPr/>
        </p:nvSpPr>
        <p:spPr>
          <a:xfrm>
            <a:off x="2987824" y="5713511"/>
            <a:ext cx="5881931" cy="307777"/>
          </a:xfrm>
          <a:prstGeom prst="rect">
            <a:avLst/>
          </a:prstGeom>
          <a:noFill/>
        </p:spPr>
        <p:txBody>
          <a:bodyPr wrap="none" rtlCol="0">
            <a:spAutoFit/>
          </a:bodyPr>
          <a:lstStyle/>
          <a:p>
            <a:r>
              <a:rPr kumimoji="1" lang="en-US" altLang="ja-JP" sz="1400" dirty="0" smtClean="0"/>
              <a:t>Characterized by few edges corresponding to sky regions (</a:t>
            </a:r>
            <a:r>
              <a:rPr kumimoji="1" lang="en-US" altLang="ja-JP" sz="1400" b="1" i="1" dirty="0" err="1" smtClean="0"/>
              <a:t>Overfitting</a:t>
            </a:r>
            <a:r>
              <a:rPr kumimoji="1" lang="en-US" altLang="ja-JP" sz="1400" dirty="0" smtClean="0"/>
              <a:t>)</a:t>
            </a:r>
          </a:p>
        </p:txBody>
      </p:sp>
      <p:sp>
        <p:nvSpPr>
          <p:cNvPr id="35" name="右矢印 34"/>
          <p:cNvSpPr/>
          <p:nvPr/>
        </p:nvSpPr>
        <p:spPr>
          <a:xfrm>
            <a:off x="3141780" y="3905671"/>
            <a:ext cx="72008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p:cNvGrpSpPr/>
          <p:nvPr/>
        </p:nvGrpSpPr>
        <p:grpSpPr>
          <a:xfrm>
            <a:off x="539552" y="3815711"/>
            <a:ext cx="2396144" cy="900000"/>
            <a:chOff x="539552" y="3467167"/>
            <a:chExt cx="2396144" cy="900000"/>
          </a:xfrm>
        </p:grpSpPr>
        <p:pic>
          <p:nvPicPr>
            <p:cNvPr id="37" name="Picture 6" descr="C:\Users\kimi\Documents\SAMT_presentation\WalkingExampels\overfit_examples\48_3.jpg"/>
            <p:cNvPicPr>
              <a:picLocks noChangeAspect="1" noChangeArrowheads="1"/>
            </p:cNvPicPr>
            <p:nvPr/>
          </p:nvPicPr>
          <p:blipFill>
            <a:blip r:embed="rId6" cstate="print"/>
            <a:srcRect/>
            <a:stretch>
              <a:fillRect/>
            </a:stretch>
          </p:blipFill>
          <p:spPr bwMode="auto">
            <a:xfrm>
              <a:off x="539552" y="3467167"/>
              <a:ext cx="1100000" cy="900000"/>
            </a:xfrm>
            <a:prstGeom prst="rect">
              <a:avLst/>
            </a:prstGeom>
            <a:noFill/>
          </p:spPr>
        </p:pic>
        <p:pic>
          <p:nvPicPr>
            <p:cNvPr id="38" name="Picture 2" descr="C:\Users\kimi\Documents\SAMT_presentation\WalkingExampels\overfit_examples\91_3.jpg"/>
            <p:cNvPicPr>
              <a:picLocks noChangeAspect="1" noChangeArrowheads="1"/>
            </p:cNvPicPr>
            <p:nvPr/>
          </p:nvPicPr>
          <p:blipFill>
            <a:blip r:embed="rId7" cstate="print"/>
            <a:srcRect/>
            <a:stretch>
              <a:fillRect/>
            </a:stretch>
          </p:blipFill>
          <p:spPr bwMode="auto">
            <a:xfrm>
              <a:off x="1835696" y="3467167"/>
              <a:ext cx="1100000" cy="900000"/>
            </a:xfrm>
            <a:prstGeom prst="rect">
              <a:avLst/>
            </a:prstGeom>
            <a:noFill/>
          </p:spPr>
        </p:pic>
      </p:grpSp>
      <p:sp>
        <p:nvSpPr>
          <p:cNvPr id="39" name="テキスト ボックス 38"/>
          <p:cNvSpPr txBox="1"/>
          <p:nvPr/>
        </p:nvSpPr>
        <p:spPr>
          <a:xfrm>
            <a:off x="913520" y="3469838"/>
            <a:ext cx="1648208" cy="338554"/>
          </a:xfrm>
          <a:prstGeom prst="rect">
            <a:avLst/>
          </a:prstGeom>
          <a:noFill/>
        </p:spPr>
        <p:txBody>
          <a:bodyPr wrap="none" rtlCol="0">
            <a:spAutoFit/>
          </a:bodyPr>
          <a:lstStyle/>
          <a:p>
            <a:r>
              <a:rPr kumimoji="1" lang="en-US" altLang="ja-JP" sz="1600" dirty="0" smtClean="0"/>
              <a:t>(Example shots)</a:t>
            </a:r>
            <a:endParaRPr kumimoji="1" lang="ja-JP" altLang="en-US" sz="1600" dirty="0"/>
          </a:p>
        </p:txBody>
      </p:sp>
      <p:sp>
        <p:nvSpPr>
          <p:cNvPr id="40" name="テキスト ボックス 39"/>
          <p:cNvSpPr txBox="1"/>
          <p:nvPr/>
        </p:nvSpPr>
        <p:spPr>
          <a:xfrm>
            <a:off x="5037821" y="3469838"/>
            <a:ext cx="1732654" cy="338554"/>
          </a:xfrm>
          <a:prstGeom prst="rect">
            <a:avLst/>
          </a:prstGeom>
          <a:noFill/>
        </p:spPr>
        <p:txBody>
          <a:bodyPr wrap="none" rtlCol="0">
            <a:spAutoFit/>
          </a:bodyPr>
          <a:lstStyle/>
          <a:p>
            <a:r>
              <a:rPr kumimoji="1" lang="en-US" altLang="ja-JP" sz="1600" dirty="0" smtClean="0"/>
              <a:t>(Retrieved shots)</a:t>
            </a:r>
            <a:endParaRPr kumimoji="1" lang="ja-JP" altLang="en-US" sz="1600" dirty="0"/>
          </a:p>
        </p:txBody>
      </p:sp>
      <p:sp>
        <p:nvSpPr>
          <p:cNvPr id="41" name="テキスト ボックス 40"/>
          <p:cNvSpPr txBox="1"/>
          <p:nvPr/>
        </p:nvSpPr>
        <p:spPr>
          <a:xfrm>
            <a:off x="107504" y="3090446"/>
            <a:ext cx="3026213" cy="338554"/>
          </a:xfrm>
          <a:prstGeom prst="rect">
            <a:avLst/>
          </a:prstGeom>
          <a:noFill/>
        </p:spPr>
        <p:txBody>
          <a:bodyPr wrap="none" rtlCol="0">
            <a:spAutoFit/>
          </a:bodyPr>
          <a:lstStyle/>
          <a:p>
            <a:r>
              <a:rPr kumimoji="1" lang="en-US" altLang="ja-JP" sz="1600" i="1" u="sng" dirty="0" smtClean="0"/>
              <a:t>Query: Tall buildings are shown</a:t>
            </a:r>
            <a:endParaRPr kumimoji="1" lang="ja-JP" altLang="en-US" sz="1600" i="1" u="sng" dirty="0"/>
          </a:p>
        </p:txBody>
      </p:sp>
      <p:grpSp>
        <p:nvGrpSpPr>
          <p:cNvPr id="20" name="グループ化 19"/>
          <p:cNvGrpSpPr/>
          <p:nvPr/>
        </p:nvGrpSpPr>
        <p:grpSpPr>
          <a:xfrm>
            <a:off x="4067944" y="3810455"/>
            <a:ext cx="3672408" cy="905256"/>
            <a:chOff x="4139952" y="3171816"/>
            <a:chExt cx="3672408" cy="905256"/>
          </a:xfrm>
        </p:grpSpPr>
        <p:pic>
          <p:nvPicPr>
            <p:cNvPr id="1026" name="Picture 2" descr="C:\Users\kimi\Documents\ICSC2011\Pics\8_3.jpg"/>
            <p:cNvPicPr>
              <a:picLocks noChangeAspect="1" noChangeArrowheads="1"/>
            </p:cNvPicPr>
            <p:nvPr/>
          </p:nvPicPr>
          <p:blipFill>
            <a:blip r:embed="rId8" cstate="print"/>
            <a:srcRect/>
            <a:stretch>
              <a:fillRect/>
            </a:stretch>
          </p:blipFill>
          <p:spPr bwMode="auto">
            <a:xfrm>
              <a:off x="4139952" y="3171816"/>
              <a:ext cx="1106424" cy="905256"/>
            </a:xfrm>
            <a:prstGeom prst="rect">
              <a:avLst/>
            </a:prstGeom>
            <a:noFill/>
          </p:spPr>
        </p:pic>
        <p:pic>
          <p:nvPicPr>
            <p:cNvPr id="1027" name="Picture 3" descr="C:\Users\kimi\Documents\ICSC2011\Pics\15_3.jpg"/>
            <p:cNvPicPr>
              <a:picLocks noChangeAspect="1" noChangeArrowheads="1"/>
            </p:cNvPicPr>
            <p:nvPr/>
          </p:nvPicPr>
          <p:blipFill>
            <a:blip r:embed="rId9" cstate="print"/>
            <a:srcRect/>
            <a:stretch>
              <a:fillRect/>
            </a:stretch>
          </p:blipFill>
          <p:spPr bwMode="auto">
            <a:xfrm>
              <a:off x="5422944" y="3171816"/>
              <a:ext cx="1106424" cy="905256"/>
            </a:xfrm>
            <a:prstGeom prst="rect">
              <a:avLst/>
            </a:prstGeom>
            <a:noFill/>
          </p:spPr>
        </p:pic>
        <p:pic>
          <p:nvPicPr>
            <p:cNvPr id="1028" name="Picture 4" descr="C:\Users\kimi\Documents\ICSC2011\Pics\111_3.jpg"/>
            <p:cNvPicPr>
              <a:picLocks noChangeAspect="1" noChangeArrowheads="1"/>
            </p:cNvPicPr>
            <p:nvPr/>
          </p:nvPicPr>
          <p:blipFill>
            <a:blip r:embed="rId10" cstate="print"/>
            <a:srcRect/>
            <a:stretch>
              <a:fillRect/>
            </a:stretch>
          </p:blipFill>
          <p:spPr bwMode="auto">
            <a:xfrm>
              <a:off x="6705936" y="3171816"/>
              <a:ext cx="1106424" cy="905256"/>
            </a:xfrm>
            <a:prstGeom prst="rect">
              <a:avLst/>
            </a:prstGeom>
            <a:noFill/>
          </p:spPr>
        </p:pic>
      </p:grpSp>
      <p:sp>
        <p:nvSpPr>
          <p:cNvPr id="21" name="テキスト ボックス 20"/>
          <p:cNvSpPr txBox="1"/>
          <p:nvPr/>
        </p:nvSpPr>
        <p:spPr>
          <a:xfrm>
            <a:off x="7812360" y="4078417"/>
            <a:ext cx="1057725" cy="369332"/>
          </a:xfrm>
          <a:prstGeom prst="rect">
            <a:avLst/>
          </a:prstGeom>
          <a:noFill/>
        </p:spPr>
        <p:txBody>
          <a:bodyPr wrap="none" rtlCol="0">
            <a:spAutoFit/>
          </a:bodyPr>
          <a:lstStyle/>
          <a:p>
            <a:r>
              <a:rPr kumimoji="1" lang="en-US" altLang="ja-JP" i="1" dirty="0" smtClean="0"/>
              <a:t>Relevant</a:t>
            </a:r>
            <a:endParaRPr kumimoji="1" lang="ja-JP" altLang="en-US" i="1" dirty="0"/>
          </a:p>
        </p:txBody>
      </p:sp>
      <p:sp>
        <p:nvSpPr>
          <p:cNvPr id="22" name="テキスト ボックス 21"/>
          <p:cNvSpPr txBox="1"/>
          <p:nvPr/>
        </p:nvSpPr>
        <p:spPr>
          <a:xfrm>
            <a:off x="7812360" y="5056147"/>
            <a:ext cx="1170192" cy="369332"/>
          </a:xfrm>
          <a:prstGeom prst="rect">
            <a:avLst/>
          </a:prstGeom>
          <a:noFill/>
        </p:spPr>
        <p:txBody>
          <a:bodyPr wrap="none" rtlCol="0">
            <a:spAutoFit/>
          </a:bodyPr>
          <a:lstStyle/>
          <a:p>
            <a:r>
              <a:rPr lang="en-US" altLang="ja-JP" i="1" dirty="0" smtClean="0"/>
              <a:t>Irr</a:t>
            </a:r>
            <a:r>
              <a:rPr kumimoji="1" lang="en-US" altLang="ja-JP" i="1" dirty="0" smtClean="0"/>
              <a:t>elevant</a:t>
            </a:r>
            <a:endParaRPr kumimoji="1" lang="ja-JP" altLang="en-US"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3600" dirty="0" smtClean="0"/>
              <a:t>Effectiveness of Using Concept Relations and DST</a:t>
            </a:r>
            <a:endParaRPr kumimoji="1" lang="ja-JP" altLang="en-US" sz="3600" dirty="0"/>
          </a:p>
        </p:txBody>
      </p:sp>
      <p:sp>
        <p:nvSpPr>
          <p:cNvPr id="6" name="テキスト ボックス 5"/>
          <p:cNvSpPr txBox="1"/>
          <p:nvPr/>
        </p:nvSpPr>
        <p:spPr>
          <a:xfrm>
            <a:off x="958374" y="5157192"/>
            <a:ext cx="7427803" cy="923330"/>
          </a:xfrm>
          <a:prstGeom prst="rect">
            <a:avLst/>
          </a:prstGeom>
          <a:noFill/>
        </p:spPr>
        <p:txBody>
          <a:bodyPr wrap="none" rtlCol="0">
            <a:spAutoFit/>
          </a:bodyPr>
          <a:lstStyle/>
          <a:p>
            <a:pPr>
              <a:buFont typeface="Wingdings" pitchFamily="2" charset="2"/>
              <a:buChar char="l"/>
            </a:pPr>
            <a:r>
              <a:rPr kumimoji="1" lang="en-US" altLang="ja-JP" b="1" dirty="0" smtClean="0"/>
              <a:t> Onto:</a:t>
            </a:r>
            <a:r>
              <a:rPr kumimoji="1" lang="en-US" altLang="ja-JP" dirty="0" smtClean="0"/>
              <a:t> Many irrelevant shots are wrongly retained (Filter recall)</a:t>
            </a:r>
          </a:p>
          <a:p>
            <a:pPr>
              <a:buFont typeface="Wingdings" pitchFamily="2" charset="2"/>
              <a:buChar char="l"/>
            </a:pPr>
            <a:r>
              <a:rPr lang="en-US" altLang="ja-JP" b="1" dirty="0" smtClean="0"/>
              <a:t> No-DST:</a:t>
            </a:r>
            <a:r>
              <a:rPr lang="en-US" altLang="ja-JP" dirty="0" smtClean="0"/>
              <a:t> Precision is significantly improved, but recall is degraded</a:t>
            </a:r>
          </a:p>
          <a:p>
            <a:pPr>
              <a:buFont typeface="Wingdings" pitchFamily="2" charset="2"/>
              <a:buChar char="l"/>
            </a:pPr>
            <a:r>
              <a:rPr kumimoji="1" lang="en-US" altLang="ja-JP" b="1" dirty="0" smtClean="0"/>
              <a:t> DST: </a:t>
            </a:r>
            <a:r>
              <a:rPr lang="en-US" altLang="ja-JP" dirty="0" smtClean="0"/>
              <a:t>R</a:t>
            </a:r>
            <a:r>
              <a:rPr kumimoji="1" lang="en-US" altLang="ja-JP" dirty="0" smtClean="0"/>
              <a:t>ecall is recovered while improving precision and filter recall</a:t>
            </a:r>
          </a:p>
        </p:txBody>
      </p:sp>
      <p:pic>
        <p:nvPicPr>
          <p:cNvPr id="2050" name="Picture 2" descr="C:\Users\kimi\Documents\ICSC2011\Pics\prop_precision.png"/>
          <p:cNvPicPr>
            <a:picLocks noChangeAspect="1" noChangeArrowheads="1"/>
          </p:cNvPicPr>
          <p:nvPr/>
        </p:nvPicPr>
        <p:blipFill>
          <a:blip r:embed="rId3" cstate="print"/>
          <a:srcRect/>
          <a:stretch>
            <a:fillRect/>
          </a:stretch>
        </p:blipFill>
        <p:spPr bwMode="auto">
          <a:xfrm>
            <a:off x="62432" y="2574196"/>
            <a:ext cx="2958783" cy="2403493"/>
          </a:xfrm>
          <a:prstGeom prst="rect">
            <a:avLst/>
          </a:prstGeom>
          <a:noFill/>
        </p:spPr>
      </p:pic>
      <p:pic>
        <p:nvPicPr>
          <p:cNvPr id="2051" name="Picture 3" descr="C:\Users\kimi\Documents\ICSC2011\Pics\prop_recall.png"/>
          <p:cNvPicPr>
            <a:picLocks noChangeAspect="1" noChangeArrowheads="1"/>
          </p:cNvPicPr>
          <p:nvPr/>
        </p:nvPicPr>
        <p:blipFill>
          <a:blip r:embed="rId4" cstate="print"/>
          <a:srcRect/>
          <a:stretch>
            <a:fillRect/>
          </a:stretch>
        </p:blipFill>
        <p:spPr bwMode="auto">
          <a:xfrm>
            <a:off x="3137668" y="2574196"/>
            <a:ext cx="2892479" cy="2403493"/>
          </a:xfrm>
          <a:prstGeom prst="rect">
            <a:avLst/>
          </a:prstGeom>
          <a:noFill/>
        </p:spPr>
      </p:pic>
      <p:pic>
        <p:nvPicPr>
          <p:cNvPr id="5" name="Picture 4" descr="C:\Users\kimi\Documents\ICSC2011\Pics\prop_filter_recall.png"/>
          <p:cNvPicPr>
            <a:picLocks noChangeAspect="1" noChangeArrowheads="1"/>
          </p:cNvPicPr>
          <p:nvPr/>
        </p:nvPicPr>
        <p:blipFill>
          <a:blip r:embed="rId5" cstate="print"/>
          <a:srcRect/>
          <a:stretch>
            <a:fillRect/>
          </a:stretch>
        </p:blipFill>
        <p:spPr bwMode="auto">
          <a:xfrm>
            <a:off x="6146600" y="2574196"/>
            <a:ext cx="2817888" cy="2403493"/>
          </a:xfrm>
          <a:prstGeom prst="rect">
            <a:avLst/>
          </a:prstGeom>
          <a:noFill/>
        </p:spPr>
      </p:pic>
      <p:grpSp>
        <p:nvGrpSpPr>
          <p:cNvPr id="43" name="グループ化 42"/>
          <p:cNvGrpSpPr/>
          <p:nvPr/>
        </p:nvGrpSpPr>
        <p:grpSpPr>
          <a:xfrm>
            <a:off x="2844786" y="1916832"/>
            <a:ext cx="3527414" cy="311496"/>
            <a:chOff x="2844786" y="1916832"/>
            <a:chExt cx="3527414" cy="311496"/>
          </a:xfrm>
        </p:grpSpPr>
        <p:grpSp>
          <p:nvGrpSpPr>
            <p:cNvPr id="42" name="グループ化 41"/>
            <p:cNvGrpSpPr/>
            <p:nvPr/>
          </p:nvGrpSpPr>
          <p:grpSpPr>
            <a:xfrm>
              <a:off x="2844786" y="1916832"/>
              <a:ext cx="1284904" cy="311496"/>
              <a:chOff x="2844786" y="1916832"/>
              <a:chExt cx="1284904" cy="311496"/>
            </a:xfrm>
          </p:grpSpPr>
          <p:sp>
            <p:nvSpPr>
              <p:cNvPr id="28" name="正方形/長方形 27"/>
              <p:cNvSpPr/>
              <p:nvPr/>
            </p:nvSpPr>
            <p:spPr>
              <a:xfrm>
                <a:off x="2844786" y="1991618"/>
                <a:ext cx="171450" cy="16192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9" name="テキスト ボックス 5"/>
              <p:cNvSpPr txBox="1"/>
              <p:nvPr/>
            </p:nvSpPr>
            <p:spPr>
              <a:xfrm>
                <a:off x="3087673" y="1916832"/>
                <a:ext cx="1042017"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Onto (base)</a:t>
                </a:r>
                <a:endParaRPr kumimoji="1" lang="ja-JP" altLang="en-US" sz="1400"/>
              </a:p>
            </p:txBody>
          </p:sp>
        </p:grpSp>
        <p:grpSp>
          <p:nvGrpSpPr>
            <p:cNvPr id="22" name="グループ化 21"/>
            <p:cNvGrpSpPr/>
            <p:nvPr/>
          </p:nvGrpSpPr>
          <p:grpSpPr>
            <a:xfrm>
              <a:off x="4410170" y="1916832"/>
              <a:ext cx="973536" cy="311496"/>
              <a:chOff x="1565384" y="0"/>
              <a:chExt cx="973536" cy="311496"/>
            </a:xfrm>
          </p:grpSpPr>
          <p:sp>
            <p:nvSpPr>
              <p:cNvPr id="26" name="正方形/長方形 25"/>
              <p:cNvSpPr/>
              <p:nvPr/>
            </p:nvSpPr>
            <p:spPr>
              <a:xfrm>
                <a:off x="1565384" y="74786"/>
                <a:ext cx="171450" cy="161925"/>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7" name="テキスト ボックス 7"/>
              <p:cNvSpPr txBox="1"/>
              <p:nvPr/>
            </p:nvSpPr>
            <p:spPr>
              <a:xfrm>
                <a:off x="1808271" y="0"/>
                <a:ext cx="730649"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No-DST</a:t>
                </a:r>
                <a:endParaRPr kumimoji="1" lang="ja-JP" altLang="en-US" sz="1400"/>
              </a:p>
            </p:txBody>
          </p:sp>
        </p:grpSp>
        <p:grpSp>
          <p:nvGrpSpPr>
            <p:cNvPr id="23" name="グループ化 22"/>
            <p:cNvGrpSpPr/>
            <p:nvPr/>
          </p:nvGrpSpPr>
          <p:grpSpPr>
            <a:xfrm>
              <a:off x="5664186" y="1916832"/>
              <a:ext cx="708014" cy="311496"/>
              <a:chOff x="2819400" y="0"/>
              <a:chExt cx="708014" cy="311496"/>
            </a:xfrm>
          </p:grpSpPr>
          <p:sp>
            <p:nvSpPr>
              <p:cNvPr id="24" name="正方形/長方形 23"/>
              <p:cNvSpPr/>
              <p:nvPr/>
            </p:nvSpPr>
            <p:spPr>
              <a:xfrm>
                <a:off x="2819400" y="74786"/>
                <a:ext cx="171450" cy="16192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5" name="テキスト ボックス 9"/>
              <p:cNvSpPr txBox="1"/>
              <p:nvPr/>
            </p:nvSpPr>
            <p:spPr>
              <a:xfrm>
                <a:off x="3062287" y="0"/>
                <a:ext cx="465127"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a:t>DST</a:t>
                </a:r>
                <a:endParaRPr kumimoji="1" lang="ja-JP" altLang="en-US" sz="1400"/>
              </a:p>
            </p:txBody>
          </p:sp>
        </p:grpSp>
      </p:grpSp>
      <p:sp>
        <p:nvSpPr>
          <p:cNvPr id="30" name="テキスト ボックス 29"/>
          <p:cNvSpPr txBox="1"/>
          <p:nvPr/>
        </p:nvSpPr>
        <p:spPr>
          <a:xfrm>
            <a:off x="815278" y="2276872"/>
            <a:ext cx="1453090" cy="369332"/>
          </a:xfrm>
          <a:prstGeom prst="rect">
            <a:avLst/>
          </a:prstGeom>
          <a:solidFill>
            <a:schemeClr val="bg1"/>
          </a:solidFill>
        </p:spPr>
        <p:txBody>
          <a:bodyPr wrap="none" rtlCol="0">
            <a:spAutoFit/>
          </a:bodyPr>
          <a:lstStyle/>
          <a:p>
            <a:r>
              <a:rPr kumimoji="1" lang="en-US" altLang="ja-JP" dirty="0" smtClean="0"/>
              <a:t>(a) Precision</a:t>
            </a:r>
            <a:endParaRPr kumimoji="1" lang="ja-JP" altLang="en-US" dirty="0"/>
          </a:p>
        </p:txBody>
      </p:sp>
      <p:sp>
        <p:nvSpPr>
          <p:cNvPr id="31" name="テキスト ボックス 30"/>
          <p:cNvSpPr txBox="1"/>
          <p:nvPr/>
        </p:nvSpPr>
        <p:spPr>
          <a:xfrm>
            <a:off x="4005993" y="2276872"/>
            <a:ext cx="1155829" cy="369332"/>
          </a:xfrm>
          <a:prstGeom prst="rect">
            <a:avLst/>
          </a:prstGeom>
          <a:noFill/>
        </p:spPr>
        <p:txBody>
          <a:bodyPr wrap="none" rtlCol="0">
            <a:spAutoFit/>
          </a:bodyPr>
          <a:lstStyle/>
          <a:p>
            <a:r>
              <a:rPr kumimoji="1" lang="en-US" altLang="ja-JP" dirty="0" smtClean="0"/>
              <a:t>(b) Recall</a:t>
            </a:r>
            <a:endParaRPr kumimoji="1" lang="ja-JP" altLang="en-US" dirty="0"/>
          </a:p>
        </p:txBody>
      </p:sp>
      <p:sp>
        <p:nvSpPr>
          <p:cNvPr id="32" name="テキスト ボックス 31"/>
          <p:cNvSpPr txBox="1"/>
          <p:nvPr/>
        </p:nvSpPr>
        <p:spPr>
          <a:xfrm>
            <a:off x="6726503" y="2276872"/>
            <a:ext cx="1658083" cy="369332"/>
          </a:xfrm>
          <a:prstGeom prst="rect">
            <a:avLst/>
          </a:prstGeom>
          <a:noFill/>
        </p:spPr>
        <p:txBody>
          <a:bodyPr wrap="none" rtlCol="0">
            <a:spAutoFit/>
          </a:bodyPr>
          <a:lstStyle/>
          <a:p>
            <a:r>
              <a:rPr kumimoji="1" lang="en-US" altLang="ja-JP" dirty="0" smtClean="0"/>
              <a:t>(c) Filter recall</a:t>
            </a:r>
            <a:endParaRPr kumimoji="1" lang="ja-JP" altLang="en-US" dirty="0"/>
          </a:p>
        </p:txBody>
      </p:sp>
      <p:sp>
        <p:nvSpPr>
          <p:cNvPr id="33" name="テキスト ボックス 95"/>
          <p:cNvSpPr txBox="1"/>
          <p:nvPr/>
        </p:nvSpPr>
        <p:spPr>
          <a:xfrm>
            <a:off x="518597"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34" name="テキスト ボックス 95"/>
          <p:cNvSpPr txBox="1"/>
          <p:nvPr/>
        </p:nvSpPr>
        <p:spPr>
          <a:xfrm>
            <a:off x="1403648"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35" name="テキスト ボックス 95"/>
          <p:cNvSpPr txBox="1"/>
          <p:nvPr/>
        </p:nvSpPr>
        <p:spPr>
          <a:xfrm>
            <a:off x="2318797"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36" name="テキスト ボックス 95"/>
          <p:cNvSpPr txBox="1"/>
          <p:nvPr/>
        </p:nvSpPr>
        <p:spPr>
          <a:xfrm>
            <a:off x="3491880"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37" name="テキスト ボックス 95"/>
          <p:cNvSpPr txBox="1"/>
          <p:nvPr/>
        </p:nvSpPr>
        <p:spPr>
          <a:xfrm>
            <a:off x="4376931"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38" name="テキスト ボックス 95"/>
          <p:cNvSpPr txBox="1"/>
          <p:nvPr/>
        </p:nvSpPr>
        <p:spPr>
          <a:xfrm>
            <a:off x="5292080"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39" name="テキスト ボックス 95"/>
          <p:cNvSpPr txBox="1"/>
          <p:nvPr/>
        </p:nvSpPr>
        <p:spPr>
          <a:xfrm>
            <a:off x="6423253"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40" name="テキスト ボックス 95"/>
          <p:cNvSpPr txBox="1"/>
          <p:nvPr/>
        </p:nvSpPr>
        <p:spPr>
          <a:xfrm>
            <a:off x="7308304"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41" name="テキスト ボックス 95"/>
          <p:cNvSpPr txBox="1"/>
          <p:nvPr/>
        </p:nvSpPr>
        <p:spPr>
          <a:xfrm>
            <a:off x="8223453" y="4858707"/>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45" name="テキスト ボックス 44"/>
          <p:cNvSpPr txBox="1"/>
          <p:nvPr/>
        </p:nvSpPr>
        <p:spPr>
          <a:xfrm>
            <a:off x="8028384" y="5733256"/>
            <a:ext cx="774571" cy="369332"/>
          </a:xfrm>
          <a:prstGeom prst="rect">
            <a:avLst/>
          </a:prstGeom>
          <a:noFill/>
        </p:spPr>
        <p:txBody>
          <a:bodyPr wrap="none" rtlCol="0">
            <a:spAutoFit/>
          </a:bodyPr>
          <a:lstStyle/>
          <a:p>
            <a:r>
              <a:rPr lang="en-US" altLang="ja-JP" b="1" i="1" dirty="0" smtClean="0">
                <a:solidFill>
                  <a:srgbClr val="FF0000"/>
                </a:solidFill>
              </a:rPr>
              <a:t>Best!</a:t>
            </a:r>
            <a:endParaRPr lang="ja-JP" altLang="en-US" b="1" i="1" dirty="0" smtClean="0">
              <a:solidFill>
                <a:srgbClr val="FF0000"/>
              </a:solidFill>
            </a:endParaRPr>
          </a:p>
        </p:txBody>
      </p:sp>
      <p:sp>
        <p:nvSpPr>
          <p:cNvPr id="46" name="テキスト ボックス 45"/>
          <p:cNvSpPr txBox="1"/>
          <p:nvPr/>
        </p:nvSpPr>
        <p:spPr>
          <a:xfrm>
            <a:off x="832254" y="6093296"/>
            <a:ext cx="7628178" cy="646331"/>
          </a:xfrm>
          <a:prstGeom prst="rect">
            <a:avLst/>
          </a:prstGeom>
          <a:noFill/>
        </p:spPr>
        <p:txBody>
          <a:bodyPr wrap="none" rtlCol="0">
            <a:spAutoFit/>
          </a:bodyPr>
          <a:lstStyle/>
          <a:p>
            <a:r>
              <a:rPr lang="en-US" altLang="ja-JP" dirty="0" smtClean="0">
                <a:solidFill>
                  <a:srgbClr val="0070C0"/>
                </a:solidFill>
              </a:rPr>
              <a:t>C</a:t>
            </a:r>
            <a:r>
              <a:rPr kumimoji="1" lang="en-US" altLang="ja-JP" dirty="0" smtClean="0">
                <a:solidFill>
                  <a:srgbClr val="0070C0"/>
                </a:solidFill>
              </a:rPr>
              <a:t>oncept relations and DST are useful to achieve shot filtering, w</a:t>
            </a:r>
            <a:r>
              <a:rPr lang="en-US" altLang="ja-JP" dirty="0" smtClean="0">
                <a:solidFill>
                  <a:srgbClr val="0070C0"/>
                </a:solidFill>
              </a:rPr>
              <a:t>hich not </a:t>
            </a:r>
          </a:p>
          <a:p>
            <a:r>
              <a:rPr lang="en-US" altLang="ja-JP" dirty="0" smtClean="0">
                <a:solidFill>
                  <a:srgbClr val="0070C0"/>
                </a:solidFill>
              </a:rPr>
              <a:t>only filters many irrelevant shots, but also retains many relevant shots.</a:t>
            </a:r>
            <a:endParaRPr kumimoji="1" lang="ja-JP" altLang="en-US" dirty="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4000" dirty="0" smtClean="0"/>
              <a:t>Retrieval Performance and </a:t>
            </a:r>
            <a:r>
              <a:rPr lang="en-US" altLang="ja-JP" sz="4000" dirty="0" smtClean="0"/>
              <a:t>Time</a:t>
            </a:r>
            <a:endParaRPr kumimoji="1" lang="ja-JP" altLang="en-US" sz="4000" dirty="0"/>
          </a:p>
        </p:txBody>
      </p:sp>
      <p:sp>
        <p:nvSpPr>
          <p:cNvPr id="6" name="テキスト ボックス 5"/>
          <p:cNvSpPr txBox="1"/>
          <p:nvPr/>
        </p:nvSpPr>
        <p:spPr>
          <a:xfrm>
            <a:off x="467544" y="5951021"/>
            <a:ext cx="8141972" cy="646331"/>
          </a:xfrm>
          <a:prstGeom prst="rect">
            <a:avLst/>
          </a:prstGeom>
          <a:noFill/>
        </p:spPr>
        <p:txBody>
          <a:bodyPr wrap="none" rtlCol="0">
            <a:spAutoFit/>
          </a:bodyPr>
          <a:lstStyle/>
          <a:p>
            <a:pPr algn="ctr"/>
            <a:r>
              <a:rPr kumimoji="1" lang="en-US" altLang="ja-JP" b="1" i="1" dirty="0" smtClean="0">
                <a:solidFill>
                  <a:srgbClr val="FF0000"/>
                </a:solidFill>
              </a:rPr>
              <a:t>Shot filtering by our video ontology is effective for both</a:t>
            </a:r>
          </a:p>
          <a:p>
            <a:pPr algn="ctr"/>
            <a:r>
              <a:rPr kumimoji="1" lang="en-US" altLang="ja-JP" b="1" i="1" dirty="0" smtClean="0">
                <a:solidFill>
                  <a:srgbClr val="FF0000"/>
                </a:solidFill>
              </a:rPr>
              <a:t>improving the </a:t>
            </a:r>
            <a:r>
              <a:rPr lang="en-US" altLang="ja-JP" b="1" i="1" dirty="0" smtClean="0">
                <a:solidFill>
                  <a:srgbClr val="FF0000"/>
                </a:solidFill>
              </a:rPr>
              <a:t>retrieval performance and </a:t>
            </a:r>
            <a:r>
              <a:rPr kumimoji="1" lang="en-US" altLang="ja-JP" b="1" i="1" dirty="0" smtClean="0">
                <a:solidFill>
                  <a:srgbClr val="FF0000"/>
                </a:solidFill>
              </a:rPr>
              <a:t>reducing the retrieval time!</a:t>
            </a:r>
          </a:p>
        </p:txBody>
      </p:sp>
      <p:sp>
        <p:nvSpPr>
          <p:cNvPr id="20" name="正方形/長方形 19"/>
          <p:cNvSpPr/>
          <p:nvPr/>
        </p:nvSpPr>
        <p:spPr>
          <a:xfrm>
            <a:off x="4821188" y="2112170"/>
            <a:ext cx="171450" cy="16192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1" name="テキスト ボックス 5"/>
          <p:cNvSpPr txBox="1"/>
          <p:nvPr/>
        </p:nvSpPr>
        <p:spPr>
          <a:xfrm>
            <a:off x="5064075" y="2037384"/>
            <a:ext cx="1160511"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altLang="ja-JP" sz="1600" dirty="0" smtClean="0"/>
              <a:t>Without using shot filtering</a:t>
            </a:r>
            <a:endParaRPr kumimoji="1" lang="ja-JP" altLang="en-US" sz="1600" dirty="0"/>
          </a:p>
        </p:txBody>
      </p:sp>
      <p:sp>
        <p:nvSpPr>
          <p:cNvPr id="22" name="正方形/長方形 21"/>
          <p:cNvSpPr/>
          <p:nvPr/>
        </p:nvSpPr>
        <p:spPr>
          <a:xfrm>
            <a:off x="2483768" y="2112170"/>
            <a:ext cx="171450" cy="16192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3" name="テキスト ボックス 9"/>
          <p:cNvSpPr txBox="1"/>
          <p:nvPr/>
        </p:nvSpPr>
        <p:spPr>
          <a:xfrm>
            <a:off x="2726655" y="2037384"/>
            <a:ext cx="854401"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600" dirty="0" smtClean="0"/>
              <a:t>Using shot filtering</a:t>
            </a:r>
            <a:endParaRPr kumimoji="1" lang="ja-JP" altLang="en-US" sz="1600" dirty="0"/>
          </a:p>
        </p:txBody>
      </p:sp>
      <p:sp>
        <p:nvSpPr>
          <p:cNvPr id="26" name="テキスト ボックス 25"/>
          <p:cNvSpPr txBox="1"/>
          <p:nvPr/>
        </p:nvSpPr>
        <p:spPr>
          <a:xfrm>
            <a:off x="1021172" y="2492896"/>
            <a:ext cx="2793137" cy="369332"/>
          </a:xfrm>
          <a:prstGeom prst="rect">
            <a:avLst/>
          </a:prstGeom>
          <a:solidFill>
            <a:schemeClr val="bg1"/>
          </a:solidFill>
        </p:spPr>
        <p:txBody>
          <a:bodyPr wrap="none" rtlCol="0">
            <a:spAutoFit/>
          </a:bodyPr>
          <a:lstStyle/>
          <a:p>
            <a:r>
              <a:rPr kumimoji="1" lang="en-US" altLang="ja-JP" dirty="0" smtClean="0"/>
              <a:t>(a) Retrieval performance</a:t>
            </a:r>
            <a:endParaRPr kumimoji="1" lang="ja-JP" altLang="en-US" dirty="0"/>
          </a:p>
        </p:txBody>
      </p:sp>
      <p:sp>
        <p:nvSpPr>
          <p:cNvPr id="27" name="テキスト ボックス 26"/>
          <p:cNvSpPr txBox="1"/>
          <p:nvPr/>
        </p:nvSpPr>
        <p:spPr>
          <a:xfrm>
            <a:off x="5921251" y="2492896"/>
            <a:ext cx="1960217" cy="369332"/>
          </a:xfrm>
          <a:prstGeom prst="rect">
            <a:avLst/>
          </a:prstGeom>
          <a:noFill/>
        </p:spPr>
        <p:txBody>
          <a:bodyPr wrap="none" rtlCol="0">
            <a:spAutoFit/>
          </a:bodyPr>
          <a:lstStyle/>
          <a:p>
            <a:r>
              <a:rPr kumimoji="1" lang="en-US" altLang="ja-JP" dirty="0" smtClean="0"/>
              <a:t>(b) Retrieval time</a:t>
            </a:r>
            <a:endParaRPr kumimoji="1" lang="ja-JP" altLang="en-US" dirty="0"/>
          </a:p>
        </p:txBody>
      </p:sp>
      <p:sp>
        <p:nvSpPr>
          <p:cNvPr id="29" name="テキスト ボックス 95"/>
          <p:cNvSpPr txBox="1"/>
          <p:nvPr/>
        </p:nvSpPr>
        <p:spPr>
          <a:xfrm>
            <a:off x="950645"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30" name="テキスト ボックス 95"/>
          <p:cNvSpPr txBox="1"/>
          <p:nvPr/>
        </p:nvSpPr>
        <p:spPr>
          <a:xfrm>
            <a:off x="2267744"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31" name="テキスト ボックス 95"/>
          <p:cNvSpPr txBox="1"/>
          <p:nvPr/>
        </p:nvSpPr>
        <p:spPr>
          <a:xfrm>
            <a:off x="3614941"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sp>
        <p:nvSpPr>
          <p:cNvPr id="33" name="テキスト ボックス 95"/>
          <p:cNvSpPr txBox="1"/>
          <p:nvPr/>
        </p:nvSpPr>
        <p:spPr>
          <a:xfrm>
            <a:off x="5378629"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1</a:t>
            </a:r>
            <a:endParaRPr kumimoji="1" lang="ja-JP" altLang="en-US" sz="1400" i="1" dirty="0"/>
          </a:p>
        </p:txBody>
      </p:sp>
      <p:sp>
        <p:nvSpPr>
          <p:cNvPr id="34" name="テキスト ボックス 95"/>
          <p:cNvSpPr txBox="1"/>
          <p:nvPr/>
        </p:nvSpPr>
        <p:spPr>
          <a:xfrm>
            <a:off x="6660232"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2</a:t>
            </a:r>
            <a:endParaRPr kumimoji="1" lang="ja-JP" altLang="en-US" sz="1400" i="1" dirty="0"/>
          </a:p>
        </p:txBody>
      </p:sp>
      <p:sp>
        <p:nvSpPr>
          <p:cNvPr id="35" name="テキスト ボックス 95"/>
          <p:cNvSpPr txBox="1"/>
          <p:nvPr/>
        </p:nvSpPr>
        <p:spPr>
          <a:xfrm>
            <a:off x="8007429" y="5301208"/>
            <a:ext cx="8130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400" i="1" dirty="0"/>
              <a:t>Query</a:t>
            </a:r>
            <a:r>
              <a:rPr kumimoji="1" lang="en-US" altLang="ja-JP" sz="1400" i="1" baseline="0" dirty="0"/>
              <a:t> </a:t>
            </a:r>
            <a:r>
              <a:rPr kumimoji="1" lang="en-US" altLang="ja-JP" sz="1400" i="1" baseline="0" dirty="0" smtClean="0"/>
              <a:t>3</a:t>
            </a:r>
            <a:endParaRPr kumimoji="1" lang="ja-JP" altLang="en-US" sz="1400" i="1" dirty="0"/>
          </a:p>
        </p:txBody>
      </p:sp>
      <p:pic>
        <p:nvPicPr>
          <p:cNvPr id="3078" name="Picture 6" descr="C:\Users\kimi\Documents\ICSC2011\Pics\overall_preformance.png"/>
          <p:cNvPicPr>
            <a:picLocks noChangeAspect="1" noChangeArrowheads="1"/>
          </p:cNvPicPr>
          <p:nvPr/>
        </p:nvPicPr>
        <p:blipFill>
          <a:blip r:embed="rId3" cstate="print"/>
          <a:srcRect/>
          <a:stretch>
            <a:fillRect/>
          </a:stretch>
        </p:blipFill>
        <p:spPr bwMode="auto">
          <a:xfrm>
            <a:off x="156546" y="2852936"/>
            <a:ext cx="4415454" cy="2486372"/>
          </a:xfrm>
          <a:prstGeom prst="rect">
            <a:avLst/>
          </a:prstGeom>
          <a:noFill/>
        </p:spPr>
      </p:pic>
      <p:pic>
        <p:nvPicPr>
          <p:cNvPr id="3079" name="Picture 7" descr="C:\Users\kimi\Documents\ICSC2011\Pics\overall_time.png"/>
          <p:cNvPicPr>
            <a:picLocks noChangeAspect="1" noChangeArrowheads="1"/>
          </p:cNvPicPr>
          <p:nvPr/>
        </p:nvPicPr>
        <p:blipFill>
          <a:blip r:embed="rId4" cstate="print"/>
          <a:srcRect/>
          <a:stretch>
            <a:fillRect/>
          </a:stretch>
        </p:blipFill>
        <p:spPr bwMode="auto">
          <a:xfrm>
            <a:off x="4531886" y="2852936"/>
            <a:ext cx="4432602" cy="248637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Conclusion and Future Works</a:t>
            </a:r>
            <a:endParaRPr kumimoji="1" lang="ja-JP" altLang="en-US" dirty="0"/>
          </a:p>
        </p:txBody>
      </p:sp>
      <p:sp>
        <p:nvSpPr>
          <p:cNvPr id="3" name="テキスト ボックス 2"/>
          <p:cNvSpPr txBox="1"/>
          <p:nvPr/>
        </p:nvSpPr>
        <p:spPr>
          <a:xfrm>
            <a:off x="197106" y="2132856"/>
            <a:ext cx="1869423" cy="461665"/>
          </a:xfrm>
          <a:prstGeom prst="rect">
            <a:avLst/>
          </a:prstGeom>
          <a:noFill/>
        </p:spPr>
        <p:txBody>
          <a:bodyPr wrap="none" rtlCol="0">
            <a:spAutoFit/>
          </a:bodyPr>
          <a:lstStyle/>
          <a:p>
            <a:r>
              <a:rPr kumimoji="1" lang="en-US" altLang="ja-JP" sz="2400" b="1" dirty="0" smtClean="0"/>
              <a:t>Conclusion</a:t>
            </a:r>
            <a:endParaRPr kumimoji="1" lang="ja-JP" altLang="en-US" sz="2400" b="1" dirty="0"/>
          </a:p>
        </p:txBody>
      </p:sp>
      <p:sp>
        <p:nvSpPr>
          <p:cNvPr id="5" name="テキスト ボックス 4"/>
          <p:cNvSpPr txBox="1"/>
          <p:nvPr/>
        </p:nvSpPr>
        <p:spPr>
          <a:xfrm>
            <a:off x="250492" y="2591033"/>
            <a:ext cx="8209940" cy="2062103"/>
          </a:xfrm>
          <a:prstGeom prst="rect">
            <a:avLst/>
          </a:prstGeom>
          <a:noFill/>
        </p:spPr>
        <p:txBody>
          <a:bodyPr wrap="none" rtlCol="0">
            <a:spAutoFit/>
          </a:bodyPr>
          <a:lstStyle/>
          <a:p>
            <a:r>
              <a:rPr lang="en-US" altLang="ja-JP" sz="2000" dirty="0" smtClean="0">
                <a:solidFill>
                  <a:srgbClr val="FF0000"/>
                </a:solidFill>
              </a:rPr>
              <a:t>Video o</a:t>
            </a:r>
            <a:r>
              <a:rPr kumimoji="1" lang="en-US" altLang="ja-JP" sz="2000" dirty="0" smtClean="0">
                <a:solidFill>
                  <a:srgbClr val="FF0000"/>
                </a:solidFill>
              </a:rPr>
              <a:t>ntology construction and utilization for </a:t>
            </a:r>
            <a:r>
              <a:rPr lang="en-US" altLang="ja-JP" sz="2000" dirty="0" smtClean="0">
                <a:solidFill>
                  <a:srgbClr val="FF0000"/>
                </a:solidFill>
              </a:rPr>
              <a:t>fast and accurate QBE</a:t>
            </a:r>
          </a:p>
          <a:p>
            <a:pPr marL="342900" indent="-342900">
              <a:buFont typeface="+mj-lt"/>
              <a:buAutoNum type="arabicPeriod"/>
            </a:pPr>
            <a:r>
              <a:rPr lang="en-US" altLang="ja-JP" dirty="0" smtClean="0"/>
              <a:t>Video ontology construction based on design patterns of general </a:t>
            </a:r>
            <a:r>
              <a:rPr lang="en-US" altLang="ja-JP" dirty="0" err="1" smtClean="0"/>
              <a:t>ontologies</a:t>
            </a:r>
            <a:endParaRPr lang="en-US" altLang="ja-JP" dirty="0" smtClean="0"/>
          </a:p>
          <a:p>
            <a:pPr marL="342900" indent="-342900"/>
            <a:r>
              <a:rPr lang="en-US" altLang="ja-JP" dirty="0" smtClean="0"/>
              <a:t>	Disjoint partition and visual co-occurrence</a:t>
            </a:r>
          </a:p>
          <a:p>
            <a:pPr marL="342900" indent="-342900">
              <a:buFont typeface="+mj-lt"/>
              <a:buAutoNum type="arabicPeriod" startAt="2"/>
            </a:pPr>
            <a:r>
              <a:rPr lang="en-US" altLang="ja-JP" dirty="0" smtClean="0"/>
              <a:t>Concept selection by tracing the video ontology</a:t>
            </a:r>
          </a:p>
          <a:p>
            <a:pPr marL="342900" indent="-342900">
              <a:buFont typeface="+mj-lt"/>
              <a:buAutoNum type="arabicPeriod" startAt="2"/>
            </a:pPr>
            <a:r>
              <a:rPr lang="en-US" altLang="ja-JP" dirty="0" smtClean="0"/>
              <a:t>Shot filtering</a:t>
            </a:r>
          </a:p>
          <a:p>
            <a:pPr marL="342900" indent="-342900"/>
            <a:r>
              <a:rPr lang="en-US" altLang="ja-JP" dirty="0" smtClean="0"/>
              <a:t>	Improve precision </a:t>
            </a:r>
            <a:r>
              <a:rPr lang="ja-JP" altLang="en-US" dirty="0" smtClean="0"/>
              <a:t>→ </a:t>
            </a:r>
            <a:r>
              <a:rPr lang="en-US" altLang="ja-JP" dirty="0" smtClean="0"/>
              <a:t>Concept relations</a:t>
            </a:r>
          </a:p>
          <a:p>
            <a:pPr marL="342900" indent="-342900"/>
            <a:r>
              <a:rPr lang="en-US" altLang="ja-JP" dirty="0" smtClean="0"/>
              <a:t>	Improve recall </a:t>
            </a:r>
            <a:r>
              <a:rPr lang="ja-JP" altLang="en-US" dirty="0" smtClean="0"/>
              <a:t>→ </a:t>
            </a:r>
            <a:r>
              <a:rPr lang="en-US" altLang="ja-JP" dirty="0" err="1" smtClean="0"/>
              <a:t>Dempster</a:t>
            </a:r>
            <a:r>
              <a:rPr lang="en-US" altLang="ja-JP" dirty="0" smtClean="0"/>
              <a:t>-Shafer theory (DST) </a:t>
            </a:r>
          </a:p>
        </p:txBody>
      </p:sp>
      <p:sp>
        <p:nvSpPr>
          <p:cNvPr id="6" name="テキスト ボックス 5"/>
          <p:cNvSpPr txBox="1"/>
          <p:nvPr/>
        </p:nvSpPr>
        <p:spPr>
          <a:xfrm>
            <a:off x="197106" y="4869160"/>
            <a:ext cx="2234907" cy="461665"/>
          </a:xfrm>
          <a:prstGeom prst="rect">
            <a:avLst/>
          </a:prstGeom>
          <a:noFill/>
        </p:spPr>
        <p:txBody>
          <a:bodyPr wrap="none" rtlCol="0">
            <a:spAutoFit/>
          </a:bodyPr>
          <a:lstStyle/>
          <a:p>
            <a:r>
              <a:rPr kumimoji="1" lang="en-US" altLang="ja-JP" sz="2400" b="1" dirty="0" smtClean="0"/>
              <a:t>Future works</a:t>
            </a:r>
            <a:endParaRPr kumimoji="1" lang="ja-JP" altLang="en-US" sz="2400" b="1" dirty="0"/>
          </a:p>
        </p:txBody>
      </p:sp>
      <p:sp>
        <p:nvSpPr>
          <p:cNvPr id="7" name="テキスト ボックス 6"/>
          <p:cNvSpPr txBox="1"/>
          <p:nvPr/>
        </p:nvSpPr>
        <p:spPr>
          <a:xfrm>
            <a:off x="611560" y="5313982"/>
            <a:ext cx="8372357" cy="923330"/>
          </a:xfrm>
          <a:prstGeom prst="rect">
            <a:avLst/>
          </a:prstGeom>
          <a:noFill/>
        </p:spPr>
        <p:txBody>
          <a:bodyPr wrap="none" rtlCol="0">
            <a:spAutoFit/>
          </a:bodyPr>
          <a:lstStyle/>
          <a:p>
            <a:pPr>
              <a:buFont typeface="Wingdings" pitchFamily="2" charset="2"/>
              <a:buChar char="l"/>
            </a:pPr>
            <a:r>
              <a:rPr lang="ja-JP" altLang="en-US" dirty="0" smtClean="0"/>
              <a:t> </a:t>
            </a:r>
            <a:r>
              <a:rPr lang="en-US" altLang="ja-JP" dirty="0" smtClean="0"/>
              <a:t>Compute detection scores for self-defined concepts</a:t>
            </a:r>
          </a:p>
          <a:p>
            <a:pPr>
              <a:buFont typeface="Wingdings" pitchFamily="2" charset="2"/>
              <a:buChar char="l"/>
            </a:pPr>
            <a:r>
              <a:rPr kumimoji="1" lang="en-US" altLang="ja-JP" dirty="0" smtClean="0"/>
              <a:t> Estimate optimal parameter in Basic Belief Assignment (BBA) functions in DST</a:t>
            </a:r>
          </a:p>
          <a:p>
            <a:pPr>
              <a:buFont typeface="Wingdings" pitchFamily="2" charset="2"/>
              <a:buChar char="l"/>
            </a:pPr>
            <a:r>
              <a:rPr kumimoji="1" lang="en-US" altLang="ja-JP" dirty="0" smtClean="0"/>
              <a:t> Reduce retrieval time by parallelizing the retrieval process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Thank you!</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Our Use of Video Ontology</a:t>
            </a:r>
            <a:endParaRPr kumimoji="1" lang="ja-JP" altLang="en-US" dirty="0"/>
          </a:p>
        </p:txBody>
      </p:sp>
      <p:pic>
        <p:nvPicPr>
          <p:cNvPr id="31" name="Picture 5" descr="C:\Users\kimi\Documents\SAMT_presentation\WalkingExampels\overfit_examples\120_3.jpg"/>
          <p:cNvPicPr>
            <a:picLocks noChangeAspect="1" noChangeArrowheads="1"/>
          </p:cNvPicPr>
          <p:nvPr/>
        </p:nvPicPr>
        <p:blipFill>
          <a:blip r:embed="rId3" cstate="print"/>
          <a:srcRect/>
          <a:stretch>
            <a:fillRect/>
          </a:stretch>
        </p:blipFill>
        <p:spPr bwMode="auto">
          <a:xfrm>
            <a:off x="5336153" y="4962583"/>
            <a:ext cx="1100000" cy="900000"/>
          </a:xfrm>
          <a:prstGeom prst="rect">
            <a:avLst/>
          </a:prstGeom>
          <a:noFill/>
        </p:spPr>
      </p:pic>
      <p:pic>
        <p:nvPicPr>
          <p:cNvPr id="32" name="Picture 7" descr="C:\Users\kimi\Documents\SAMT_presentation\WalkingExampels\overfit_examples\87_3.jpg"/>
          <p:cNvPicPr>
            <a:picLocks noChangeAspect="1" noChangeArrowheads="1"/>
          </p:cNvPicPr>
          <p:nvPr/>
        </p:nvPicPr>
        <p:blipFill>
          <a:blip r:embed="rId4" cstate="print"/>
          <a:srcRect/>
          <a:stretch>
            <a:fillRect/>
          </a:stretch>
        </p:blipFill>
        <p:spPr bwMode="auto">
          <a:xfrm>
            <a:off x="4076027" y="4962583"/>
            <a:ext cx="1100000" cy="900000"/>
          </a:xfrm>
          <a:prstGeom prst="rect">
            <a:avLst/>
          </a:prstGeom>
          <a:noFill/>
        </p:spPr>
      </p:pic>
      <p:pic>
        <p:nvPicPr>
          <p:cNvPr id="33" name="Picture 8" descr="C:\Users\kimi\Documents\SAMT_presentation\WalkingExampels\overfit_examples\158_3.jpg"/>
          <p:cNvPicPr>
            <a:picLocks noChangeAspect="1" noChangeArrowheads="1"/>
          </p:cNvPicPr>
          <p:nvPr/>
        </p:nvPicPr>
        <p:blipFill>
          <a:blip r:embed="rId5" cstate="print"/>
          <a:srcRect/>
          <a:stretch>
            <a:fillRect/>
          </a:stretch>
        </p:blipFill>
        <p:spPr bwMode="auto">
          <a:xfrm>
            <a:off x="6668301" y="4962583"/>
            <a:ext cx="1100000" cy="900000"/>
          </a:xfrm>
          <a:prstGeom prst="rect">
            <a:avLst/>
          </a:prstGeom>
          <a:noFill/>
        </p:spPr>
      </p:pic>
      <p:sp>
        <p:nvSpPr>
          <p:cNvPr id="35" name="右矢印 34"/>
          <p:cNvSpPr/>
          <p:nvPr/>
        </p:nvSpPr>
        <p:spPr>
          <a:xfrm>
            <a:off x="3131840" y="4365104"/>
            <a:ext cx="720080"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Picture 6" descr="C:\Users\kimi\Documents\SAMT_presentation\WalkingExampels\overfit_examples\48_3.jpg"/>
          <p:cNvPicPr>
            <a:picLocks noChangeAspect="1" noChangeArrowheads="1"/>
          </p:cNvPicPr>
          <p:nvPr/>
        </p:nvPicPr>
        <p:blipFill>
          <a:blip r:embed="rId6" cstate="print"/>
          <a:srcRect/>
          <a:stretch>
            <a:fillRect/>
          </a:stretch>
        </p:blipFill>
        <p:spPr bwMode="auto">
          <a:xfrm>
            <a:off x="583625" y="3959727"/>
            <a:ext cx="1100000" cy="900000"/>
          </a:xfrm>
          <a:prstGeom prst="rect">
            <a:avLst/>
          </a:prstGeom>
          <a:noFill/>
        </p:spPr>
      </p:pic>
      <p:pic>
        <p:nvPicPr>
          <p:cNvPr id="38" name="Picture 2" descr="C:\Users\kimi\Documents\SAMT_presentation\WalkingExampels\overfit_examples\91_3.jpg"/>
          <p:cNvPicPr>
            <a:picLocks noChangeAspect="1" noChangeArrowheads="1"/>
          </p:cNvPicPr>
          <p:nvPr/>
        </p:nvPicPr>
        <p:blipFill>
          <a:blip r:embed="rId7" cstate="print"/>
          <a:srcRect/>
          <a:stretch>
            <a:fillRect/>
          </a:stretch>
        </p:blipFill>
        <p:spPr bwMode="auto">
          <a:xfrm>
            <a:off x="1843751" y="3959727"/>
            <a:ext cx="1100000" cy="900000"/>
          </a:xfrm>
          <a:prstGeom prst="rect">
            <a:avLst/>
          </a:prstGeom>
          <a:noFill/>
        </p:spPr>
      </p:pic>
      <p:sp>
        <p:nvSpPr>
          <p:cNvPr id="39" name="テキスト ボックス 38"/>
          <p:cNvSpPr txBox="1"/>
          <p:nvPr/>
        </p:nvSpPr>
        <p:spPr>
          <a:xfrm>
            <a:off x="913520" y="3613854"/>
            <a:ext cx="1648208" cy="338554"/>
          </a:xfrm>
          <a:prstGeom prst="rect">
            <a:avLst/>
          </a:prstGeom>
          <a:noFill/>
        </p:spPr>
        <p:txBody>
          <a:bodyPr wrap="none" rtlCol="0">
            <a:spAutoFit/>
          </a:bodyPr>
          <a:lstStyle/>
          <a:p>
            <a:r>
              <a:rPr kumimoji="1" lang="en-US" altLang="ja-JP" sz="1600" dirty="0" smtClean="0"/>
              <a:t>(Example shots)</a:t>
            </a:r>
            <a:endParaRPr kumimoji="1" lang="ja-JP" altLang="en-US" sz="1600" dirty="0"/>
          </a:p>
        </p:txBody>
      </p:sp>
      <p:sp>
        <p:nvSpPr>
          <p:cNvPr id="41" name="テキスト ボックス 40"/>
          <p:cNvSpPr txBox="1"/>
          <p:nvPr/>
        </p:nvSpPr>
        <p:spPr>
          <a:xfrm>
            <a:off x="107504" y="3150958"/>
            <a:ext cx="3026213" cy="338554"/>
          </a:xfrm>
          <a:prstGeom prst="rect">
            <a:avLst/>
          </a:prstGeom>
          <a:noFill/>
        </p:spPr>
        <p:txBody>
          <a:bodyPr wrap="none" rtlCol="0">
            <a:spAutoFit/>
          </a:bodyPr>
          <a:lstStyle/>
          <a:p>
            <a:r>
              <a:rPr kumimoji="1" lang="en-US" altLang="ja-JP" sz="1600" i="1" u="sng" dirty="0" smtClean="0"/>
              <a:t>Query: Tall buildings are shown</a:t>
            </a:r>
            <a:endParaRPr kumimoji="1" lang="ja-JP" altLang="en-US" sz="1600" i="1" u="sng" dirty="0"/>
          </a:p>
        </p:txBody>
      </p:sp>
      <p:pic>
        <p:nvPicPr>
          <p:cNvPr id="1026" name="Picture 2" descr="C:\Users\kimi\Documents\ICSC2011\Pics\8_3.jpg"/>
          <p:cNvPicPr>
            <a:picLocks noChangeAspect="1" noChangeArrowheads="1"/>
          </p:cNvPicPr>
          <p:nvPr/>
        </p:nvPicPr>
        <p:blipFill>
          <a:blip r:embed="rId8" cstate="print"/>
          <a:srcRect/>
          <a:stretch>
            <a:fillRect/>
          </a:stretch>
        </p:blipFill>
        <p:spPr bwMode="auto">
          <a:xfrm>
            <a:off x="4072815" y="3121545"/>
            <a:ext cx="1106424" cy="905256"/>
          </a:xfrm>
          <a:prstGeom prst="rect">
            <a:avLst/>
          </a:prstGeom>
          <a:noFill/>
        </p:spPr>
      </p:pic>
      <p:pic>
        <p:nvPicPr>
          <p:cNvPr id="1027" name="Picture 3" descr="C:\Users\kimi\Documents\ICSC2011\Pics\15_3.jpg"/>
          <p:cNvPicPr>
            <a:picLocks noChangeAspect="1" noChangeArrowheads="1"/>
          </p:cNvPicPr>
          <p:nvPr/>
        </p:nvPicPr>
        <p:blipFill>
          <a:blip r:embed="rId9" cstate="print"/>
          <a:srcRect/>
          <a:stretch>
            <a:fillRect/>
          </a:stretch>
        </p:blipFill>
        <p:spPr bwMode="auto">
          <a:xfrm>
            <a:off x="5332941" y="3121545"/>
            <a:ext cx="1106424" cy="905256"/>
          </a:xfrm>
          <a:prstGeom prst="rect">
            <a:avLst/>
          </a:prstGeom>
          <a:noFill/>
        </p:spPr>
      </p:pic>
      <p:pic>
        <p:nvPicPr>
          <p:cNvPr id="1028" name="Picture 4" descr="C:\Users\kimi\Documents\ICSC2011\Pics\111_3.jpg"/>
          <p:cNvPicPr>
            <a:picLocks noChangeAspect="1" noChangeArrowheads="1"/>
          </p:cNvPicPr>
          <p:nvPr/>
        </p:nvPicPr>
        <p:blipFill>
          <a:blip r:embed="rId10" cstate="print"/>
          <a:srcRect/>
          <a:stretch>
            <a:fillRect/>
          </a:stretch>
        </p:blipFill>
        <p:spPr bwMode="auto">
          <a:xfrm>
            <a:off x="6665089" y="3121545"/>
            <a:ext cx="1106424" cy="905256"/>
          </a:xfrm>
          <a:prstGeom prst="rect">
            <a:avLst/>
          </a:prstGeom>
          <a:noFill/>
        </p:spPr>
      </p:pic>
      <p:sp>
        <p:nvSpPr>
          <p:cNvPr id="21" name="テキスト ボックス 20"/>
          <p:cNvSpPr txBox="1"/>
          <p:nvPr/>
        </p:nvSpPr>
        <p:spPr>
          <a:xfrm>
            <a:off x="7812360" y="3389507"/>
            <a:ext cx="1074974" cy="369332"/>
          </a:xfrm>
          <a:prstGeom prst="rect">
            <a:avLst/>
          </a:prstGeom>
          <a:noFill/>
        </p:spPr>
        <p:txBody>
          <a:bodyPr wrap="none" rtlCol="0">
            <a:spAutoFit/>
          </a:bodyPr>
          <a:lstStyle/>
          <a:p>
            <a:r>
              <a:rPr kumimoji="1" lang="en-US" altLang="ja-JP" i="1" dirty="0" smtClean="0">
                <a:solidFill>
                  <a:srgbClr val="FF0000"/>
                </a:solidFill>
              </a:rPr>
              <a:t>Retained</a:t>
            </a:r>
            <a:endParaRPr kumimoji="1" lang="ja-JP" altLang="en-US" i="1" dirty="0">
              <a:solidFill>
                <a:srgbClr val="FF0000"/>
              </a:solidFill>
            </a:endParaRPr>
          </a:p>
        </p:txBody>
      </p:sp>
      <p:sp>
        <p:nvSpPr>
          <p:cNvPr id="22" name="テキスト ボックス 21"/>
          <p:cNvSpPr txBox="1"/>
          <p:nvPr/>
        </p:nvSpPr>
        <p:spPr>
          <a:xfrm>
            <a:off x="7812360" y="5200163"/>
            <a:ext cx="942437" cy="369332"/>
          </a:xfrm>
          <a:prstGeom prst="rect">
            <a:avLst/>
          </a:prstGeom>
          <a:noFill/>
        </p:spPr>
        <p:txBody>
          <a:bodyPr wrap="none" rtlCol="0">
            <a:spAutoFit/>
          </a:bodyPr>
          <a:lstStyle/>
          <a:p>
            <a:r>
              <a:rPr lang="en-US" altLang="ja-JP" i="1" dirty="0" smtClean="0">
                <a:solidFill>
                  <a:srgbClr val="0070C0"/>
                </a:solidFill>
              </a:rPr>
              <a:t>Filtered</a:t>
            </a:r>
            <a:endParaRPr kumimoji="1" lang="ja-JP" altLang="en-US" i="1" dirty="0">
              <a:solidFill>
                <a:srgbClr val="0070C0"/>
              </a:solidFill>
            </a:endParaRPr>
          </a:p>
        </p:txBody>
      </p:sp>
      <p:sp>
        <p:nvSpPr>
          <p:cNvPr id="24" name="テキスト ボックス 23"/>
          <p:cNvSpPr txBox="1"/>
          <p:nvPr/>
        </p:nvSpPr>
        <p:spPr>
          <a:xfrm>
            <a:off x="561862" y="2032392"/>
            <a:ext cx="8042586" cy="892552"/>
          </a:xfrm>
          <a:prstGeom prst="rect">
            <a:avLst/>
          </a:prstGeom>
          <a:solidFill>
            <a:schemeClr val="bg1"/>
          </a:solidFill>
        </p:spPr>
        <p:txBody>
          <a:bodyPr wrap="none" rtlCol="0">
            <a:spAutoFit/>
          </a:bodyPr>
          <a:lstStyle/>
          <a:p>
            <a:r>
              <a:rPr kumimoji="1" lang="en-US" altLang="ja-JP" dirty="0" smtClean="0"/>
              <a:t>Construct a </a:t>
            </a:r>
            <a:r>
              <a:rPr kumimoji="1" lang="en-US" altLang="ja-JP" b="1" i="1" u="sng" dirty="0" smtClean="0">
                <a:solidFill>
                  <a:srgbClr val="FF0000"/>
                </a:solidFill>
              </a:rPr>
              <a:t>video ontology</a:t>
            </a:r>
            <a:r>
              <a:rPr kumimoji="1" lang="en-US" altLang="ja-JP" u="sng" dirty="0" smtClean="0">
                <a:solidFill>
                  <a:srgbClr val="FF0000"/>
                </a:solidFill>
              </a:rPr>
              <a:t> </a:t>
            </a:r>
            <a:r>
              <a:rPr kumimoji="1" lang="en-US" altLang="ja-JP" dirty="0" smtClean="0"/>
              <a:t>as knowledge base in QBE</a:t>
            </a:r>
          </a:p>
          <a:p>
            <a:r>
              <a:rPr lang="en-US" altLang="ja-JP" sz="1600" dirty="0" smtClean="0"/>
              <a:t>(Formal and explicit specification of concepts, concept properties and their relations)</a:t>
            </a:r>
            <a:endParaRPr kumimoji="1" lang="en-US" altLang="ja-JP" sz="1600" dirty="0" smtClean="0"/>
          </a:p>
          <a:p>
            <a:r>
              <a:rPr lang="ja-JP" altLang="en-US" dirty="0" smtClean="0"/>
              <a:t>→ </a:t>
            </a:r>
            <a:r>
              <a:rPr lang="en-US" altLang="ja-JP" dirty="0" smtClean="0"/>
              <a:t>Filter shots that are clearly irrelevant to the query</a:t>
            </a:r>
            <a:endParaRPr lang="ja-JP" altLang="en-US" dirty="0" smtClean="0"/>
          </a:p>
        </p:txBody>
      </p:sp>
      <p:sp>
        <p:nvSpPr>
          <p:cNvPr id="26" name="テキスト ボックス 25"/>
          <p:cNvSpPr txBox="1"/>
          <p:nvPr/>
        </p:nvSpPr>
        <p:spPr>
          <a:xfrm>
            <a:off x="539552" y="4869160"/>
            <a:ext cx="1184427" cy="738664"/>
          </a:xfrm>
          <a:prstGeom prst="rect">
            <a:avLst/>
          </a:prstGeom>
          <a:noFill/>
        </p:spPr>
        <p:txBody>
          <a:bodyPr wrap="none" rtlCol="0">
            <a:spAutoFit/>
          </a:bodyPr>
          <a:lstStyle/>
          <a:p>
            <a:r>
              <a:rPr lang="en-US" altLang="ja-JP" sz="1400" dirty="0" smtClean="0"/>
              <a:t>Building: 0.9</a:t>
            </a:r>
          </a:p>
          <a:p>
            <a:r>
              <a:rPr lang="en-US" altLang="ja-JP" sz="1400" dirty="0" smtClean="0"/>
              <a:t>Urban: 0.7</a:t>
            </a:r>
          </a:p>
          <a:p>
            <a:r>
              <a:rPr lang="en-US" altLang="ja-JP" sz="1400" dirty="0" smtClean="0"/>
              <a:t>Person: 0.1</a:t>
            </a:r>
            <a:endParaRPr lang="ja-JP" altLang="en-US" sz="1400" dirty="0" smtClean="0"/>
          </a:p>
        </p:txBody>
      </p:sp>
      <p:sp>
        <p:nvSpPr>
          <p:cNvPr id="27" name="テキスト ボックス 26"/>
          <p:cNvSpPr txBox="1"/>
          <p:nvPr/>
        </p:nvSpPr>
        <p:spPr>
          <a:xfrm>
            <a:off x="1799678" y="4869160"/>
            <a:ext cx="1184427" cy="738664"/>
          </a:xfrm>
          <a:prstGeom prst="rect">
            <a:avLst/>
          </a:prstGeom>
          <a:noFill/>
        </p:spPr>
        <p:txBody>
          <a:bodyPr wrap="none" rtlCol="0">
            <a:spAutoFit/>
          </a:bodyPr>
          <a:lstStyle/>
          <a:p>
            <a:r>
              <a:rPr lang="en-US" altLang="ja-JP" sz="1400" dirty="0" smtClean="0"/>
              <a:t>Building: 0.8</a:t>
            </a:r>
          </a:p>
          <a:p>
            <a:r>
              <a:rPr lang="en-US" altLang="ja-JP" sz="1400" dirty="0" smtClean="0"/>
              <a:t>Urban: 0.8</a:t>
            </a:r>
          </a:p>
          <a:p>
            <a:r>
              <a:rPr lang="en-US" altLang="ja-JP" sz="1400" dirty="0" smtClean="0"/>
              <a:t>Person: 0</a:t>
            </a:r>
            <a:endParaRPr lang="ja-JP" altLang="en-US" sz="1400" dirty="0" smtClean="0"/>
          </a:p>
        </p:txBody>
      </p:sp>
      <p:sp>
        <p:nvSpPr>
          <p:cNvPr id="28" name="テキスト ボックス 27"/>
          <p:cNvSpPr txBox="1"/>
          <p:nvPr/>
        </p:nvSpPr>
        <p:spPr>
          <a:xfrm>
            <a:off x="4031954" y="4005064"/>
            <a:ext cx="1184427" cy="738664"/>
          </a:xfrm>
          <a:prstGeom prst="rect">
            <a:avLst/>
          </a:prstGeom>
          <a:noFill/>
        </p:spPr>
        <p:txBody>
          <a:bodyPr wrap="none" rtlCol="0">
            <a:spAutoFit/>
          </a:bodyPr>
          <a:lstStyle/>
          <a:p>
            <a:r>
              <a:rPr lang="en-US" altLang="ja-JP" sz="1400" dirty="0" smtClean="0"/>
              <a:t>Building: 0.9</a:t>
            </a:r>
          </a:p>
          <a:p>
            <a:r>
              <a:rPr lang="en-US" altLang="ja-JP" sz="1400" dirty="0" smtClean="0"/>
              <a:t>Urban: 0.6</a:t>
            </a:r>
          </a:p>
          <a:p>
            <a:r>
              <a:rPr lang="en-US" altLang="ja-JP" sz="1400" dirty="0" smtClean="0"/>
              <a:t>Person: 0</a:t>
            </a:r>
            <a:endParaRPr lang="ja-JP" altLang="en-US" sz="1400" dirty="0" smtClean="0"/>
          </a:p>
        </p:txBody>
      </p:sp>
      <p:sp>
        <p:nvSpPr>
          <p:cNvPr id="29" name="テキスト ボックス 28"/>
          <p:cNvSpPr txBox="1"/>
          <p:nvPr/>
        </p:nvSpPr>
        <p:spPr>
          <a:xfrm>
            <a:off x="5292080" y="4005064"/>
            <a:ext cx="1184427" cy="738664"/>
          </a:xfrm>
          <a:prstGeom prst="rect">
            <a:avLst/>
          </a:prstGeom>
          <a:noFill/>
        </p:spPr>
        <p:txBody>
          <a:bodyPr wrap="none" rtlCol="0">
            <a:spAutoFit/>
          </a:bodyPr>
          <a:lstStyle/>
          <a:p>
            <a:r>
              <a:rPr lang="en-US" altLang="ja-JP" sz="1400" dirty="0" smtClean="0"/>
              <a:t>Building: 0.8</a:t>
            </a:r>
          </a:p>
          <a:p>
            <a:r>
              <a:rPr lang="en-US" altLang="ja-JP" sz="1400" dirty="0" smtClean="0"/>
              <a:t>Urban: 0.9</a:t>
            </a:r>
          </a:p>
          <a:p>
            <a:r>
              <a:rPr lang="en-US" altLang="ja-JP" sz="1400" dirty="0" smtClean="0"/>
              <a:t>Person: 0.2</a:t>
            </a:r>
            <a:endParaRPr lang="ja-JP" altLang="en-US" sz="1400" dirty="0" smtClean="0"/>
          </a:p>
        </p:txBody>
      </p:sp>
      <p:sp>
        <p:nvSpPr>
          <p:cNvPr id="30" name="テキスト ボックス 29"/>
          <p:cNvSpPr txBox="1"/>
          <p:nvPr/>
        </p:nvSpPr>
        <p:spPr>
          <a:xfrm>
            <a:off x="4031954" y="5858688"/>
            <a:ext cx="1184427" cy="738664"/>
          </a:xfrm>
          <a:prstGeom prst="rect">
            <a:avLst/>
          </a:prstGeom>
          <a:noFill/>
        </p:spPr>
        <p:txBody>
          <a:bodyPr wrap="none" rtlCol="0">
            <a:spAutoFit/>
          </a:bodyPr>
          <a:lstStyle/>
          <a:p>
            <a:r>
              <a:rPr lang="en-US" altLang="ja-JP" sz="1400" dirty="0" smtClean="0"/>
              <a:t>Building: 0.1</a:t>
            </a:r>
          </a:p>
          <a:p>
            <a:r>
              <a:rPr lang="en-US" altLang="ja-JP" sz="1400" dirty="0" smtClean="0"/>
              <a:t>Urban: 0.0</a:t>
            </a:r>
          </a:p>
          <a:p>
            <a:r>
              <a:rPr lang="en-US" altLang="ja-JP" sz="1400" dirty="0" smtClean="0"/>
              <a:t>Person: 0.8</a:t>
            </a:r>
            <a:endParaRPr lang="ja-JP" altLang="en-US" sz="1400" dirty="0" smtClean="0"/>
          </a:p>
        </p:txBody>
      </p:sp>
      <p:sp>
        <p:nvSpPr>
          <p:cNvPr id="36" name="テキスト ボックス 35"/>
          <p:cNvSpPr txBox="1"/>
          <p:nvPr/>
        </p:nvSpPr>
        <p:spPr>
          <a:xfrm>
            <a:off x="5292080" y="5858688"/>
            <a:ext cx="1184427" cy="738664"/>
          </a:xfrm>
          <a:prstGeom prst="rect">
            <a:avLst/>
          </a:prstGeom>
          <a:noFill/>
        </p:spPr>
        <p:txBody>
          <a:bodyPr wrap="none" rtlCol="0">
            <a:spAutoFit/>
          </a:bodyPr>
          <a:lstStyle/>
          <a:p>
            <a:r>
              <a:rPr lang="en-US" altLang="ja-JP" sz="1400" dirty="0" smtClean="0"/>
              <a:t>Building: 0.0</a:t>
            </a:r>
          </a:p>
          <a:p>
            <a:r>
              <a:rPr lang="en-US" altLang="ja-JP" sz="1400" dirty="0" smtClean="0"/>
              <a:t>Urban: 0.0</a:t>
            </a:r>
          </a:p>
          <a:p>
            <a:r>
              <a:rPr lang="en-US" altLang="ja-JP" sz="1400" dirty="0" smtClean="0"/>
              <a:t>Person: 0.1</a:t>
            </a:r>
            <a:endParaRPr lang="ja-JP" altLang="en-US" sz="1400" dirty="0" smtClean="0"/>
          </a:p>
        </p:txBody>
      </p:sp>
      <p:sp>
        <p:nvSpPr>
          <p:cNvPr id="42" name="テキスト ボックス 41"/>
          <p:cNvSpPr txBox="1"/>
          <p:nvPr/>
        </p:nvSpPr>
        <p:spPr>
          <a:xfrm>
            <a:off x="6624228" y="5858688"/>
            <a:ext cx="1184427" cy="738664"/>
          </a:xfrm>
          <a:prstGeom prst="rect">
            <a:avLst/>
          </a:prstGeom>
          <a:noFill/>
        </p:spPr>
        <p:txBody>
          <a:bodyPr wrap="none" rtlCol="0">
            <a:spAutoFit/>
          </a:bodyPr>
          <a:lstStyle/>
          <a:p>
            <a:r>
              <a:rPr lang="en-US" altLang="ja-JP" sz="1400" dirty="0" smtClean="0"/>
              <a:t>Building: 0.0</a:t>
            </a:r>
          </a:p>
          <a:p>
            <a:r>
              <a:rPr lang="en-US" altLang="ja-JP" sz="1400" dirty="0" smtClean="0"/>
              <a:t>Urban: 0.1</a:t>
            </a:r>
          </a:p>
          <a:p>
            <a:r>
              <a:rPr lang="en-US" altLang="ja-JP" sz="1400" dirty="0" smtClean="0"/>
              <a:t>Person: 0</a:t>
            </a:r>
            <a:endParaRPr lang="ja-JP" altLang="en-US" sz="1400" dirty="0" smtClean="0"/>
          </a:p>
        </p:txBody>
      </p:sp>
      <p:sp>
        <p:nvSpPr>
          <p:cNvPr id="43" name="テキスト ボックス 42"/>
          <p:cNvSpPr txBox="1"/>
          <p:nvPr/>
        </p:nvSpPr>
        <p:spPr>
          <a:xfrm>
            <a:off x="6624228" y="4005064"/>
            <a:ext cx="1184427" cy="738664"/>
          </a:xfrm>
          <a:prstGeom prst="rect">
            <a:avLst/>
          </a:prstGeom>
          <a:noFill/>
        </p:spPr>
        <p:txBody>
          <a:bodyPr wrap="none" rtlCol="0">
            <a:spAutoFit/>
          </a:bodyPr>
          <a:lstStyle/>
          <a:p>
            <a:r>
              <a:rPr lang="en-US" altLang="ja-JP" sz="1400" dirty="0" smtClean="0"/>
              <a:t>Building: 0.9</a:t>
            </a:r>
          </a:p>
          <a:p>
            <a:r>
              <a:rPr lang="en-US" altLang="ja-JP" sz="1400" dirty="0" smtClean="0"/>
              <a:t>Urban: 0.7</a:t>
            </a:r>
          </a:p>
          <a:p>
            <a:r>
              <a:rPr lang="en-US" altLang="ja-JP" sz="1400" dirty="0" smtClean="0"/>
              <a:t>Person: 0.1</a:t>
            </a:r>
            <a:endParaRPr lang="ja-JP" altLang="en-US" sz="1400" dirty="0" smtClean="0"/>
          </a:p>
        </p:txBody>
      </p:sp>
      <p:sp>
        <p:nvSpPr>
          <p:cNvPr id="44" name="テキスト ボックス 43"/>
          <p:cNvSpPr txBox="1"/>
          <p:nvPr/>
        </p:nvSpPr>
        <p:spPr>
          <a:xfrm>
            <a:off x="395536" y="5805264"/>
            <a:ext cx="2806730" cy="584775"/>
          </a:xfrm>
          <a:prstGeom prst="rect">
            <a:avLst/>
          </a:prstGeom>
          <a:noFill/>
        </p:spPr>
        <p:txBody>
          <a:bodyPr wrap="none" rtlCol="0">
            <a:spAutoFit/>
          </a:bodyPr>
          <a:lstStyle/>
          <a:p>
            <a:r>
              <a:rPr kumimoji="1" lang="en-US" altLang="ja-JP" sz="1600" i="1" dirty="0" smtClean="0">
                <a:solidFill>
                  <a:srgbClr val="00B050"/>
                </a:solidFill>
              </a:rPr>
              <a:t>Concept detection scores are</a:t>
            </a:r>
          </a:p>
          <a:p>
            <a:r>
              <a:rPr lang="en-US" altLang="ja-JP" sz="1600" i="1" dirty="0" smtClean="0">
                <a:solidFill>
                  <a:srgbClr val="00B050"/>
                </a:solidFill>
              </a:rPr>
              <a:t>already assigned to all shots.</a:t>
            </a:r>
            <a:endParaRPr kumimoji="1" lang="ja-JP" altLang="en-US" sz="1600" i="1" dirty="0">
              <a:solidFill>
                <a:srgbClr val="00B050"/>
              </a:solidFill>
            </a:endParaRPr>
          </a:p>
        </p:txBody>
      </p:sp>
      <p:grpSp>
        <p:nvGrpSpPr>
          <p:cNvPr id="46" name="グループ化 45"/>
          <p:cNvGrpSpPr/>
          <p:nvPr/>
        </p:nvGrpSpPr>
        <p:grpSpPr>
          <a:xfrm>
            <a:off x="467544" y="4005064"/>
            <a:ext cx="7344816" cy="2376264"/>
            <a:chOff x="467544" y="4005064"/>
            <a:chExt cx="7344816" cy="2376264"/>
          </a:xfrm>
        </p:grpSpPr>
        <p:sp>
          <p:nvSpPr>
            <p:cNvPr id="34" name="正方形/長方形 33"/>
            <p:cNvSpPr/>
            <p:nvPr/>
          </p:nvSpPr>
          <p:spPr>
            <a:xfrm>
              <a:off x="467544" y="4869160"/>
              <a:ext cx="2520280"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995936" y="4005064"/>
              <a:ext cx="3816424"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3995936" y="5877272"/>
              <a:ext cx="3816424"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vertic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Overview of Our Approach</a:t>
            </a:r>
            <a:endParaRPr kumimoji="1" lang="ja-JP" altLang="en-US" dirty="0"/>
          </a:p>
        </p:txBody>
      </p:sp>
      <p:sp>
        <p:nvSpPr>
          <p:cNvPr id="23" name="テキスト ボックス 22"/>
          <p:cNvSpPr txBox="1"/>
          <p:nvPr/>
        </p:nvSpPr>
        <p:spPr>
          <a:xfrm>
            <a:off x="251520" y="4976008"/>
            <a:ext cx="8631594" cy="1477328"/>
          </a:xfrm>
          <a:prstGeom prst="rect">
            <a:avLst/>
          </a:prstGeom>
          <a:noFill/>
        </p:spPr>
        <p:txBody>
          <a:bodyPr wrap="none" rtlCol="0">
            <a:spAutoFit/>
          </a:bodyPr>
          <a:lstStyle/>
          <a:p>
            <a:pPr marL="342900" indent="-342900">
              <a:buFont typeface="+mj-lt"/>
              <a:buAutoNum type="arabicPeriod"/>
            </a:pPr>
            <a:r>
              <a:rPr kumimoji="1" lang="en-US" altLang="ja-JP" b="1" dirty="0" smtClean="0"/>
              <a:t>Video ontology construction: </a:t>
            </a:r>
            <a:r>
              <a:rPr kumimoji="1" lang="en-US" altLang="ja-JP" dirty="0" smtClean="0"/>
              <a:t>Organize concepts into a meaningful structure</a:t>
            </a:r>
          </a:p>
          <a:p>
            <a:pPr marL="342900" indent="-342900">
              <a:buFont typeface="+mj-lt"/>
              <a:buAutoNum type="arabicPeriod"/>
            </a:pPr>
            <a:r>
              <a:rPr lang="en-US" altLang="ja-JP" b="1" dirty="0" smtClean="0"/>
              <a:t>Concept selection: </a:t>
            </a:r>
            <a:r>
              <a:rPr lang="en-US" altLang="ja-JP" dirty="0" smtClean="0"/>
              <a:t>Select concepts related to a given query</a:t>
            </a:r>
          </a:p>
          <a:p>
            <a:pPr marL="342900" indent="-342900">
              <a:buFont typeface="+mj-lt"/>
              <a:buAutoNum type="arabicPeriod"/>
            </a:pPr>
            <a:r>
              <a:rPr kumimoji="1" lang="en-US" altLang="ja-JP" b="1" dirty="0" smtClean="0"/>
              <a:t>Shot filtering: </a:t>
            </a:r>
            <a:r>
              <a:rPr kumimoji="1" lang="en-US" altLang="ja-JP" dirty="0" smtClean="0"/>
              <a:t>Filter irrelevant shots based on selected concepts</a:t>
            </a:r>
          </a:p>
          <a:p>
            <a:pPr marL="800100" lvl="1" indent="-342900">
              <a:buFont typeface="+mj-lt"/>
              <a:buAutoNum type="alphaLcPeriod"/>
            </a:pPr>
            <a:r>
              <a:rPr lang="en-US" altLang="ja-JP" dirty="0" smtClean="0"/>
              <a:t>Filter as many irrelevant shots as possible</a:t>
            </a:r>
          </a:p>
          <a:p>
            <a:pPr marL="800100" lvl="1" indent="-342900">
              <a:buFont typeface="+mj-lt"/>
              <a:buAutoNum type="alphaLcPeriod"/>
            </a:pPr>
            <a:r>
              <a:rPr lang="en-US" altLang="ja-JP" dirty="0" smtClean="0"/>
              <a:t>Retain as many relevant shots as possible</a:t>
            </a:r>
            <a:endParaRPr kumimoji="1" lang="ja-JP" altLang="en-US" dirty="0"/>
          </a:p>
        </p:txBody>
      </p:sp>
      <p:sp>
        <p:nvSpPr>
          <p:cNvPr id="5" name="テキスト ボックス 4"/>
          <p:cNvSpPr txBox="1"/>
          <p:nvPr/>
        </p:nvSpPr>
        <p:spPr>
          <a:xfrm>
            <a:off x="539552" y="3140968"/>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6" name="テキスト ボックス 5"/>
          <p:cNvSpPr txBox="1"/>
          <p:nvPr/>
        </p:nvSpPr>
        <p:spPr>
          <a:xfrm>
            <a:off x="323528" y="3573016"/>
            <a:ext cx="829073" cy="307777"/>
          </a:xfrm>
          <a:prstGeom prst="rect">
            <a:avLst/>
          </a:prstGeom>
          <a:no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7" name="テキスト ボックス 6"/>
          <p:cNvSpPr txBox="1"/>
          <p:nvPr/>
        </p:nvSpPr>
        <p:spPr>
          <a:xfrm>
            <a:off x="179512" y="3985319"/>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sp>
        <p:nvSpPr>
          <p:cNvPr id="8" name="テキスト ボックス 7"/>
          <p:cNvSpPr txBox="1"/>
          <p:nvPr/>
        </p:nvSpPr>
        <p:spPr>
          <a:xfrm>
            <a:off x="971600" y="3985319"/>
            <a:ext cx="817853" cy="307777"/>
          </a:xfrm>
          <a:prstGeom prst="rect">
            <a:avLst/>
          </a:prstGeom>
          <a:no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9" name="テキスト ボックス 8"/>
          <p:cNvSpPr txBox="1"/>
          <p:nvPr/>
        </p:nvSpPr>
        <p:spPr>
          <a:xfrm>
            <a:off x="2843808" y="2924944"/>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11" name="テキスト ボックス 10"/>
          <p:cNvSpPr txBox="1"/>
          <p:nvPr/>
        </p:nvSpPr>
        <p:spPr>
          <a:xfrm>
            <a:off x="2555776" y="4149080"/>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cxnSp>
        <p:nvCxnSpPr>
          <p:cNvPr id="18" name="直線コネクタ 17"/>
          <p:cNvCxnSpPr>
            <a:stCxn id="9" idx="2"/>
            <a:endCxn id="11" idx="0"/>
          </p:cNvCxnSpPr>
          <p:nvPr/>
        </p:nvCxnSpPr>
        <p:spPr>
          <a:xfrm flipH="1">
            <a:off x="2885802" y="3232721"/>
            <a:ext cx="365073"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3059832" y="3234462"/>
            <a:ext cx="720080" cy="288032"/>
            <a:chOff x="6732240" y="1988840"/>
            <a:chExt cx="720080" cy="720080"/>
          </a:xfrm>
        </p:grpSpPr>
        <p:cxnSp>
          <p:nvCxnSpPr>
            <p:cNvPr id="21" name="直線コネクタ 20"/>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3059832" y="3306470"/>
            <a:ext cx="720080" cy="576064"/>
            <a:chOff x="6732240" y="1988840"/>
            <a:chExt cx="720080" cy="720080"/>
          </a:xfrm>
        </p:grpSpPr>
        <p:cxnSp>
          <p:nvCxnSpPr>
            <p:cNvPr id="26" name="直線コネクタ 25"/>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8" name="直線コネクタ 27"/>
          <p:cNvCxnSpPr>
            <a:stCxn id="9" idx="2"/>
            <a:endCxn id="32" idx="0"/>
          </p:cNvCxnSpPr>
          <p:nvPr/>
        </p:nvCxnSpPr>
        <p:spPr>
          <a:xfrm>
            <a:off x="3250875" y="3232721"/>
            <a:ext cx="652209"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275856" y="3306470"/>
            <a:ext cx="829073" cy="307777"/>
          </a:xfrm>
          <a:prstGeom prst="rect">
            <a:avLst/>
          </a:prstGeom>
          <a:solidFill>
            <a:schemeClr val="bg1"/>
          </a:solid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12" name="テキスト ボックス 11"/>
          <p:cNvSpPr txBox="1"/>
          <p:nvPr/>
        </p:nvSpPr>
        <p:spPr>
          <a:xfrm>
            <a:off x="3275856" y="3738518"/>
            <a:ext cx="817853" cy="307777"/>
          </a:xfrm>
          <a:prstGeom prst="rect">
            <a:avLst/>
          </a:prstGeom>
          <a:solidFill>
            <a:schemeClr val="bg1"/>
          </a:solid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32" name="テキスト ボックス 31"/>
          <p:cNvSpPr txBox="1"/>
          <p:nvPr/>
        </p:nvSpPr>
        <p:spPr>
          <a:xfrm>
            <a:off x="3563888" y="4149080"/>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4" name="テキスト ボックス 33"/>
          <p:cNvSpPr txBox="1"/>
          <p:nvPr/>
        </p:nvSpPr>
        <p:spPr>
          <a:xfrm>
            <a:off x="1259632" y="3553271"/>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5" name="テキスト ボックス 34"/>
          <p:cNvSpPr txBox="1"/>
          <p:nvPr/>
        </p:nvSpPr>
        <p:spPr>
          <a:xfrm>
            <a:off x="95735" y="2708920"/>
            <a:ext cx="1955985" cy="338554"/>
          </a:xfrm>
          <a:prstGeom prst="rect">
            <a:avLst/>
          </a:prstGeom>
          <a:noFill/>
        </p:spPr>
        <p:txBody>
          <a:bodyPr wrap="none" rtlCol="0">
            <a:spAutoFit/>
          </a:bodyPr>
          <a:lstStyle/>
          <a:p>
            <a:r>
              <a:rPr kumimoji="1" lang="en-US" altLang="ja-JP" sz="1600" i="1" u="sng" dirty="0" smtClean="0"/>
              <a:t>Concept vocabulary</a:t>
            </a:r>
            <a:endParaRPr kumimoji="1" lang="ja-JP" altLang="en-US" sz="1600" i="1" u="sng" dirty="0"/>
          </a:p>
        </p:txBody>
      </p:sp>
      <p:sp>
        <p:nvSpPr>
          <p:cNvPr id="36" name="右矢印 35"/>
          <p:cNvSpPr/>
          <p:nvPr/>
        </p:nvSpPr>
        <p:spPr>
          <a:xfrm>
            <a:off x="2051720"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707904" y="2771636"/>
            <a:ext cx="1699504" cy="369332"/>
          </a:xfrm>
          <a:prstGeom prst="rect">
            <a:avLst/>
          </a:prstGeom>
          <a:noFill/>
        </p:spPr>
        <p:txBody>
          <a:bodyPr wrap="none" rtlCol="0">
            <a:spAutoFit/>
          </a:bodyPr>
          <a:lstStyle/>
          <a:p>
            <a:r>
              <a:rPr kumimoji="1" lang="en-US" altLang="ja-JP" i="1" u="sng" dirty="0" smtClean="0">
                <a:solidFill>
                  <a:srgbClr val="FF0000"/>
                </a:solidFill>
              </a:rPr>
              <a:t>Video ontology</a:t>
            </a:r>
            <a:endParaRPr kumimoji="1" lang="ja-JP" altLang="en-US" i="1" u="sng" dirty="0">
              <a:solidFill>
                <a:srgbClr val="FF0000"/>
              </a:solidFill>
            </a:endParaRPr>
          </a:p>
        </p:txBody>
      </p:sp>
      <p:sp>
        <p:nvSpPr>
          <p:cNvPr id="38" name="右矢印 37"/>
          <p:cNvSpPr/>
          <p:nvPr/>
        </p:nvSpPr>
        <p:spPr>
          <a:xfrm>
            <a:off x="449999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123728" y="2010326"/>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sp>
        <p:nvSpPr>
          <p:cNvPr id="40" name="下矢印 39"/>
          <p:cNvSpPr/>
          <p:nvPr/>
        </p:nvSpPr>
        <p:spPr>
          <a:xfrm>
            <a:off x="2883222" y="2420888"/>
            <a:ext cx="1152128" cy="330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53963" y="3337538"/>
            <a:ext cx="1894301" cy="830997"/>
          </a:xfrm>
          <a:prstGeom prst="rect">
            <a:avLst/>
          </a:prstGeom>
          <a:noFill/>
        </p:spPr>
        <p:txBody>
          <a:bodyPr wrap="none" rtlCol="0">
            <a:spAutoFit/>
          </a:bodyPr>
          <a:lstStyle/>
          <a:p>
            <a:r>
              <a:rPr lang="en-US" altLang="ja-JP" sz="1600" i="1" u="sng" dirty="0" smtClean="0"/>
              <a:t>Concept selection</a:t>
            </a:r>
            <a:r>
              <a:rPr kumimoji="1" lang="en-US" altLang="ja-JP" sz="1600" i="1" u="sng" dirty="0" smtClean="0"/>
              <a:t>:</a:t>
            </a:r>
          </a:p>
          <a:p>
            <a:r>
              <a:rPr lang="en-US" altLang="ja-JP" sz="1600" dirty="0" smtClean="0"/>
              <a:t>Buildings, Outdoor,</a:t>
            </a:r>
          </a:p>
          <a:p>
            <a:r>
              <a:rPr kumimoji="1" lang="en-US" altLang="ja-JP" sz="1600" dirty="0" smtClean="0"/>
              <a:t>Tower, etc.</a:t>
            </a:r>
            <a:endParaRPr kumimoji="1" lang="ja-JP" altLang="en-US" sz="1600" dirty="0"/>
          </a:p>
        </p:txBody>
      </p:sp>
      <p:sp>
        <p:nvSpPr>
          <p:cNvPr id="42" name="右矢印 41"/>
          <p:cNvSpPr/>
          <p:nvPr/>
        </p:nvSpPr>
        <p:spPr>
          <a:xfrm>
            <a:off x="702027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51520" y="5013176"/>
            <a:ext cx="8640960"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Picture 4" descr="C:\Users\kimi\Documents\ICSC2011\Pics\111_3.jpg"/>
          <p:cNvPicPr>
            <a:picLocks noChangeAspect="1" noChangeArrowheads="1"/>
          </p:cNvPicPr>
          <p:nvPr/>
        </p:nvPicPr>
        <p:blipFill>
          <a:blip r:embed="rId3" cstate="print"/>
          <a:srcRect/>
          <a:stretch>
            <a:fillRect/>
          </a:stretch>
        </p:blipFill>
        <p:spPr bwMode="auto">
          <a:xfrm>
            <a:off x="7691196" y="2483604"/>
            <a:ext cx="1106424" cy="905256"/>
          </a:xfrm>
          <a:prstGeom prst="rect">
            <a:avLst/>
          </a:prstGeom>
          <a:noFill/>
        </p:spPr>
      </p:pic>
      <p:sp>
        <p:nvSpPr>
          <p:cNvPr id="44" name="テキスト ボックス 43"/>
          <p:cNvSpPr txBox="1"/>
          <p:nvPr/>
        </p:nvSpPr>
        <p:spPr>
          <a:xfrm>
            <a:off x="7706921" y="2751566"/>
            <a:ext cx="1074974" cy="369332"/>
          </a:xfrm>
          <a:prstGeom prst="rect">
            <a:avLst/>
          </a:prstGeom>
          <a:noFill/>
        </p:spPr>
        <p:txBody>
          <a:bodyPr wrap="none" rtlCol="0">
            <a:spAutoFit/>
          </a:bodyPr>
          <a:lstStyle/>
          <a:p>
            <a:r>
              <a:rPr kumimoji="1" lang="en-US" altLang="ja-JP" i="1" dirty="0" smtClean="0">
                <a:solidFill>
                  <a:srgbClr val="FF0000"/>
                </a:solidFill>
              </a:rPr>
              <a:t>Retained</a:t>
            </a:r>
            <a:endParaRPr kumimoji="1" lang="ja-JP" altLang="en-US" i="1" dirty="0">
              <a:solidFill>
                <a:srgbClr val="FF0000"/>
              </a:solidFill>
            </a:endParaRPr>
          </a:p>
        </p:txBody>
      </p:sp>
      <p:cxnSp>
        <p:nvCxnSpPr>
          <p:cNvPr id="45" name="直線コネクタ 44"/>
          <p:cNvCxnSpPr/>
          <p:nvPr/>
        </p:nvCxnSpPr>
        <p:spPr>
          <a:xfrm>
            <a:off x="7524328" y="3512296"/>
            <a:ext cx="1440160" cy="92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46" name="Picture 2" descr="C:\Users\kimi\Documents\ICSC2011\Pics\12_3.jpg"/>
          <p:cNvPicPr>
            <a:picLocks noChangeAspect="1" noChangeArrowheads="1"/>
          </p:cNvPicPr>
          <p:nvPr/>
        </p:nvPicPr>
        <p:blipFill>
          <a:blip r:embed="rId4" cstate="print"/>
          <a:srcRect/>
          <a:stretch>
            <a:fillRect/>
          </a:stretch>
        </p:blipFill>
        <p:spPr bwMode="auto">
          <a:xfrm>
            <a:off x="7691196" y="3645024"/>
            <a:ext cx="1106424" cy="905256"/>
          </a:xfrm>
          <a:prstGeom prst="rect">
            <a:avLst/>
          </a:prstGeom>
          <a:noFill/>
        </p:spPr>
      </p:pic>
      <p:sp>
        <p:nvSpPr>
          <p:cNvPr id="47" name="テキスト ボックス 46"/>
          <p:cNvSpPr txBox="1"/>
          <p:nvPr/>
        </p:nvSpPr>
        <p:spPr>
          <a:xfrm>
            <a:off x="7773190" y="3912986"/>
            <a:ext cx="942437" cy="369332"/>
          </a:xfrm>
          <a:prstGeom prst="rect">
            <a:avLst/>
          </a:prstGeom>
          <a:noFill/>
        </p:spPr>
        <p:txBody>
          <a:bodyPr wrap="none" rtlCol="0">
            <a:spAutoFit/>
          </a:bodyPr>
          <a:lstStyle/>
          <a:p>
            <a:r>
              <a:rPr lang="en-US" altLang="ja-JP" i="1" dirty="0" smtClean="0">
                <a:solidFill>
                  <a:srgbClr val="0070C0"/>
                </a:solidFill>
              </a:rPr>
              <a:t>Filtered</a:t>
            </a:r>
            <a:endParaRPr kumimoji="1" lang="ja-JP" altLang="en-US" i="1" dirty="0">
              <a:solidFill>
                <a:srgbClr val="0070C0"/>
              </a:solidFill>
            </a:endParaRPr>
          </a:p>
        </p:txBody>
      </p:sp>
      <p:sp>
        <p:nvSpPr>
          <p:cNvPr id="48" name="テキスト ボックス 47"/>
          <p:cNvSpPr txBox="1"/>
          <p:nvPr/>
        </p:nvSpPr>
        <p:spPr>
          <a:xfrm>
            <a:off x="7573904" y="2082334"/>
            <a:ext cx="1341008" cy="338554"/>
          </a:xfrm>
          <a:prstGeom prst="rect">
            <a:avLst/>
          </a:prstGeom>
          <a:noFill/>
        </p:spPr>
        <p:txBody>
          <a:bodyPr wrap="none" rtlCol="0">
            <a:spAutoFit/>
          </a:bodyPr>
          <a:lstStyle/>
          <a:p>
            <a:r>
              <a:rPr lang="en-US" altLang="ja-JP" sz="1600" i="1" u="sng" dirty="0" smtClean="0"/>
              <a:t>Shot filtering</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blinds(horizontal)">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sz="3600" dirty="0" smtClean="0"/>
              <a:t>Large-Scale Concept Ontology for Multimedia (LSCOM)</a:t>
            </a:r>
            <a:endParaRPr kumimoji="1" lang="ja-JP" altLang="en-US" sz="3600" dirty="0"/>
          </a:p>
        </p:txBody>
      </p:sp>
      <p:sp>
        <p:nvSpPr>
          <p:cNvPr id="38" name="テキスト ボックス 37"/>
          <p:cNvSpPr txBox="1"/>
          <p:nvPr/>
        </p:nvSpPr>
        <p:spPr>
          <a:xfrm>
            <a:off x="450550" y="2132856"/>
            <a:ext cx="4752198" cy="584775"/>
          </a:xfrm>
          <a:prstGeom prst="rect">
            <a:avLst/>
          </a:prstGeom>
          <a:noFill/>
        </p:spPr>
        <p:txBody>
          <a:bodyPr wrap="none" rtlCol="0">
            <a:spAutoFit/>
          </a:bodyPr>
          <a:lstStyle/>
          <a:p>
            <a:pPr>
              <a:buFont typeface="Wingdings" pitchFamily="2" charset="2"/>
              <a:buChar char="l"/>
            </a:pPr>
            <a:r>
              <a:rPr kumimoji="1" lang="en-US" altLang="ja-JP" sz="1600" dirty="0" smtClean="0"/>
              <a:t> The most popular ontology for video retrieval</a:t>
            </a:r>
          </a:p>
          <a:p>
            <a:pPr>
              <a:buFont typeface="Wingdings" pitchFamily="2" charset="2"/>
              <a:buChar char="l"/>
            </a:pPr>
            <a:r>
              <a:rPr lang="en-US" altLang="ja-JP" sz="1600" dirty="0" smtClean="0"/>
              <a:t> 1,000 concepts in broadcast news video domain</a:t>
            </a:r>
          </a:p>
        </p:txBody>
      </p:sp>
      <p:sp>
        <p:nvSpPr>
          <p:cNvPr id="9" name="Text Box 6"/>
          <p:cNvSpPr txBox="1">
            <a:spLocks noChangeArrowheads="1"/>
          </p:cNvSpPr>
          <p:nvPr/>
        </p:nvSpPr>
        <p:spPr bwMode="auto">
          <a:xfrm>
            <a:off x="3394100" y="2852936"/>
            <a:ext cx="1482725"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err="1"/>
              <a:t>Broadcast_News</a:t>
            </a:r>
            <a:endParaRPr lang="en-US" altLang="ja-JP" sz="1400" dirty="0"/>
          </a:p>
        </p:txBody>
      </p:sp>
      <p:sp>
        <p:nvSpPr>
          <p:cNvPr id="10" name="Text Box 7"/>
          <p:cNvSpPr txBox="1">
            <a:spLocks noChangeArrowheads="1"/>
          </p:cNvSpPr>
          <p:nvPr/>
        </p:nvSpPr>
        <p:spPr bwMode="auto">
          <a:xfrm>
            <a:off x="1685131" y="3500636"/>
            <a:ext cx="847725"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Location</a:t>
            </a:r>
          </a:p>
        </p:txBody>
      </p:sp>
      <p:sp>
        <p:nvSpPr>
          <p:cNvPr id="11" name="Text Box 8"/>
          <p:cNvSpPr txBox="1">
            <a:spLocks noChangeArrowheads="1"/>
          </p:cNvSpPr>
          <p:nvPr/>
        </p:nvSpPr>
        <p:spPr bwMode="auto">
          <a:xfrm>
            <a:off x="2986980" y="3500636"/>
            <a:ext cx="712788"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People</a:t>
            </a:r>
          </a:p>
        </p:txBody>
      </p:sp>
      <p:sp>
        <p:nvSpPr>
          <p:cNvPr id="12" name="Text Box 9"/>
          <p:cNvSpPr txBox="1">
            <a:spLocks noChangeArrowheads="1"/>
          </p:cNvSpPr>
          <p:nvPr/>
        </p:nvSpPr>
        <p:spPr bwMode="auto">
          <a:xfrm>
            <a:off x="4211960" y="3500636"/>
            <a:ext cx="779462"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Objects</a:t>
            </a:r>
          </a:p>
        </p:txBody>
      </p:sp>
      <p:sp>
        <p:nvSpPr>
          <p:cNvPr id="13" name="Text Box 10"/>
          <p:cNvSpPr txBox="1">
            <a:spLocks noChangeArrowheads="1"/>
          </p:cNvSpPr>
          <p:nvPr/>
        </p:nvSpPr>
        <p:spPr bwMode="auto">
          <a:xfrm>
            <a:off x="2316956" y="3932436"/>
            <a:ext cx="647700"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Office</a:t>
            </a:r>
          </a:p>
        </p:txBody>
      </p:sp>
      <p:sp>
        <p:nvSpPr>
          <p:cNvPr id="14" name="Text Box 11"/>
          <p:cNvSpPr txBox="1">
            <a:spLocks noChangeArrowheads="1"/>
          </p:cNvSpPr>
          <p:nvPr/>
        </p:nvSpPr>
        <p:spPr bwMode="auto">
          <a:xfrm>
            <a:off x="2316956" y="4365824"/>
            <a:ext cx="808532"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Meeting</a:t>
            </a:r>
            <a:endParaRPr lang="en-US" altLang="ja-JP" sz="1400" dirty="0"/>
          </a:p>
        </p:txBody>
      </p:sp>
      <p:sp>
        <p:nvSpPr>
          <p:cNvPr id="15" name="Text Box 12"/>
          <p:cNvSpPr txBox="1">
            <a:spLocks noChangeArrowheads="1"/>
          </p:cNvSpPr>
          <p:nvPr/>
        </p:nvSpPr>
        <p:spPr bwMode="auto">
          <a:xfrm>
            <a:off x="3596580" y="3932436"/>
            <a:ext cx="687388"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Crowd</a:t>
            </a:r>
          </a:p>
        </p:txBody>
      </p:sp>
      <p:sp>
        <p:nvSpPr>
          <p:cNvPr id="16" name="Text Box 13"/>
          <p:cNvSpPr txBox="1">
            <a:spLocks noChangeArrowheads="1"/>
          </p:cNvSpPr>
          <p:nvPr/>
        </p:nvSpPr>
        <p:spPr bwMode="auto">
          <a:xfrm>
            <a:off x="3596580" y="4365824"/>
            <a:ext cx="552450" cy="314325"/>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a:t>Face</a:t>
            </a:r>
          </a:p>
        </p:txBody>
      </p:sp>
      <p:sp>
        <p:nvSpPr>
          <p:cNvPr id="17" name="Text Box 14"/>
          <p:cNvSpPr txBox="1">
            <a:spLocks noChangeArrowheads="1"/>
          </p:cNvSpPr>
          <p:nvPr/>
        </p:nvSpPr>
        <p:spPr bwMode="auto">
          <a:xfrm>
            <a:off x="4858072" y="3932436"/>
            <a:ext cx="467990"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Bus</a:t>
            </a:r>
            <a:endParaRPr lang="en-US" altLang="ja-JP" sz="1400" dirty="0"/>
          </a:p>
        </p:txBody>
      </p:sp>
      <p:sp>
        <p:nvSpPr>
          <p:cNvPr id="18" name="Text Box 15"/>
          <p:cNvSpPr txBox="1">
            <a:spLocks noChangeArrowheads="1"/>
          </p:cNvSpPr>
          <p:nvPr/>
        </p:nvSpPr>
        <p:spPr bwMode="auto">
          <a:xfrm>
            <a:off x="4858072" y="4365824"/>
            <a:ext cx="736140"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Vehicle</a:t>
            </a:r>
            <a:endParaRPr lang="en-US" altLang="ja-JP" sz="1400" dirty="0"/>
          </a:p>
        </p:txBody>
      </p:sp>
      <p:cxnSp>
        <p:nvCxnSpPr>
          <p:cNvPr id="19" name="AutoShape 16"/>
          <p:cNvCxnSpPr>
            <a:cxnSpLocks noChangeShapeType="1"/>
            <a:stCxn id="9" idx="2"/>
            <a:endCxn id="10" idx="0"/>
          </p:cNvCxnSpPr>
          <p:nvPr/>
        </p:nvCxnSpPr>
        <p:spPr bwMode="auto">
          <a:xfrm rot="5400000">
            <a:off x="2955542" y="2320714"/>
            <a:ext cx="333375" cy="2026469"/>
          </a:xfrm>
          <a:prstGeom prst="bentConnector3">
            <a:avLst>
              <a:gd name="adj1" fmla="val 50000"/>
            </a:avLst>
          </a:prstGeom>
          <a:noFill/>
          <a:ln w="9525">
            <a:solidFill>
              <a:schemeClr val="tx1"/>
            </a:solidFill>
            <a:miter lim="800000"/>
            <a:headEnd/>
            <a:tailEnd/>
          </a:ln>
          <a:effectLst/>
        </p:spPr>
      </p:cxnSp>
      <p:cxnSp>
        <p:nvCxnSpPr>
          <p:cNvPr id="21" name="AutoShape 17"/>
          <p:cNvCxnSpPr>
            <a:cxnSpLocks noChangeShapeType="1"/>
            <a:stCxn id="9" idx="2"/>
            <a:endCxn id="11" idx="0"/>
          </p:cNvCxnSpPr>
          <p:nvPr/>
        </p:nvCxnSpPr>
        <p:spPr bwMode="auto">
          <a:xfrm rot="5400000">
            <a:off x="3572732" y="2937904"/>
            <a:ext cx="333375" cy="792089"/>
          </a:xfrm>
          <a:prstGeom prst="bentConnector3">
            <a:avLst>
              <a:gd name="adj1" fmla="val 50000"/>
            </a:avLst>
          </a:prstGeom>
          <a:noFill/>
          <a:ln w="9525">
            <a:solidFill>
              <a:schemeClr val="tx1"/>
            </a:solidFill>
            <a:miter lim="800000"/>
            <a:headEnd/>
            <a:tailEnd/>
          </a:ln>
          <a:effectLst/>
        </p:spPr>
      </p:cxnSp>
      <p:cxnSp>
        <p:nvCxnSpPr>
          <p:cNvPr id="22" name="AutoShape 18"/>
          <p:cNvCxnSpPr>
            <a:cxnSpLocks noChangeShapeType="1"/>
            <a:stCxn id="9" idx="2"/>
            <a:endCxn id="12" idx="0"/>
          </p:cNvCxnSpPr>
          <p:nvPr/>
        </p:nvCxnSpPr>
        <p:spPr bwMode="auto">
          <a:xfrm rot="16200000" flipH="1">
            <a:off x="4201890" y="3100834"/>
            <a:ext cx="333375" cy="466228"/>
          </a:xfrm>
          <a:prstGeom prst="bentConnector3">
            <a:avLst>
              <a:gd name="adj1" fmla="val 50000"/>
            </a:avLst>
          </a:prstGeom>
          <a:noFill/>
          <a:ln w="9525">
            <a:solidFill>
              <a:schemeClr val="tx1"/>
            </a:solidFill>
            <a:miter lim="800000"/>
            <a:headEnd/>
            <a:tailEnd/>
          </a:ln>
          <a:effectLst/>
        </p:spPr>
      </p:cxnSp>
      <p:cxnSp>
        <p:nvCxnSpPr>
          <p:cNvPr id="23" name="AutoShape 19"/>
          <p:cNvCxnSpPr>
            <a:cxnSpLocks noChangeShapeType="1"/>
            <a:stCxn id="10" idx="2"/>
            <a:endCxn id="13" idx="1"/>
          </p:cNvCxnSpPr>
          <p:nvPr/>
        </p:nvCxnSpPr>
        <p:spPr bwMode="auto">
          <a:xfrm rot="16200000" flipH="1">
            <a:off x="2075656" y="3848299"/>
            <a:ext cx="274638" cy="207962"/>
          </a:xfrm>
          <a:prstGeom prst="bentConnector2">
            <a:avLst/>
          </a:prstGeom>
          <a:noFill/>
          <a:ln w="9525">
            <a:solidFill>
              <a:schemeClr val="tx1"/>
            </a:solidFill>
            <a:miter lim="800000"/>
            <a:headEnd/>
            <a:tailEnd/>
          </a:ln>
          <a:effectLst/>
        </p:spPr>
      </p:cxnSp>
      <p:cxnSp>
        <p:nvCxnSpPr>
          <p:cNvPr id="27" name="AutoShape 20"/>
          <p:cNvCxnSpPr>
            <a:cxnSpLocks noChangeShapeType="1"/>
            <a:stCxn id="10" idx="2"/>
            <a:endCxn id="14" idx="1"/>
          </p:cNvCxnSpPr>
          <p:nvPr/>
        </p:nvCxnSpPr>
        <p:spPr bwMode="auto">
          <a:xfrm rot="16200000" flipH="1">
            <a:off x="1860054" y="4063901"/>
            <a:ext cx="705842" cy="207962"/>
          </a:xfrm>
          <a:prstGeom prst="bentConnector2">
            <a:avLst/>
          </a:prstGeom>
          <a:noFill/>
          <a:ln w="9525">
            <a:solidFill>
              <a:schemeClr val="tx1"/>
            </a:solidFill>
            <a:miter lim="800000"/>
            <a:headEnd/>
            <a:tailEnd/>
          </a:ln>
          <a:effectLst/>
        </p:spPr>
      </p:cxnSp>
      <p:cxnSp>
        <p:nvCxnSpPr>
          <p:cNvPr id="28" name="AutoShape 21"/>
          <p:cNvCxnSpPr>
            <a:cxnSpLocks noChangeShapeType="1"/>
            <a:stCxn id="11" idx="2"/>
            <a:endCxn id="15" idx="1"/>
          </p:cNvCxnSpPr>
          <p:nvPr/>
        </p:nvCxnSpPr>
        <p:spPr bwMode="auto">
          <a:xfrm rot="16200000" flipH="1">
            <a:off x="3333055" y="3826074"/>
            <a:ext cx="274638" cy="252412"/>
          </a:xfrm>
          <a:prstGeom prst="bentConnector2">
            <a:avLst/>
          </a:prstGeom>
          <a:noFill/>
          <a:ln w="9525">
            <a:solidFill>
              <a:schemeClr val="tx1"/>
            </a:solidFill>
            <a:miter lim="800000"/>
            <a:headEnd/>
            <a:tailEnd/>
          </a:ln>
          <a:effectLst/>
        </p:spPr>
      </p:cxnSp>
      <p:cxnSp>
        <p:nvCxnSpPr>
          <p:cNvPr id="29" name="AutoShape 22"/>
          <p:cNvCxnSpPr>
            <a:cxnSpLocks noChangeShapeType="1"/>
            <a:stCxn id="11" idx="2"/>
            <a:endCxn id="16" idx="1"/>
          </p:cNvCxnSpPr>
          <p:nvPr/>
        </p:nvCxnSpPr>
        <p:spPr bwMode="auto">
          <a:xfrm rot="16200000" flipH="1">
            <a:off x="3116361" y="4042768"/>
            <a:ext cx="708025" cy="252412"/>
          </a:xfrm>
          <a:prstGeom prst="bentConnector2">
            <a:avLst/>
          </a:prstGeom>
          <a:noFill/>
          <a:ln w="9525">
            <a:solidFill>
              <a:schemeClr val="tx1"/>
            </a:solidFill>
            <a:miter lim="800000"/>
            <a:headEnd/>
            <a:tailEnd/>
          </a:ln>
          <a:effectLst/>
        </p:spPr>
      </p:cxnSp>
      <p:cxnSp>
        <p:nvCxnSpPr>
          <p:cNvPr id="30" name="AutoShape 23"/>
          <p:cNvCxnSpPr>
            <a:cxnSpLocks noChangeShapeType="1"/>
            <a:stCxn id="12" idx="2"/>
            <a:endCxn id="18" idx="1"/>
          </p:cNvCxnSpPr>
          <p:nvPr/>
        </p:nvCxnSpPr>
        <p:spPr bwMode="auto">
          <a:xfrm rot="16200000" flipH="1">
            <a:off x="4376960" y="4039691"/>
            <a:ext cx="705842" cy="256381"/>
          </a:xfrm>
          <a:prstGeom prst="bentConnector2">
            <a:avLst/>
          </a:prstGeom>
          <a:noFill/>
          <a:ln w="9525">
            <a:solidFill>
              <a:schemeClr val="tx1"/>
            </a:solidFill>
            <a:miter lim="800000"/>
            <a:headEnd/>
            <a:tailEnd/>
          </a:ln>
          <a:effectLst/>
        </p:spPr>
      </p:cxnSp>
      <p:cxnSp>
        <p:nvCxnSpPr>
          <p:cNvPr id="33" name="AutoShape 24"/>
          <p:cNvCxnSpPr>
            <a:cxnSpLocks noChangeShapeType="1"/>
            <a:stCxn id="12" idx="2"/>
            <a:endCxn id="17" idx="1"/>
          </p:cNvCxnSpPr>
          <p:nvPr/>
        </p:nvCxnSpPr>
        <p:spPr bwMode="auto">
          <a:xfrm rot="16200000" flipH="1">
            <a:off x="4593654" y="3822997"/>
            <a:ext cx="272454" cy="256381"/>
          </a:xfrm>
          <a:prstGeom prst="bentConnector2">
            <a:avLst/>
          </a:prstGeom>
          <a:noFill/>
          <a:ln w="9525">
            <a:solidFill>
              <a:schemeClr val="tx1"/>
            </a:solidFill>
            <a:miter lim="800000"/>
            <a:headEnd/>
            <a:tailEnd/>
          </a:ln>
          <a:effectLst/>
        </p:spPr>
      </p:cxnSp>
      <p:sp>
        <p:nvSpPr>
          <p:cNvPr id="34" name="Line 27"/>
          <p:cNvSpPr>
            <a:spLocks noChangeShapeType="1"/>
          </p:cNvSpPr>
          <p:nvPr/>
        </p:nvSpPr>
        <p:spPr bwMode="auto">
          <a:xfrm rot="5400000">
            <a:off x="1979265" y="4797624"/>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35" name="Line 28"/>
          <p:cNvSpPr>
            <a:spLocks noChangeShapeType="1"/>
          </p:cNvSpPr>
          <p:nvPr/>
        </p:nvSpPr>
        <p:spPr bwMode="auto">
          <a:xfrm rot="5400000">
            <a:off x="3202658" y="4797624"/>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36" name="Line 29"/>
          <p:cNvSpPr>
            <a:spLocks noChangeShapeType="1"/>
          </p:cNvSpPr>
          <p:nvPr/>
        </p:nvSpPr>
        <p:spPr bwMode="auto">
          <a:xfrm rot="5400000">
            <a:off x="4499646" y="4797624"/>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39" name="Text Box 7"/>
          <p:cNvSpPr txBox="1">
            <a:spLocks noChangeArrowheads="1"/>
          </p:cNvSpPr>
          <p:nvPr/>
        </p:nvSpPr>
        <p:spPr bwMode="auto">
          <a:xfrm>
            <a:off x="323528" y="3501926"/>
            <a:ext cx="847838"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Program</a:t>
            </a:r>
            <a:endParaRPr lang="en-US" altLang="ja-JP" sz="1400" dirty="0"/>
          </a:p>
        </p:txBody>
      </p:sp>
      <p:sp>
        <p:nvSpPr>
          <p:cNvPr id="40" name="Text Box 10"/>
          <p:cNvSpPr txBox="1">
            <a:spLocks noChangeArrowheads="1"/>
          </p:cNvSpPr>
          <p:nvPr/>
        </p:nvSpPr>
        <p:spPr bwMode="auto">
          <a:xfrm>
            <a:off x="955353" y="3933726"/>
            <a:ext cx="843542"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Weather</a:t>
            </a:r>
            <a:endParaRPr lang="en-US" altLang="ja-JP" sz="1400" dirty="0"/>
          </a:p>
        </p:txBody>
      </p:sp>
      <p:sp>
        <p:nvSpPr>
          <p:cNvPr id="41" name="Text Box 11"/>
          <p:cNvSpPr txBox="1">
            <a:spLocks noChangeArrowheads="1"/>
          </p:cNvSpPr>
          <p:nvPr/>
        </p:nvSpPr>
        <p:spPr bwMode="auto">
          <a:xfrm>
            <a:off x="955353" y="4367114"/>
            <a:ext cx="681895"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Sports</a:t>
            </a:r>
            <a:endParaRPr lang="en-US" altLang="ja-JP" sz="1400" dirty="0"/>
          </a:p>
        </p:txBody>
      </p:sp>
      <p:cxnSp>
        <p:nvCxnSpPr>
          <p:cNvPr id="42" name="AutoShape 19"/>
          <p:cNvCxnSpPr>
            <a:cxnSpLocks noChangeShapeType="1"/>
            <a:stCxn id="39" idx="2"/>
            <a:endCxn id="40" idx="1"/>
          </p:cNvCxnSpPr>
          <p:nvPr/>
        </p:nvCxnSpPr>
        <p:spPr bwMode="auto">
          <a:xfrm rot="16200000" flipH="1">
            <a:off x="712990" y="3846341"/>
            <a:ext cx="276821" cy="207906"/>
          </a:xfrm>
          <a:prstGeom prst="bentConnector2">
            <a:avLst/>
          </a:prstGeom>
          <a:noFill/>
          <a:ln w="9525">
            <a:solidFill>
              <a:schemeClr val="tx1"/>
            </a:solidFill>
            <a:miter lim="800000"/>
            <a:headEnd/>
            <a:tailEnd/>
          </a:ln>
          <a:effectLst/>
        </p:spPr>
      </p:cxnSp>
      <p:cxnSp>
        <p:nvCxnSpPr>
          <p:cNvPr id="43" name="AutoShape 20"/>
          <p:cNvCxnSpPr>
            <a:cxnSpLocks noChangeShapeType="1"/>
            <a:stCxn id="39" idx="2"/>
            <a:endCxn id="41" idx="1"/>
          </p:cNvCxnSpPr>
          <p:nvPr/>
        </p:nvCxnSpPr>
        <p:spPr bwMode="auto">
          <a:xfrm rot="16200000" flipH="1">
            <a:off x="496296" y="4063035"/>
            <a:ext cx="710209" cy="207906"/>
          </a:xfrm>
          <a:prstGeom prst="bentConnector2">
            <a:avLst/>
          </a:prstGeom>
          <a:noFill/>
          <a:ln w="9525">
            <a:solidFill>
              <a:schemeClr val="tx1"/>
            </a:solidFill>
            <a:miter lim="800000"/>
            <a:headEnd/>
            <a:tailEnd/>
          </a:ln>
          <a:effectLst/>
        </p:spPr>
      </p:cxnSp>
      <p:cxnSp>
        <p:nvCxnSpPr>
          <p:cNvPr id="44" name="AutoShape 16"/>
          <p:cNvCxnSpPr>
            <a:cxnSpLocks noChangeShapeType="1"/>
            <a:stCxn id="9" idx="2"/>
            <a:endCxn id="39" idx="0"/>
          </p:cNvCxnSpPr>
          <p:nvPr/>
        </p:nvCxnSpPr>
        <p:spPr bwMode="auto">
          <a:xfrm rot="5400000">
            <a:off x="2274123" y="1640585"/>
            <a:ext cx="334665" cy="3388016"/>
          </a:xfrm>
          <a:prstGeom prst="bentConnector3">
            <a:avLst>
              <a:gd name="adj1" fmla="val 50000"/>
            </a:avLst>
          </a:prstGeom>
          <a:noFill/>
          <a:ln w="9525">
            <a:solidFill>
              <a:schemeClr val="tx1"/>
            </a:solidFill>
            <a:miter lim="800000"/>
            <a:headEnd/>
            <a:tailEnd/>
          </a:ln>
          <a:effectLst/>
        </p:spPr>
      </p:cxnSp>
      <p:sp>
        <p:nvSpPr>
          <p:cNvPr id="45" name="Text Box 9"/>
          <p:cNvSpPr txBox="1">
            <a:spLocks noChangeArrowheads="1"/>
          </p:cNvSpPr>
          <p:nvPr/>
        </p:nvSpPr>
        <p:spPr bwMode="auto">
          <a:xfrm>
            <a:off x="5580112" y="3501926"/>
            <a:ext cx="1102074" cy="525401"/>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Activity and</a:t>
            </a:r>
          </a:p>
          <a:p>
            <a:r>
              <a:rPr lang="en-US" altLang="ja-JP" sz="1400" dirty="0" smtClean="0"/>
              <a:t>events</a:t>
            </a:r>
            <a:endParaRPr lang="en-US" altLang="ja-JP" sz="1400" dirty="0"/>
          </a:p>
        </p:txBody>
      </p:sp>
      <p:sp>
        <p:nvSpPr>
          <p:cNvPr id="46" name="Text Box 14"/>
          <p:cNvSpPr txBox="1">
            <a:spLocks noChangeArrowheads="1"/>
          </p:cNvSpPr>
          <p:nvPr/>
        </p:nvSpPr>
        <p:spPr bwMode="auto">
          <a:xfrm>
            <a:off x="6359867" y="4149998"/>
            <a:ext cx="1308477"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People related</a:t>
            </a:r>
            <a:endParaRPr lang="en-US" altLang="ja-JP" sz="1400" dirty="0"/>
          </a:p>
        </p:txBody>
      </p:sp>
      <p:sp>
        <p:nvSpPr>
          <p:cNvPr id="47" name="Text Box 14"/>
          <p:cNvSpPr txBox="1">
            <a:spLocks noChangeArrowheads="1"/>
          </p:cNvSpPr>
          <p:nvPr/>
        </p:nvSpPr>
        <p:spPr bwMode="auto">
          <a:xfrm>
            <a:off x="6366402" y="4560120"/>
            <a:ext cx="941902"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Walk/Run</a:t>
            </a:r>
            <a:endParaRPr lang="en-US" altLang="ja-JP" sz="1400" dirty="0"/>
          </a:p>
        </p:txBody>
      </p:sp>
      <p:cxnSp>
        <p:nvCxnSpPr>
          <p:cNvPr id="48" name="AutoShape 18"/>
          <p:cNvCxnSpPr>
            <a:cxnSpLocks noChangeShapeType="1"/>
            <a:stCxn id="9" idx="2"/>
            <a:endCxn id="45" idx="0"/>
          </p:cNvCxnSpPr>
          <p:nvPr/>
        </p:nvCxnSpPr>
        <p:spPr bwMode="auto">
          <a:xfrm rot="16200000" flipH="1">
            <a:off x="4965974" y="2336750"/>
            <a:ext cx="334665" cy="1995686"/>
          </a:xfrm>
          <a:prstGeom prst="bentConnector3">
            <a:avLst>
              <a:gd name="adj1" fmla="val 50000"/>
            </a:avLst>
          </a:prstGeom>
          <a:noFill/>
          <a:ln w="9525">
            <a:solidFill>
              <a:schemeClr val="tx1"/>
            </a:solidFill>
            <a:miter lim="800000"/>
            <a:headEnd/>
            <a:tailEnd/>
          </a:ln>
          <a:effectLst/>
        </p:spPr>
      </p:cxnSp>
      <p:cxnSp>
        <p:nvCxnSpPr>
          <p:cNvPr id="49" name="AutoShape 24"/>
          <p:cNvCxnSpPr>
            <a:cxnSpLocks noChangeShapeType="1"/>
            <a:stCxn id="45" idx="2"/>
            <a:endCxn id="46" idx="1"/>
          </p:cNvCxnSpPr>
          <p:nvPr/>
        </p:nvCxnSpPr>
        <p:spPr bwMode="auto">
          <a:xfrm rot="16200000" flipH="1">
            <a:off x="6106683" y="4051793"/>
            <a:ext cx="277650" cy="228718"/>
          </a:xfrm>
          <a:prstGeom prst="bentConnector2">
            <a:avLst/>
          </a:prstGeom>
          <a:noFill/>
          <a:ln w="9525">
            <a:solidFill>
              <a:schemeClr val="tx1"/>
            </a:solidFill>
            <a:miter lim="800000"/>
            <a:headEnd/>
            <a:tailEnd/>
          </a:ln>
          <a:effectLst/>
        </p:spPr>
      </p:cxnSp>
      <p:cxnSp>
        <p:nvCxnSpPr>
          <p:cNvPr id="50" name="AutoShape 24"/>
          <p:cNvCxnSpPr>
            <a:cxnSpLocks noChangeShapeType="1"/>
            <a:stCxn id="45" idx="2"/>
            <a:endCxn id="47" idx="1"/>
          </p:cNvCxnSpPr>
          <p:nvPr/>
        </p:nvCxnSpPr>
        <p:spPr bwMode="auto">
          <a:xfrm rot="16200000" flipH="1">
            <a:off x="5904889" y="4253586"/>
            <a:ext cx="687772" cy="235253"/>
          </a:xfrm>
          <a:prstGeom prst="bentConnector2">
            <a:avLst/>
          </a:prstGeom>
          <a:noFill/>
          <a:ln w="9525">
            <a:solidFill>
              <a:schemeClr val="tx1"/>
            </a:solidFill>
            <a:miter lim="800000"/>
            <a:headEnd/>
            <a:tailEnd/>
          </a:ln>
          <a:effectLst/>
        </p:spPr>
      </p:cxnSp>
      <p:sp>
        <p:nvSpPr>
          <p:cNvPr id="51" name="Text Box 9"/>
          <p:cNvSpPr txBox="1">
            <a:spLocks noChangeArrowheads="1"/>
          </p:cNvSpPr>
          <p:nvPr/>
        </p:nvSpPr>
        <p:spPr bwMode="auto">
          <a:xfrm>
            <a:off x="7380312" y="3501926"/>
            <a:ext cx="861559"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Graphics</a:t>
            </a:r>
            <a:endParaRPr lang="en-US" altLang="ja-JP" sz="1400" dirty="0"/>
          </a:p>
        </p:txBody>
      </p:sp>
      <p:sp>
        <p:nvSpPr>
          <p:cNvPr id="52" name="Text Box 14"/>
          <p:cNvSpPr txBox="1">
            <a:spLocks noChangeArrowheads="1"/>
          </p:cNvSpPr>
          <p:nvPr/>
        </p:nvSpPr>
        <p:spPr bwMode="auto">
          <a:xfrm>
            <a:off x="8028384" y="3933974"/>
            <a:ext cx="593730"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Maps</a:t>
            </a:r>
            <a:endParaRPr lang="en-US" altLang="ja-JP" sz="1400" dirty="0"/>
          </a:p>
        </p:txBody>
      </p:sp>
      <p:sp>
        <p:nvSpPr>
          <p:cNvPr id="53" name="Text Box 14"/>
          <p:cNvSpPr txBox="1">
            <a:spLocks noChangeArrowheads="1"/>
          </p:cNvSpPr>
          <p:nvPr/>
        </p:nvSpPr>
        <p:spPr bwMode="auto">
          <a:xfrm>
            <a:off x="8034919" y="4344096"/>
            <a:ext cx="686704" cy="309958"/>
          </a:xfrm>
          <a:prstGeom prst="rect">
            <a:avLst/>
          </a:prstGeom>
          <a:noFill/>
          <a:ln w="9525">
            <a:solidFill>
              <a:schemeClr val="tx1"/>
            </a:solidFill>
            <a:miter lim="800000"/>
            <a:headEnd/>
            <a:tailEnd/>
          </a:ln>
          <a:effectLst/>
        </p:spPr>
        <p:txBody>
          <a:bodyPr wrap="none" lIns="90000" tIns="46800" rIns="90000" bIns="46800">
            <a:spAutoFit/>
          </a:bodyPr>
          <a:lstStyle/>
          <a:p>
            <a:r>
              <a:rPr lang="en-US" altLang="ja-JP" sz="1400" dirty="0" smtClean="0"/>
              <a:t>Charts</a:t>
            </a:r>
            <a:endParaRPr lang="en-US" altLang="ja-JP" sz="1400" dirty="0"/>
          </a:p>
        </p:txBody>
      </p:sp>
      <p:cxnSp>
        <p:nvCxnSpPr>
          <p:cNvPr id="54" name="AutoShape 24"/>
          <p:cNvCxnSpPr>
            <a:cxnSpLocks noChangeShapeType="1"/>
            <a:stCxn id="51" idx="2"/>
            <a:endCxn id="52" idx="1"/>
          </p:cNvCxnSpPr>
          <p:nvPr/>
        </p:nvCxnSpPr>
        <p:spPr bwMode="auto">
          <a:xfrm rot="16200000" flipH="1">
            <a:off x="7781204" y="3841772"/>
            <a:ext cx="277069" cy="217292"/>
          </a:xfrm>
          <a:prstGeom prst="bentConnector2">
            <a:avLst/>
          </a:prstGeom>
          <a:noFill/>
          <a:ln w="9525">
            <a:solidFill>
              <a:schemeClr val="tx1"/>
            </a:solidFill>
            <a:miter lim="800000"/>
            <a:headEnd/>
            <a:tailEnd/>
          </a:ln>
          <a:effectLst/>
        </p:spPr>
      </p:cxnSp>
      <p:cxnSp>
        <p:nvCxnSpPr>
          <p:cNvPr id="55" name="AutoShape 24"/>
          <p:cNvCxnSpPr>
            <a:cxnSpLocks noChangeShapeType="1"/>
            <a:stCxn id="51" idx="2"/>
            <a:endCxn id="53" idx="1"/>
          </p:cNvCxnSpPr>
          <p:nvPr/>
        </p:nvCxnSpPr>
        <p:spPr bwMode="auto">
          <a:xfrm rot="16200000" flipH="1">
            <a:off x="7579410" y="4043565"/>
            <a:ext cx="687191" cy="223827"/>
          </a:xfrm>
          <a:prstGeom prst="bentConnector2">
            <a:avLst/>
          </a:prstGeom>
          <a:noFill/>
          <a:ln w="9525">
            <a:solidFill>
              <a:schemeClr val="tx1"/>
            </a:solidFill>
            <a:miter lim="800000"/>
            <a:headEnd/>
            <a:tailEnd/>
          </a:ln>
          <a:effectLst/>
        </p:spPr>
      </p:cxnSp>
      <p:cxnSp>
        <p:nvCxnSpPr>
          <p:cNvPr id="56" name="AutoShape 18"/>
          <p:cNvCxnSpPr>
            <a:cxnSpLocks noChangeShapeType="1"/>
            <a:stCxn id="9" idx="2"/>
            <a:endCxn id="51" idx="0"/>
          </p:cNvCxnSpPr>
          <p:nvPr/>
        </p:nvCxnSpPr>
        <p:spPr bwMode="auto">
          <a:xfrm rot="16200000" flipH="1">
            <a:off x="5805945" y="1496778"/>
            <a:ext cx="334665" cy="3675629"/>
          </a:xfrm>
          <a:prstGeom prst="bentConnector3">
            <a:avLst>
              <a:gd name="adj1" fmla="val 50000"/>
            </a:avLst>
          </a:prstGeom>
          <a:noFill/>
          <a:ln w="9525">
            <a:solidFill>
              <a:schemeClr val="tx1"/>
            </a:solidFill>
            <a:miter lim="800000"/>
            <a:headEnd/>
            <a:tailEnd/>
          </a:ln>
          <a:effectLst/>
        </p:spPr>
      </p:cxnSp>
      <p:sp>
        <p:nvSpPr>
          <p:cNvPr id="57" name="Line 29"/>
          <p:cNvSpPr>
            <a:spLocks noChangeShapeType="1"/>
          </p:cNvSpPr>
          <p:nvPr/>
        </p:nvSpPr>
        <p:spPr bwMode="auto">
          <a:xfrm rot="5400000">
            <a:off x="6011713" y="4942533"/>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58" name="Line 29"/>
          <p:cNvSpPr>
            <a:spLocks noChangeShapeType="1"/>
          </p:cNvSpPr>
          <p:nvPr/>
        </p:nvSpPr>
        <p:spPr bwMode="auto">
          <a:xfrm rot="5400000">
            <a:off x="611113" y="4798517"/>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59" name="Line 29"/>
          <p:cNvSpPr>
            <a:spLocks noChangeShapeType="1"/>
          </p:cNvSpPr>
          <p:nvPr/>
        </p:nvSpPr>
        <p:spPr bwMode="auto">
          <a:xfrm rot="5400000">
            <a:off x="7667898" y="4726509"/>
            <a:ext cx="288925" cy="0"/>
          </a:xfrm>
          <a:prstGeom prst="line">
            <a:avLst/>
          </a:prstGeom>
          <a:noFill/>
          <a:ln w="25400">
            <a:solidFill>
              <a:schemeClr val="tx1"/>
            </a:solidFill>
            <a:prstDash val="sysDot"/>
            <a:round/>
            <a:headEnd/>
            <a:tailEnd/>
          </a:ln>
          <a:effectLst/>
        </p:spPr>
        <p:txBody>
          <a:bodyPr lIns="90000" tIns="46800" rIns="90000" bIns="46800">
            <a:spAutoFit/>
          </a:bodyPr>
          <a:lstStyle/>
          <a:p>
            <a:endParaRPr lang="ja-JP" altLang="en-US"/>
          </a:p>
        </p:txBody>
      </p:sp>
      <p:sp>
        <p:nvSpPr>
          <p:cNvPr id="60" name="テキスト ボックス 59"/>
          <p:cNvSpPr txBox="1"/>
          <p:nvPr/>
        </p:nvSpPr>
        <p:spPr>
          <a:xfrm>
            <a:off x="1187624" y="5877272"/>
            <a:ext cx="6697667" cy="646331"/>
          </a:xfrm>
          <a:prstGeom prst="rect">
            <a:avLst/>
          </a:prstGeom>
          <a:noFill/>
        </p:spPr>
        <p:txBody>
          <a:bodyPr wrap="none" rtlCol="0">
            <a:spAutoFit/>
          </a:bodyPr>
          <a:lstStyle/>
          <a:p>
            <a:r>
              <a:rPr lang="en-US" altLang="ja-JP" b="1" i="1" dirty="0" smtClean="0">
                <a:solidFill>
                  <a:srgbClr val="FF0000"/>
                </a:solidFill>
              </a:rPr>
              <a:t>Concept properties and relations are clearly insufficient!</a:t>
            </a:r>
          </a:p>
          <a:p>
            <a:r>
              <a:rPr kumimoji="1" lang="ja-JP" altLang="en-US" dirty="0" smtClean="0"/>
              <a:t>→ </a:t>
            </a:r>
            <a:r>
              <a:rPr kumimoji="1" lang="en-US" altLang="ja-JP" dirty="0" smtClean="0"/>
              <a:t>Organize LSCOM concepts into a meaningful structure!</a:t>
            </a:r>
            <a:endParaRPr kumimoji="1" lang="ja-JP" altLang="en-US" dirty="0"/>
          </a:p>
        </p:txBody>
      </p:sp>
      <p:sp>
        <p:nvSpPr>
          <p:cNvPr id="61" name="テキスト ボックス 60"/>
          <p:cNvSpPr txBox="1"/>
          <p:nvPr/>
        </p:nvSpPr>
        <p:spPr>
          <a:xfrm>
            <a:off x="755576" y="5148481"/>
            <a:ext cx="7605159" cy="584775"/>
          </a:xfrm>
          <a:prstGeom prst="rect">
            <a:avLst/>
          </a:prstGeom>
          <a:noFill/>
        </p:spPr>
        <p:txBody>
          <a:bodyPr wrap="none" rtlCol="0">
            <a:spAutoFit/>
          </a:bodyPr>
          <a:lstStyle/>
          <a:p>
            <a:r>
              <a:rPr lang="en-US" altLang="ja-JP" sz="1600" dirty="0" smtClean="0"/>
              <a:t>Many research effort to develop effective detection methods for LSCOM concepts</a:t>
            </a:r>
          </a:p>
          <a:p>
            <a:r>
              <a:rPr lang="ja-JP" altLang="en-US" sz="1600" dirty="0" smtClean="0"/>
              <a:t>→ </a:t>
            </a:r>
            <a:r>
              <a:rPr lang="en-US" altLang="ja-JP" sz="1600" i="1" dirty="0" smtClean="0"/>
              <a:t>Use detection scores of 374 concepts provided by City University of Hong Kong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3" name="直線コネクタ 72"/>
          <p:cNvCxnSpPr>
            <a:stCxn id="42" idx="2"/>
            <a:endCxn id="51" idx="0"/>
          </p:cNvCxnSpPr>
          <p:nvPr/>
        </p:nvCxnSpPr>
        <p:spPr>
          <a:xfrm>
            <a:off x="5414284" y="4941168"/>
            <a:ext cx="513950" cy="824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42" idx="2"/>
            <a:endCxn id="50" idx="0"/>
          </p:cNvCxnSpPr>
          <p:nvPr/>
        </p:nvCxnSpPr>
        <p:spPr>
          <a:xfrm flipH="1">
            <a:off x="4857890" y="4941168"/>
            <a:ext cx="556394" cy="824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134295" y="4921423"/>
            <a:ext cx="1093889" cy="307777"/>
          </a:xfrm>
          <a:prstGeom prst="rect">
            <a:avLst/>
          </a:prstGeom>
          <a:solidFill>
            <a:schemeClr val="bg1"/>
          </a:solidFill>
        </p:spPr>
        <p:txBody>
          <a:bodyPr wrap="none" rtlCol="0">
            <a:spAutoFit/>
          </a:bodyPr>
          <a:lstStyle/>
          <a:p>
            <a:r>
              <a:rPr lang="en-US" altLang="ja-JP" sz="1400" dirty="0" err="1" smtClean="0"/>
              <a:t>appearWith</a:t>
            </a:r>
            <a:endParaRPr kumimoji="1" lang="ja-JP" altLang="en-US" sz="1400" dirty="0"/>
          </a:p>
        </p:txBody>
      </p:sp>
      <p:sp>
        <p:nvSpPr>
          <p:cNvPr id="4" name="タイトル 3"/>
          <p:cNvSpPr>
            <a:spLocks noGrp="1"/>
          </p:cNvSpPr>
          <p:nvPr>
            <p:ph type="title"/>
          </p:nvPr>
        </p:nvSpPr>
        <p:spPr/>
        <p:txBody>
          <a:bodyPr/>
          <a:lstStyle/>
          <a:p>
            <a:r>
              <a:rPr lang="en-US" altLang="ja-JP" sz="4000" dirty="0" smtClean="0"/>
              <a:t>Concept Organization Approach</a:t>
            </a:r>
            <a:endParaRPr kumimoji="1" lang="ja-JP" altLang="en-US" sz="4000" dirty="0"/>
          </a:p>
        </p:txBody>
      </p:sp>
      <p:sp>
        <p:nvSpPr>
          <p:cNvPr id="24" name="テキスト ボックス 23"/>
          <p:cNvSpPr txBox="1"/>
          <p:nvPr/>
        </p:nvSpPr>
        <p:spPr>
          <a:xfrm>
            <a:off x="202449" y="6093296"/>
            <a:ext cx="3902222" cy="615553"/>
          </a:xfrm>
          <a:prstGeom prst="rect">
            <a:avLst/>
          </a:prstGeom>
          <a:noFill/>
        </p:spPr>
        <p:txBody>
          <a:bodyPr wrap="none" rtlCol="0">
            <a:spAutoFit/>
          </a:bodyPr>
          <a:lstStyle/>
          <a:p>
            <a:r>
              <a:rPr lang="en-US" altLang="ja-JP" dirty="0" smtClean="0"/>
              <a:t>Limited kinds of reasoning</a:t>
            </a:r>
            <a:endParaRPr lang="en-US" altLang="ja-JP" sz="1600" dirty="0" smtClean="0"/>
          </a:p>
          <a:p>
            <a:r>
              <a:rPr lang="en-US" altLang="ja-JP" sz="1600" dirty="0" smtClean="0"/>
              <a:t>(e.g. majority voting, linear combination)</a:t>
            </a:r>
            <a:endParaRPr kumimoji="1" lang="ja-JP" altLang="en-US" sz="1600" dirty="0"/>
          </a:p>
        </p:txBody>
      </p:sp>
      <p:sp>
        <p:nvSpPr>
          <p:cNvPr id="26" name="テキスト ボックス 25"/>
          <p:cNvSpPr txBox="1"/>
          <p:nvPr/>
        </p:nvSpPr>
        <p:spPr>
          <a:xfrm>
            <a:off x="5004048" y="6309320"/>
            <a:ext cx="3400290" cy="369332"/>
          </a:xfrm>
          <a:prstGeom prst="rect">
            <a:avLst/>
          </a:prstGeom>
          <a:noFill/>
        </p:spPr>
        <p:txBody>
          <a:bodyPr wrap="none" rtlCol="0">
            <a:spAutoFit/>
          </a:bodyPr>
          <a:lstStyle/>
          <a:p>
            <a:r>
              <a:rPr lang="en-US" altLang="ja-JP" b="1" i="1" dirty="0" smtClean="0">
                <a:solidFill>
                  <a:srgbClr val="00B050"/>
                </a:solidFill>
              </a:rPr>
              <a:t>Various kinds of reasoning! </a:t>
            </a:r>
            <a:endParaRPr kumimoji="1" lang="ja-JP" altLang="en-US" b="1" i="1" dirty="0">
              <a:solidFill>
                <a:srgbClr val="00B050"/>
              </a:solidFill>
            </a:endParaRPr>
          </a:p>
        </p:txBody>
      </p:sp>
      <p:pic>
        <p:nvPicPr>
          <p:cNvPr id="1026" name="Picture 2" descr="C:\Users\kimi\Documents\ICSC2011\inductive.png"/>
          <p:cNvPicPr>
            <a:picLocks noChangeAspect="1" noChangeArrowheads="1"/>
          </p:cNvPicPr>
          <p:nvPr/>
        </p:nvPicPr>
        <p:blipFill>
          <a:blip r:embed="rId3" cstate="print"/>
          <a:srcRect/>
          <a:stretch>
            <a:fillRect/>
          </a:stretch>
        </p:blipFill>
        <p:spPr bwMode="auto">
          <a:xfrm>
            <a:off x="395536" y="2996952"/>
            <a:ext cx="3571429" cy="3017143"/>
          </a:xfrm>
          <a:prstGeom prst="rect">
            <a:avLst/>
          </a:prstGeom>
          <a:noFill/>
        </p:spPr>
      </p:pic>
      <p:sp>
        <p:nvSpPr>
          <p:cNvPr id="9" name="テキスト ボックス 8"/>
          <p:cNvSpPr txBox="1"/>
          <p:nvPr/>
        </p:nvSpPr>
        <p:spPr>
          <a:xfrm>
            <a:off x="107504" y="2060848"/>
            <a:ext cx="4314258" cy="892552"/>
          </a:xfrm>
          <a:prstGeom prst="rect">
            <a:avLst/>
          </a:prstGeom>
          <a:noFill/>
        </p:spPr>
        <p:txBody>
          <a:bodyPr wrap="none" rtlCol="0">
            <a:spAutoFit/>
          </a:bodyPr>
          <a:lstStyle/>
          <a:p>
            <a:pPr>
              <a:buFont typeface="Wingdings" pitchFamily="2" charset="2"/>
              <a:buChar char="p"/>
            </a:pPr>
            <a:r>
              <a:rPr lang="en-US" altLang="ja-JP" sz="2000" dirty="0" smtClean="0">
                <a:solidFill>
                  <a:srgbClr val="FF0000"/>
                </a:solidFill>
              </a:rPr>
              <a:t> Inductive approach</a:t>
            </a:r>
          </a:p>
          <a:p>
            <a:r>
              <a:rPr lang="en-US" altLang="ja-JP" sz="1600" dirty="0" smtClean="0"/>
              <a:t>Use annotated video collection (training data)</a:t>
            </a:r>
          </a:p>
          <a:p>
            <a:r>
              <a:rPr lang="en-US" altLang="ja-JP" sz="1600" dirty="0" smtClean="0"/>
              <a:t>Only degrees of relatedness are represented</a:t>
            </a:r>
          </a:p>
        </p:txBody>
      </p:sp>
      <p:sp>
        <p:nvSpPr>
          <p:cNvPr id="10" name="テキスト ボックス 9"/>
          <p:cNvSpPr txBox="1"/>
          <p:nvPr/>
        </p:nvSpPr>
        <p:spPr>
          <a:xfrm>
            <a:off x="4427797" y="2060848"/>
            <a:ext cx="4536691" cy="892552"/>
          </a:xfrm>
          <a:prstGeom prst="rect">
            <a:avLst/>
          </a:prstGeom>
          <a:noFill/>
        </p:spPr>
        <p:txBody>
          <a:bodyPr wrap="none" rtlCol="0">
            <a:spAutoFit/>
          </a:bodyPr>
          <a:lstStyle/>
          <a:p>
            <a:pPr>
              <a:buFont typeface="Wingdings" pitchFamily="2" charset="2"/>
              <a:buChar char="p"/>
            </a:pPr>
            <a:r>
              <a:rPr lang="en-US" altLang="ja-JP" sz="2000" dirty="0" smtClean="0">
                <a:solidFill>
                  <a:srgbClr val="0070C0"/>
                </a:solidFill>
              </a:rPr>
              <a:t> Deductive approach (our approach)</a:t>
            </a:r>
          </a:p>
          <a:p>
            <a:r>
              <a:rPr lang="en-US" altLang="ja-JP" sz="1600" dirty="0" smtClean="0"/>
              <a:t>Manually organize LSCOM concepts</a:t>
            </a:r>
          </a:p>
          <a:p>
            <a:r>
              <a:rPr lang="en-US" altLang="ja-JP" sz="1600" dirty="0" smtClean="0"/>
              <a:t>Various properties and relations are represented</a:t>
            </a:r>
          </a:p>
        </p:txBody>
      </p:sp>
      <p:sp>
        <p:nvSpPr>
          <p:cNvPr id="13" name="テキスト ボックス 12"/>
          <p:cNvSpPr txBox="1"/>
          <p:nvPr/>
        </p:nvSpPr>
        <p:spPr>
          <a:xfrm>
            <a:off x="7334060" y="5785519"/>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cxnSp>
        <p:nvCxnSpPr>
          <p:cNvPr id="14" name="直線コネクタ 13"/>
          <p:cNvCxnSpPr>
            <a:stCxn id="12" idx="2"/>
            <a:endCxn id="13" idx="0"/>
          </p:cNvCxnSpPr>
          <p:nvPr/>
        </p:nvCxnSpPr>
        <p:spPr>
          <a:xfrm>
            <a:off x="7418072" y="5065439"/>
            <a:ext cx="246014"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グループ化 24"/>
          <p:cNvGrpSpPr/>
          <p:nvPr/>
        </p:nvGrpSpPr>
        <p:grpSpPr>
          <a:xfrm>
            <a:off x="7175508" y="5045694"/>
            <a:ext cx="720080" cy="453943"/>
            <a:chOff x="6732240" y="1988840"/>
            <a:chExt cx="720080" cy="720080"/>
          </a:xfrm>
        </p:grpSpPr>
        <p:cxnSp>
          <p:nvCxnSpPr>
            <p:cNvPr id="19" name="直線コネクタ 18"/>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1" name="直線コネクタ 20"/>
          <p:cNvCxnSpPr>
            <a:stCxn id="12" idx="2"/>
            <a:endCxn id="25" idx="0"/>
          </p:cNvCxnSpPr>
          <p:nvPr/>
        </p:nvCxnSpPr>
        <p:spPr>
          <a:xfrm>
            <a:off x="7418072" y="5065439"/>
            <a:ext cx="104727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8126148" y="5785519"/>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27" name="テキスト ボックス 26"/>
          <p:cNvSpPr txBox="1"/>
          <p:nvPr/>
        </p:nvSpPr>
        <p:spPr>
          <a:xfrm>
            <a:off x="6143235" y="3049215"/>
            <a:ext cx="805029" cy="307777"/>
          </a:xfrm>
          <a:prstGeom prst="rect">
            <a:avLst/>
          </a:prstGeom>
          <a:solidFill>
            <a:schemeClr val="bg1"/>
          </a:solidFill>
          <a:ln>
            <a:solidFill>
              <a:schemeClr val="tx1"/>
            </a:solidFill>
          </a:ln>
        </p:spPr>
        <p:txBody>
          <a:bodyPr wrap="none" rtlCol="0">
            <a:spAutoFit/>
          </a:bodyPr>
          <a:lstStyle/>
          <a:p>
            <a:r>
              <a:rPr kumimoji="1" lang="en-US" altLang="ja-JP" sz="1400" dirty="0" smtClean="0"/>
              <a:t>OBJECT</a:t>
            </a:r>
            <a:endParaRPr kumimoji="1" lang="ja-JP" altLang="en-US" sz="1400" dirty="0"/>
          </a:p>
        </p:txBody>
      </p:sp>
      <p:grpSp>
        <p:nvGrpSpPr>
          <p:cNvPr id="28" name="グループ化 24"/>
          <p:cNvGrpSpPr/>
          <p:nvPr/>
        </p:nvGrpSpPr>
        <p:grpSpPr>
          <a:xfrm>
            <a:off x="6721484" y="3769295"/>
            <a:ext cx="720080" cy="576064"/>
            <a:chOff x="6732240" y="1988840"/>
            <a:chExt cx="720080" cy="720080"/>
          </a:xfrm>
        </p:grpSpPr>
        <p:cxnSp>
          <p:nvCxnSpPr>
            <p:cNvPr id="29" name="直線コネクタ 28"/>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3" name="テキスト ボックス 32"/>
          <p:cNvSpPr txBox="1"/>
          <p:nvPr/>
        </p:nvSpPr>
        <p:spPr>
          <a:xfrm>
            <a:off x="5489006" y="3553271"/>
            <a:ext cx="739048" cy="307777"/>
          </a:xfrm>
          <a:prstGeom prst="rect">
            <a:avLst/>
          </a:prstGeom>
          <a:solidFill>
            <a:schemeClr val="bg1"/>
          </a:solidFill>
          <a:ln>
            <a:solidFill>
              <a:schemeClr val="tx1"/>
            </a:solidFill>
          </a:ln>
        </p:spPr>
        <p:txBody>
          <a:bodyPr wrap="none" rtlCol="0">
            <a:spAutoFit/>
          </a:bodyPr>
          <a:lstStyle/>
          <a:p>
            <a:r>
              <a:rPr lang="en-US" altLang="ja-JP" sz="1400" dirty="0" smtClean="0"/>
              <a:t>Vehicle</a:t>
            </a:r>
            <a:endParaRPr kumimoji="1" lang="ja-JP" altLang="en-US" sz="1400" dirty="0"/>
          </a:p>
        </p:txBody>
      </p:sp>
      <p:sp>
        <p:nvSpPr>
          <p:cNvPr id="34" name="テキスト ボックス 33"/>
          <p:cNvSpPr txBox="1"/>
          <p:nvPr/>
        </p:nvSpPr>
        <p:spPr>
          <a:xfrm>
            <a:off x="8218643" y="5333726"/>
            <a:ext cx="817853" cy="307777"/>
          </a:xfrm>
          <a:prstGeom prst="rect">
            <a:avLst/>
          </a:prstGeom>
          <a:solidFill>
            <a:schemeClr val="bg1"/>
          </a:solidFill>
          <a:ln>
            <a:solidFill>
              <a:schemeClr val="tx1"/>
            </a:solidFill>
          </a:ln>
        </p:spPr>
        <p:txBody>
          <a:bodyPr wrap="none" rtlCol="0">
            <a:spAutoFit/>
          </a:bodyPr>
          <a:lstStyle/>
          <a:p>
            <a:r>
              <a:rPr kumimoji="1" lang="en-US" altLang="ja-JP" sz="1400" dirty="0" smtClean="0"/>
              <a:t>Window</a:t>
            </a:r>
            <a:endParaRPr kumimoji="1" lang="ja-JP" altLang="en-US" sz="1400" dirty="0"/>
          </a:p>
        </p:txBody>
      </p:sp>
      <p:sp>
        <p:nvSpPr>
          <p:cNvPr id="35" name="テキスト ボックス 34"/>
          <p:cNvSpPr txBox="1"/>
          <p:nvPr/>
        </p:nvSpPr>
        <p:spPr>
          <a:xfrm>
            <a:off x="7391532" y="5045694"/>
            <a:ext cx="686406" cy="307777"/>
          </a:xfrm>
          <a:prstGeom prst="rect">
            <a:avLst/>
          </a:prstGeom>
          <a:solidFill>
            <a:schemeClr val="bg1"/>
          </a:solidFill>
        </p:spPr>
        <p:txBody>
          <a:bodyPr wrap="none" rtlCol="0">
            <a:spAutoFit/>
          </a:bodyPr>
          <a:lstStyle/>
          <a:p>
            <a:r>
              <a:rPr lang="en-US" altLang="ja-JP" sz="1400" dirty="0" err="1" smtClean="0"/>
              <a:t>partOf</a:t>
            </a:r>
            <a:endParaRPr kumimoji="1" lang="ja-JP" altLang="en-US" sz="1400" dirty="0"/>
          </a:p>
        </p:txBody>
      </p:sp>
      <p:sp>
        <p:nvSpPr>
          <p:cNvPr id="41" name="テキスト ボックス 40"/>
          <p:cNvSpPr txBox="1"/>
          <p:nvPr/>
        </p:nvSpPr>
        <p:spPr>
          <a:xfrm>
            <a:off x="5027986" y="4109590"/>
            <a:ext cx="1416222" cy="307777"/>
          </a:xfrm>
          <a:prstGeom prst="rect">
            <a:avLst/>
          </a:prstGeom>
          <a:solidFill>
            <a:schemeClr val="bg1"/>
          </a:solidFill>
          <a:ln>
            <a:solidFill>
              <a:schemeClr val="tx1"/>
            </a:solidFill>
          </a:ln>
        </p:spPr>
        <p:txBody>
          <a:bodyPr wrap="none" rtlCol="0">
            <a:spAutoFit/>
          </a:bodyPr>
          <a:lstStyle/>
          <a:p>
            <a:r>
              <a:rPr lang="en-US" altLang="ja-JP" sz="1400" dirty="0" err="1" smtClean="0"/>
              <a:t>Ground_Vehicle</a:t>
            </a:r>
            <a:endParaRPr kumimoji="1" lang="ja-JP" altLang="en-US" sz="1400" dirty="0"/>
          </a:p>
        </p:txBody>
      </p:sp>
      <p:sp>
        <p:nvSpPr>
          <p:cNvPr id="42" name="テキスト ボックス 41"/>
          <p:cNvSpPr txBox="1"/>
          <p:nvPr/>
        </p:nvSpPr>
        <p:spPr>
          <a:xfrm>
            <a:off x="4716016" y="4633391"/>
            <a:ext cx="1396536" cy="307777"/>
          </a:xfrm>
          <a:prstGeom prst="rect">
            <a:avLst/>
          </a:prstGeom>
          <a:solidFill>
            <a:schemeClr val="bg1"/>
          </a:solidFill>
          <a:ln>
            <a:solidFill>
              <a:schemeClr val="tx1"/>
            </a:solidFill>
          </a:ln>
        </p:spPr>
        <p:txBody>
          <a:bodyPr wrap="none" rtlCol="0">
            <a:spAutoFit/>
          </a:bodyPr>
          <a:lstStyle/>
          <a:p>
            <a:r>
              <a:rPr lang="en-US" altLang="ja-JP" sz="1400" dirty="0" smtClean="0"/>
              <a:t>WITH_PERSON</a:t>
            </a:r>
            <a:endParaRPr kumimoji="1" lang="ja-JP" altLang="en-US" sz="1400" dirty="0"/>
          </a:p>
        </p:txBody>
      </p:sp>
      <p:sp>
        <p:nvSpPr>
          <p:cNvPr id="43" name="テキスト ボックス 42"/>
          <p:cNvSpPr txBox="1"/>
          <p:nvPr/>
        </p:nvSpPr>
        <p:spPr>
          <a:xfrm>
            <a:off x="6379240" y="4633391"/>
            <a:ext cx="450764" cy="307777"/>
          </a:xfrm>
          <a:prstGeom prst="rect">
            <a:avLst/>
          </a:prstGeom>
          <a:solidFill>
            <a:schemeClr val="bg1"/>
          </a:solidFill>
          <a:ln>
            <a:solidFill>
              <a:schemeClr val="tx1"/>
            </a:solidFill>
          </a:ln>
        </p:spPr>
        <p:txBody>
          <a:bodyPr wrap="none" rtlCol="0">
            <a:spAutoFit/>
          </a:bodyPr>
          <a:lstStyle/>
          <a:p>
            <a:r>
              <a:rPr lang="en-US" altLang="ja-JP" sz="1400" dirty="0" smtClean="0"/>
              <a:t>Car</a:t>
            </a:r>
            <a:endParaRPr kumimoji="1" lang="ja-JP" altLang="en-US" sz="1400" dirty="0"/>
          </a:p>
        </p:txBody>
      </p:sp>
      <p:grpSp>
        <p:nvGrpSpPr>
          <p:cNvPr id="46" name="グループ化 24"/>
          <p:cNvGrpSpPr/>
          <p:nvPr/>
        </p:nvGrpSpPr>
        <p:grpSpPr>
          <a:xfrm>
            <a:off x="4932040" y="4993431"/>
            <a:ext cx="720080" cy="360040"/>
            <a:chOff x="6732240" y="1988840"/>
            <a:chExt cx="720080" cy="720080"/>
          </a:xfrm>
        </p:grpSpPr>
        <p:cxnSp>
          <p:nvCxnSpPr>
            <p:cNvPr id="47" name="直線コネクタ 46"/>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44" name="テキスト ボックス 43"/>
          <p:cNvSpPr txBox="1"/>
          <p:nvPr/>
        </p:nvSpPr>
        <p:spPr>
          <a:xfrm>
            <a:off x="5148064" y="5261718"/>
            <a:ext cx="521297" cy="307777"/>
          </a:xfrm>
          <a:prstGeom prst="rect">
            <a:avLst/>
          </a:prstGeom>
          <a:solidFill>
            <a:schemeClr val="bg1"/>
          </a:solidFill>
          <a:ln>
            <a:solidFill>
              <a:schemeClr val="tx1"/>
            </a:solidFill>
          </a:ln>
        </p:spPr>
        <p:txBody>
          <a:bodyPr wrap="none" rtlCol="0">
            <a:spAutoFit/>
          </a:bodyPr>
          <a:lstStyle/>
          <a:p>
            <a:r>
              <a:rPr kumimoji="1" lang="en-US" altLang="ja-JP" sz="1400" dirty="0" smtClean="0"/>
              <a:t>      </a:t>
            </a:r>
            <a:endParaRPr kumimoji="1" lang="ja-JP" altLang="en-US" sz="1400" dirty="0"/>
          </a:p>
        </p:txBody>
      </p:sp>
      <p:sp>
        <p:nvSpPr>
          <p:cNvPr id="45" name="テキスト ボックス 44"/>
          <p:cNvSpPr txBox="1"/>
          <p:nvPr/>
        </p:nvSpPr>
        <p:spPr>
          <a:xfrm>
            <a:off x="5800251" y="5261718"/>
            <a:ext cx="715965" cy="307777"/>
          </a:xfrm>
          <a:prstGeom prst="rect">
            <a:avLst/>
          </a:prstGeom>
          <a:solidFill>
            <a:schemeClr val="bg1"/>
          </a:solidFill>
          <a:ln>
            <a:solidFill>
              <a:schemeClr val="tx1"/>
            </a:solidFill>
          </a:ln>
        </p:spPr>
        <p:txBody>
          <a:bodyPr wrap="none" rtlCol="0">
            <a:spAutoFit/>
          </a:bodyPr>
          <a:lstStyle/>
          <a:p>
            <a:r>
              <a:rPr lang="en-US" altLang="ja-JP" sz="1400" dirty="0" smtClean="0"/>
              <a:t>Person</a:t>
            </a:r>
            <a:endParaRPr kumimoji="1" lang="ja-JP" altLang="en-US" sz="1400" dirty="0"/>
          </a:p>
        </p:txBody>
      </p:sp>
      <p:sp>
        <p:nvSpPr>
          <p:cNvPr id="50" name="テキスト ボックス 49"/>
          <p:cNvSpPr txBox="1"/>
          <p:nvPr/>
        </p:nvSpPr>
        <p:spPr>
          <a:xfrm>
            <a:off x="4495707" y="5765774"/>
            <a:ext cx="724365" cy="307777"/>
          </a:xfrm>
          <a:prstGeom prst="rect">
            <a:avLst/>
          </a:prstGeom>
          <a:solidFill>
            <a:schemeClr val="bg1"/>
          </a:solidFill>
          <a:ln>
            <a:solidFill>
              <a:schemeClr val="tx1"/>
            </a:solidFill>
          </a:ln>
        </p:spPr>
        <p:txBody>
          <a:bodyPr wrap="none" rtlCol="0">
            <a:spAutoFit/>
          </a:bodyPr>
          <a:lstStyle/>
          <a:p>
            <a:r>
              <a:rPr lang="en-US" altLang="ja-JP" sz="1400" dirty="0" smtClean="0"/>
              <a:t>Bicycle</a:t>
            </a:r>
            <a:endParaRPr kumimoji="1" lang="ja-JP" altLang="en-US" sz="1400" dirty="0"/>
          </a:p>
        </p:txBody>
      </p:sp>
      <p:sp>
        <p:nvSpPr>
          <p:cNvPr id="51" name="テキスト ボックス 50"/>
          <p:cNvSpPr txBox="1"/>
          <p:nvPr/>
        </p:nvSpPr>
        <p:spPr>
          <a:xfrm>
            <a:off x="5412259" y="5765774"/>
            <a:ext cx="1031949" cy="307777"/>
          </a:xfrm>
          <a:prstGeom prst="rect">
            <a:avLst/>
          </a:prstGeom>
          <a:solidFill>
            <a:schemeClr val="bg1"/>
          </a:solidFill>
          <a:ln>
            <a:solidFill>
              <a:schemeClr val="tx1"/>
            </a:solidFill>
          </a:ln>
        </p:spPr>
        <p:txBody>
          <a:bodyPr wrap="none" rtlCol="0">
            <a:spAutoFit/>
          </a:bodyPr>
          <a:lstStyle/>
          <a:p>
            <a:r>
              <a:rPr lang="en-US" altLang="ja-JP" sz="1400" dirty="0" smtClean="0"/>
              <a:t>Motorcycle</a:t>
            </a:r>
            <a:endParaRPr kumimoji="1" lang="ja-JP" altLang="en-US" sz="1400" dirty="0"/>
          </a:p>
        </p:txBody>
      </p:sp>
      <p:cxnSp>
        <p:nvCxnSpPr>
          <p:cNvPr id="55" name="直線コネクタ 54"/>
          <p:cNvCxnSpPr>
            <a:stCxn id="27" idx="2"/>
            <a:endCxn id="33" idx="0"/>
          </p:cNvCxnSpPr>
          <p:nvPr/>
        </p:nvCxnSpPr>
        <p:spPr>
          <a:xfrm flipH="1">
            <a:off x="5858530" y="3356992"/>
            <a:ext cx="687220" cy="1962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27" idx="2"/>
            <a:endCxn id="40" idx="0"/>
          </p:cNvCxnSpPr>
          <p:nvPr/>
        </p:nvCxnSpPr>
        <p:spPr>
          <a:xfrm>
            <a:off x="6545750" y="3356992"/>
            <a:ext cx="708473" cy="1962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33" idx="2"/>
            <a:endCxn id="41" idx="0"/>
          </p:cNvCxnSpPr>
          <p:nvPr/>
        </p:nvCxnSpPr>
        <p:spPr>
          <a:xfrm flipH="1">
            <a:off x="5736097" y="3861048"/>
            <a:ext cx="122433" cy="248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41" idx="2"/>
            <a:endCxn id="42" idx="0"/>
          </p:cNvCxnSpPr>
          <p:nvPr/>
        </p:nvCxnSpPr>
        <p:spPr>
          <a:xfrm flipH="1">
            <a:off x="5414284" y="4417367"/>
            <a:ext cx="321813"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41" idx="2"/>
            <a:endCxn id="43" idx="0"/>
          </p:cNvCxnSpPr>
          <p:nvPr/>
        </p:nvCxnSpPr>
        <p:spPr>
          <a:xfrm>
            <a:off x="5736097" y="4417367"/>
            <a:ext cx="868525"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40" idx="2"/>
            <a:endCxn id="12" idx="0"/>
          </p:cNvCxnSpPr>
          <p:nvPr/>
        </p:nvCxnSpPr>
        <p:spPr>
          <a:xfrm>
            <a:off x="7254223" y="3861048"/>
            <a:ext cx="163849" cy="896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7801604" y="4181598"/>
            <a:ext cx="829073" cy="307777"/>
          </a:xfrm>
          <a:prstGeom prst="rect">
            <a:avLst/>
          </a:prstGeom>
          <a:solidFill>
            <a:schemeClr val="bg1"/>
          </a:solid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78" name="テキスト ボックス 77"/>
          <p:cNvSpPr txBox="1"/>
          <p:nvPr/>
        </p:nvSpPr>
        <p:spPr>
          <a:xfrm>
            <a:off x="6902012" y="3893566"/>
            <a:ext cx="920830" cy="307777"/>
          </a:xfrm>
          <a:prstGeom prst="rect">
            <a:avLst/>
          </a:prstGeom>
          <a:solidFill>
            <a:schemeClr val="bg1"/>
          </a:solidFill>
        </p:spPr>
        <p:txBody>
          <a:bodyPr wrap="none" rtlCol="0">
            <a:spAutoFit/>
          </a:bodyPr>
          <a:lstStyle/>
          <a:p>
            <a:r>
              <a:rPr lang="en-US" altLang="ja-JP" sz="1400" dirty="0" err="1" smtClean="0"/>
              <a:t>locatedAt</a:t>
            </a:r>
            <a:endParaRPr kumimoji="1" lang="ja-JP" altLang="en-US" sz="1400" dirty="0"/>
          </a:p>
        </p:txBody>
      </p:sp>
      <p:sp>
        <p:nvSpPr>
          <p:cNvPr id="40" name="テキスト ボックス 39"/>
          <p:cNvSpPr txBox="1"/>
          <p:nvPr/>
        </p:nvSpPr>
        <p:spPr>
          <a:xfrm>
            <a:off x="6505460" y="3553271"/>
            <a:ext cx="1497526" cy="307777"/>
          </a:xfrm>
          <a:prstGeom prst="rect">
            <a:avLst/>
          </a:prstGeom>
          <a:solidFill>
            <a:schemeClr val="bg1"/>
          </a:solidFill>
          <a:ln>
            <a:solidFill>
              <a:schemeClr val="tx1"/>
            </a:solidFill>
          </a:ln>
        </p:spPr>
        <p:txBody>
          <a:bodyPr wrap="square" rtlCol="0">
            <a:spAutoFit/>
          </a:bodyPr>
          <a:lstStyle/>
          <a:p>
            <a:r>
              <a:rPr kumimoji="1" lang="en-US" altLang="ja-JP" sz="1400" dirty="0" smtClean="0"/>
              <a:t>CONSTRUCTION</a:t>
            </a:r>
            <a:endParaRPr kumimoji="1" lang="ja-JP" altLang="en-US" sz="1400" dirty="0"/>
          </a:p>
        </p:txBody>
      </p:sp>
      <p:sp>
        <p:nvSpPr>
          <p:cNvPr id="12" name="テキスト ボックス 11"/>
          <p:cNvSpPr txBox="1"/>
          <p:nvPr/>
        </p:nvSpPr>
        <p:spPr>
          <a:xfrm>
            <a:off x="7011005" y="4757662"/>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23" name="テキスト ボックス 22"/>
          <p:cNvSpPr txBox="1"/>
          <p:nvPr/>
        </p:nvSpPr>
        <p:spPr>
          <a:xfrm>
            <a:off x="7391532" y="5333726"/>
            <a:ext cx="745717" cy="307777"/>
          </a:xfrm>
          <a:prstGeom prst="rect">
            <a:avLst/>
          </a:prstGeom>
          <a:solidFill>
            <a:schemeClr val="bg1"/>
          </a:solidFill>
          <a:ln>
            <a:solidFill>
              <a:schemeClr val="tx1"/>
            </a:solidFill>
          </a:ln>
        </p:spPr>
        <p:txBody>
          <a:bodyPr wrap="none" rtlCol="0">
            <a:spAutoFit/>
          </a:bodyPr>
          <a:lstStyle/>
          <a:p>
            <a:r>
              <a:rPr kumimoji="1" lang="en-US" altLang="ja-JP" sz="1400" dirty="0" smtClean="0"/>
              <a:t>          </a:t>
            </a:r>
            <a:endParaRPr kumimoji="1" lang="ja-JP" altLang="en-US" sz="1400" dirty="0"/>
          </a:p>
        </p:txBody>
      </p:sp>
      <p:sp>
        <p:nvSpPr>
          <p:cNvPr id="31" name="テキスト ボックス 30"/>
          <p:cNvSpPr txBox="1"/>
          <p:nvPr/>
        </p:nvSpPr>
        <p:spPr>
          <a:xfrm>
            <a:off x="6937508" y="4181598"/>
            <a:ext cx="745717" cy="307777"/>
          </a:xfrm>
          <a:prstGeom prst="rect">
            <a:avLst/>
          </a:prstGeom>
          <a:solidFill>
            <a:schemeClr val="bg1"/>
          </a:solidFill>
          <a:ln>
            <a:solidFill>
              <a:schemeClr val="tx1"/>
            </a:solidFill>
          </a:ln>
        </p:spPr>
        <p:txBody>
          <a:bodyPr wrap="none" rtlCol="0">
            <a:spAutoFit/>
          </a:bodyPr>
          <a:lstStyle/>
          <a:p>
            <a:r>
              <a:rPr kumimoji="1" lang="en-US" altLang="ja-JP" sz="1400" dirty="0" smtClean="0"/>
              <a:t>          </a:t>
            </a:r>
            <a:endParaRPr kumimoji="1" lang="ja-JP" altLang="en-US" sz="1400" dirty="0"/>
          </a:p>
        </p:txBody>
      </p:sp>
      <p:sp>
        <p:nvSpPr>
          <p:cNvPr id="87" name="テキスト ボックス 86"/>
          <p:cNvSpPr txBox="1"/>
          <p:nvPr/>
        </p:nvSpPr>
        <p:spPr>
          <a:xfrm>
            <a:off x="2699792" y="2996952"/>
            <a:ext cx="1115755" cy="307777"/>
          </a:xfrm>
          <a:prstGeom prst="rect">
            <a:avLst/>
          </a:prstGeom>
          <a:noFill/>
        </p:spPr>
        <p:txBody>
          <a:bodyPr wrap="none" rtlCol="0">
            <a:spAutoFit/>
          </a:bodyPr>
          <a:lstStyle/>
          <a:p>
            <a:r>
              <a:rPr kumimoji="1" lang="en-US" altLang="ja-JP" sz="1400" dirty="0" smtClean="0"/>
              <a:t>(Wei, 2011)</a:t>
            </a:r>
            <a:endParaRPr kumimoji="1" lang="ja-JP" alt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kimi\Documents\ICSC2011\Pics\Person.png"/>
          <p:cNvPicPr>
            <a:picLocks noChangeAspect="1" noChangeArrowheads="1"/>
          </p:cNvPicPr>
          <p:nvPr/>
        </p:nvPicPr>
        <p:blipFill>
          <a:blip r:embed="rId3" cstate="print"/>
          <a:srcRect/>
          <a:stretch>
            <a:fillRect/>
          </a:stretch>
        </p:blipFill>
        <p:spPr bwMode="auto">
          <a:xfrm>
            <a:off x="2627784" y="2492896"/>
            <a:ext cx="2933333" cy="2636191"/>
          </a:xfrm>
          <a:prstGeom prst="rect">
            <a:avLst/>
          </a:prstGeom>
          <a:noFill/>
        </p:spPr>
      </p:pic>
      <p:sp>
        <p:nvSpPr>
          <p:cNvPr id="4" name="タイトル 3"/>
          <p:cNvSpPr>
            <a:spLocks noGrp="1"/>
          </p:cNvSpPr>
          <p:nvPr>
            <p:ph type="title"/>
          </p:nvPr>
        </p:nvSpPr>
        <p:spPr/>
        <p:txBody>
          <a:bodyPr/>
          <a:lstStyle/>
          <a:p>
            <a:r>
              <a:rPr kumimoji="1" lang="en-US" altLang="ja-JP" dirty="0" smtClean="0"/>
              <a:t>Our Video Ontology</a:t>
            </a:r>
            <a:endParaRPr kumimoji="1" lang="ja-JP" altLang="en-US" dirty="0"/>
          </a:p>
        </p:txBody>
      </p:sp>
      <p:pic>
        <p:nvPicPr>
          <p:cNvPr id="3075" name="Picture 3" descr="C:\Users\kimi\Documents\ICSC2011\Pics\object.png"/>
          <p:cNvPicPr>
            <a:picLocks noChangeAspect="1" noChangeArrowheads="1"/>
          </p:cNvPicPr>
          <p:nvPr/>
        </p:nvPicPr>
        <p:blipFill>
          <a:blip r:embed="rId4" cstate="print"/>
          <a:srcRect/>
          <a:stretch>
            <a:fillRect/>
          </a:stretch>
        </p:blipFill>
        <p:spPr bwMode="auto">
          <a:xfrm>
            <a:off x="5232797" y="2636912"/>
            <a:ext cx="3659683" cy="1976508"/>
          </a:xfrm>
          <a:prstGeom prst="rect">
            <a:avLst/>
          </a:prstGeom>
          <a:noFill/>
        </p:spPr>
      </p:pic>
      <p:pic>
        <p:nvPicPr>
          <p:cNvPr id="3077" name="Picture 5" descr="C:\Users\kimi\Documents\ICSC2011\Pics\shot.png"/>
          <p:cNvPicPr>
            <a:picLocks noChangeAspect="1" noChangeArrowheads="1"/>
          </p:cNvPicPr>
          <p:nvPr/>
        </p:nvPicPr>
        <p:blipFill>
          <a:blip r:embed="rId5" cstate="print"/>
          <a:srcRect/>
          <a:stretch>
            <a:fillRect/>
          </a:stretch>
        </p:blipFill>
        <p:spPr bwMode="auto">
          <a:xfrm>
            <a:off x="395536" y="2276872"/>
            <a:ext cx="2011429" cy="4388572"/>
          </a:xfrm>
          <a:prstGeom prst="rect">
            <a:avLst/>
          </a:prstGeom>
          <a:noFill/>
        </p:spPr>
      </p:pic>
      <p:sp>
        <p:nvSpPr>
          <p:cNvPr id="49" name="テキスト ボックス 48"/>
          <p:cNvSpPr txBox="1"/>
          <p:nvPr/>
        </p:nvSpPr>
        <p:spPr>
          <a:xfrm>
            <a:off x="1331640" y="1979548"/>
            <a:ext cx="5857950" cy="369332"/>
          </a:xfrm>
          <a:prstGeom prst="rect">
            <a:avLst/>
          </a:prstGeom>
          <a:noFill/>
        </p:spPr>
        <p:txBody>
          <a:bodyPr wrap="none" rtlCol="0">
            <a:spAutoFit/>
          </a:bodyPr>
          <a:lstStyle/>
          <a:p>
            <a:r>
              <a:rPr kumimoji="1" lang="en-US" altLang="ja-JP" dirty="0" smtClean="0"/>
              <a:t>Shot with 8 attributes (categories of semantic contents)</a:t>
            </a:r>
            <a:endParaRPr kumimoji="1" lang="ja-JP" altLang="en-US" dirty="0"/>
          </a:p>
        </p:txBody>
      </p:sp>
      <p:sp>
        <p:nvSpPr>
          <p:cNvPr id="8" name="テキスト ボックス 7"/>
          <p:cNvSpPr txBox="1"/>
          <p:nvPr/>
        </p:nvSpPr>
        <p:spPr>
          <a:xfrm>
            <a:off x="3877547" y="5733256"/>
            <a:ext cx="2782685" cy="707886"/>
          </a:xfrm>
          <a:prstGeom prst="rect">
            <a:avLst/>
          </a:prstGeom>
          <a:noFill/>
        </p:spPr>
        <p:txBody>
          <a:bodyPr wrap="none" rtlCol="0">
            <a:spAutoFit/>
          </a:bodyPr>
          <a:lstStyle/>
          <a:p>
            <a:pPr>
              <a:buFont typeface="Wingdings" pitchFamily="2" charset="2"/>
              <a:buChar char="l"/>
            </a:pPr>
            <a:r>
              <a:rPr kumimoji="1" lang="en-US" altLang="ja-JP" sz="2000" dirty="0" smtClean="0">
                <a:solidFill>
                  <a:srgbClr val="FF0000"/>
                </a:solidFill>
              </a:rPr>
              <a:t> Disjoint partition</a:t>
            </a:r>
          </a:p>
          <a:p>
            <a:pPr>
              <a:buFont typeface="Wingdings" pitchFamily="2" charset="2"/>
              <a:buChar char="l"/>
            </a:pPr>
            <a:r>
              <a:rPr lang="en-US" altLang="ja-JP" sz="2000" dirty="0" smtClean="0">
                <a:solidFill>
                  <a:srgbClr val="FF0000"/>
                </a:solidFill>
              </a:rPr>
              <a:t> Visual co-occurrence</a:t>
            </a:r>
            <a:endParaRPr kumimoji="1" lang="ja-JP" altLang="en-US" sz="2000" dirty="0">
              <a:solidFill>
                <a:srgbClr val="FF0000"/>
              </a:solidFill>
            </a:endParaRPr>
          </a:p>
        </p:txBody>
      </p:sp>
      <p:cxnSp>
        <p:nvCxnSpPr>
          <p:cNvPr id="10" name="直線矢印コネクタ 9"/>
          <p:cNvCxnSpPr>
            <a:stCxn id="49" idx="1"/>
          </p:cNvCxnSpPr>
          <p:nvPr/>
        </p:nvCxnSpPr>
        <p:spPr>
          <a:xfrm flipH="1">
            <a:off x="971600" y="2164214"/>
            <a:ext cx="360040" cy="25667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012409" y="5291916"/>
            <a:ext cx="5952079" cy="369332"/>
          </a:xfrm>
          <a:prstGeom prst="rect">
            <a:avLst/>
          </a:prstGeom>
          <a:noFill/>
        </p:spPr>
        <p:txBody>
          <a:bodyPr wrap="none" rtlCol="0">
            <a:spAutoFit/>
          </a:bodyPr>
          <a:lstStyle/>
          <a:p>
            <a:r>
              <a:rPr kumimoji="1" lang="en-US" altLang="ja-JP" i="1" dirty="0" smtClean="0"/>
              <a:t>Define new concepts to construct a meaningful structure</a:t>
            </a:r>
            <a:endParaRPr kumimoji="1" lang="ja-JP" alt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グループ化 24"/>
          <p:cNvGrpSpPr/>
          <p:nvPr/>
        </p:nvGrpSpPr>
        <p:grpSpPr>
          <a:xfrm>
            <a:off x="4283968" y="5589240"/>
            <a:ext cx="576064" cy="504056"/>
            <a:chOff x="6732240" y="1988840"/>
            <a:chExt cx="720080" cy="720080"/>
          </a:xfrm>
        </p:grpSpPr>
        <p:cxnSp>
          <p:nvCxnSpPr>
            <p:cNvPr id="55" name="直線コネクタ 54"/>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42" name="直線コネクタ 41"/>
          <p:cNvCxnSpPr>
            <a:stCxn id="47" idx="2"/>
            <a:endCxn id="40" idx="0"/>
          </p:cNvCxnSpPr>
          <p:nvPr/>
        </p:nvCxnSpPr>
        <p:spPr>
          <a:xfrm>
            <a:off x="4463749" y="5700738"/>
            <a:ext cx="749526" cy="6608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572000" y="5661248"/>
            <a:ext cx="1093889" cy="307777"/>
          </a:xfrm>
          <a:prstGeom prst="rect">
            <a:avLst/>
          </a:prstGeom>
          <a:solidFill>
            <a:schemeClr val="bg1"/>
          </a:solidFill>
          <a:ln>
            <a:noFill/>
          </a:ln>
        </p:spPr>
        <p:txBody>
          <a:bodyPr wrap="none" rtlCol="0">
            <a:spAutoFit/>
          </a:bodyPr>
          <a:lstStyle/>
          <a:p>
            <a:r>
              <a:rPr kumimoji="1" lang="en-US" altLang="ja-JP" sz="1400" dirty="0" err="1" smtClean="0"/>
              <a:t>appearWith</a:t>
            </a:r>
            <a:endParaRPr kumimoji="1" lang="ja-JP" altLang="en-US" sz="1400" dirty="0"/>
          </a:p>
        </p:txBody>
      </p:sp>
      <p:sp>
        <p:nvSpPr>
          <p:cNvPr id="4" name="タイトル 3"/>
          <p:cNvSpPr>
            <a:spLocks noGrp="1"/>
          </p:cNvSpPr>
          <p:nvPr>
            <p:ph type="title"/>
          </p:nvPr>
        </p:nvSpPr>
        <p:spPr/>
        <p:txBody>
          <a:bodyPr/>
          <a:lstStyle/>
          <a:p>
            <a:r>
              <a:rPr kumimoji="1" lang="en-US" altLang="ja-JP" dirty="0" smtClean="0"/>
              <a:t>Video Ontology Construction</a:t>
            </a:r>
            <a:endParaRPr kumimoji="1" lang="ja-JP" altLang="en-US" dirty="0"/>
          </a:p>
        </p:txBody>
      </p:sp>
      <p:sp>
        <p:nvSpPr>
          <p:cNvPr id="6" name="テキスト ボックス 5"/>
          <p:cNvSpPr txBox="1"/>
          <p:nvPr/>
        </p:nvSpPr>
        <p:spPr>
          <a:xfrm>
            <a:off x="307410" y="3015382"/>
            <a:ext cx="1416222" cy="307777"/>
          </a:xfrm>
          <a:prstGeom prst="rect">
            <a:avLst/>
          </a:prstGeom>
          <a:noFill/>
          <a:ln>
            <a:solidFill>
              <a:schemeClr val="tx1"/>
            </a:solidFill>
          </a:ln>
        </p:spPr>
        <p:txBody>
          <a:bodyPr wrap="none" rtlCol="0">
            <a:spAutoFit/>
          </a:bodyPr>
          <a:lstStyle/>
          <a:p>
            <a:r>
              <a:rPr kumimoji="1" lang="en-US" altLang="ja-JP" sz="1400" dirty="0" err="1" smtClean="0"/>
              <a:t>Ground_Vehicle</a:t>
            </a:r>
            <a:endParaRPr kumimoji="1" lang="ja-JP" altLang="en-US" sz="1400" dirty="0"/>
          </a:p>
        </p:txBody>
      </p:sp>
      <p:sp>
        <p:nvSpPr>
          <p:cNvPr id="7" name="テキスト ボックス 6"/>
          <p:cNvSpPr txBox="1"/>
          <p:nvPr/>
        </p:nvSpPr>
        <p:spPr>
          <a:xfrm>
            <a:off x="179512" y="2060848"/>
            <a:ext cx="2693366" cy="400110"/>
          </a:xfrm>
          <a:prstGeom prst="rect">
            <a:avLst/>
          </a:prstGeom>
          <a:noFill/>
        </p:spPr>
        <p:txBody>
          <a:bodyPr wrap="none" rtlCol="0">
            <a:spAutoFit/>
          </a:bodyPr>
          <a:lstStyle/>
          <a:p>
            <a:r>
              <a:rPr lang="en-US" altLang="ja-JP" sz="2000" b="1" dirty="0" smtClean="0">
                <a:solidFill>
                  <a:srgbClr val="FF0000"/>
                </a:solidFill>
              </a:rPr>
              <a:t>1. Disjoint partition</a:t>
            </a:r>
          </a:p>
        </p:txBody>
      </p:sp>
      <p:sp>
        <p:nvSpPr>
          <p:cNvPr id="8" name="テキスト ボックス 7"/>
          <p:cNvSpPr txBox="1"/>
          <p:nvPr/>
        </p:nvSpPr>
        <p:spPr>
          <a:xfrm>
            <a:off x="2195736" y="3015382"/>
            <a:ext cx="450764" cy="307777"/>
          </a:xfrm>
          <a:prstGeom prst="rect">
            <a:avLst/>
          </a:prstGeom>
          <a:noFill/>
          <a:ln>
            <a:solidFill>
              <a:schemeClr val="tx1"/>
            </a:solidFill>
          </a:ln>
        </p:spPr>
        <p:txBody>
          <a:bodyPr wrap="none" rtlCol="0">
            <a:spAutoFit/>
          </a:bodyPr>
          <a:lstStyle/>
          <a:p>
            <a:r>
              <a:rPr kumimoji="1" lang="en-US" altLang="ja-JP" sz="1400" dirty="0" smtClean="0"/>
              <a:t>Car</a:t>
            </a:r>
            <a:endParaRPr kumimoji="1" lang="ja-JP" altLang="en-US" sz="1400" dirty="0"/>
          </a:p>
        </p:txBody>
      </p:sp>
      <p:sp>
        <p:nvSpPr>
          <p:cNvPr id="10" name="テキスト ボックス 9"/>
          <p:cNvSpPr txBox="1"/>
          <p:nvPr/>
        </p:nvSpPr>
        <p:spPr>
          <a:xfrm>
            <a:off x="1603554" y="2511326"/>
            <a:ext cx="739048" cy="307777"/>
          </a:xfrm>
          <a:prstGeom prst="rect">
            <a:avLst/>
          </a:prstGeom>
          <a:noFill/>
          <a:ln>
            <a:solidFill>
              <a:schemeClr val="tx1"/>
            </a:solidFill>
          </a:ln>
        </p:spPr>
        <p:txBody>
          <a:bodyPr wrap="none" rtlCol="0">
            <a:spAutoFit/>
          </a:bodyPr>
          <a:lstStyle/>
          <a:p>
            <a:r>
              <a:rPr kumimoji="1" lang="en-US" altLang="ja-JP" sz="1400" dirty="0" smtClean="0"/>
              <a:t>Vehicle</a:t>
            </a:r>
            <a:endParaRPr kumimoji="1" lang="ja-JP" altLang="en-US" sz="1400" dirty="0"/>
          </a:p>
        </p:txBody>
      </p:sp>
      <p:cxnSp>
        <p:nvCxnSpPr>
          <p:cNvPr id="12" name="直線コネクタ 11"/>
          <p:cNvCxnSpPr>
            <a:stCxn id="10" idx="2"/>
            <a:endCxn id="6" idx="0"/>
          </p:cNvCxnSpPr>
          <p:nvPr/>
        </p:nvCxnSpPr>
        <p:spPr>
          <a:xfrm rot="5400000">
            <a:off x="1396161" y="2438464"/>
            <a:ext cx="196279" cy="957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0" idx="2"/>
            <a:endCxn id="8" idx="0"/>
          </p:cNvCxnSpPr>
          <p:nvPr/>
        </p:nvCxnSpPr>
        <p:spPr>
          <a:xfrm rot="16200000" flipH="1">
            <a:off x="2098959" y="2693222"/>
            <a:ext cx="196279" cy="448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453515" y="3663454"/>
            <a:ext cx="2974469" cy="584775"/>
          </a:xfrm>
          <a:prstGeom prst="rect">
            <a:avLst/>
          </a:prstGeom>
          <a:noFill/>
        </p:spPr>
        <p:txBody>
          <a:bodyPr wrap="none" rtlCol="0">
            <a:spAutoFit/>
          </a:bodyPr>
          <a:lstStyle/>
          <a:p>
            <a:r>
              <a:rPr kumimoji="1" lang="en-US" altLang="ja-JP" sz="1600" i="1" dirty="0" smtClean="0"/>
              <a:t>Cannot be an instance of more</a:t>
            </a:r>
          </a:p>
          <a:p>
            <a:r>
              <a:rPr kumimoji="1" lang="en-US" altLang="ja-JP" sz="1600" i="1" dirty="0" smtClean="0"/>
              <a:t>than one </a:t>
            </a:r>
            <a:r>
              <a:rPr kumimoji="1" lang="en-US" altLang="ja-JP" sz="1600" i="1" dirty="0" err="1" smtClean="0"/>
              <a:t>subconcept</a:t>
            </a:r>
            <a:r>
              <a:rPr kumimoji="1" lang="en-US" altLang="ja-JP" sz="1600" i="1" dirty="0" smtClean="0"/>
              <a:t>!</a:t>
            </a:r>
            <a:endParaRPr kumimoji="1" lang="ja-JP" altLang="en-US" sz="1600" i="1" dirty="0"/>
          </a:p>
        </p:txBody>
      </p:sp>
      <p:sp>
        <p:nvSpPr>
          <p:cNvPr id="23" name="テキスト ボックス 22"/>
          <p:cNvSpPr txBox="1"/>
          <p:nvPr/>
        </p:nvSpPr>
        <p:spPr>
          <a:xfrm>
            <a:off x="5724128" y="2963119"/>
            <a:ext cx="1416222" cy="307777"/>
          </a:xfrm>
          <a:prstGeom prst="rect">
            <a:avLst/>
          </a:prstGeom>
          <a:noFill/>
          <a:ln>
            <a:solidFill>
              <a:schemeClr val="tx1"/>
            </a:solidFill>
          </a:ln>
        </p:spPr>
        <p:txBody>
          <a:bodyPr wrap="none" rtlCol="0">
            <a:spAutoFit/>
          </a:bodyPr>
          <a:lstStyle/>
          <a:p>
            <a:r>
              <a:rPr kumimoji="1" lang="en-US" altLang="ja-JP" sz="1400" dirty="0" err="1" smtClean="0"/>
              <a:t>Ground_Vehicle</a:t>
            </a:r>
            <a:endParaRPr kumimoji="1" lang="ja-JP" altLang="en-US" sz="1400" dirty="0"/>
          </a:p>
        </p:txBody>
      </p:sp>
      <p:sp>
        <p:nvSpPr>
          <p:cNvPr id="24" name="テキスト ボックス 23"/>
          <p:cNvSpPr txBox="1"/>
          <p:nvPr/>
        </p:nvSpPr>
        <p:spPr>
          <a:xfrm>
            <a:off x="5724128" y="3467175"/>
            <a:ext cx="450764" cy="307777"/>
          </a:xfrm>
          <a:prstGeom prst="rect">
            <a:avLst/>
          </a:prstGeom>
          <a:noFill/>
          <a:ln>
            <a:solidFill>
              <a:schemeClr val="tx1"/>
            </a:solidFill>
          </a:ln>
        </p:spPr>
        <p:txBody>
          <a:bodyPr wrap="none" rtlCol="0">
            <a:spAutoFit/>
          </a:bodyPr>
          <a:lstStyle/>
          <a:p>
            <a:r>
              <a:rPr kumimoji="1" lang="en-US" altLang="ja-JP" sz="1400" dirty="0" smtClean="0"/>
              <a:t>Car</a:t>
            </a:r>
            <a:endParaRPr kumimoji="1" lang="ja-JP" altLang="en-US" sz="1400" dirty="0"/>
          </a:p>
        </p:txBody>
      </p:sp>
      <p:sp>
        <p:nvSpPr>
          <p:cNvPr id="25" name="テキスト ボックス 24"/>
          <p:cNvSpPr txBox="1"/>
          <p:nvPr/>
        </p:nvSpPr>
        <p:spPr>
          <a:xfrm>
            <a:off x="6892374" y="2511326"/>
            <a:ext cx="739048" cy="307777"/>
          </a:xfrm>
          <a:prstGeom prst="rect">
            <a:avLst/>
          </a:prstGeom>
          <a:noFill/>
          <a:ln>
            <a:solidFill>
              <a:schemeClr val="tx1"/>
            </a:solidFill>
          </a:ln>
        </p:spPr>
        <p:txBody>
          <a:bodyPr wrap="none" rtlCol="0">
            <a:spAutoFit/>
          </a:bodyPr>
          <a:lstStyle/>
          <a:p>
            <a:r>
              <a:rPr kumimoji="1" lang="en-US" altLang="ja-JP" sz="1400" dirty="0" smtClean="0"/>
              <a:t>Vehicle</a:t>
            </a:r>
            <a:endParaRPr kumimoji="1" lang="ja-JP" altLang="en-US" sz="1400" dirty="0"/>
          </a:p>
        </p:txBody>
      </p:sp>
      <p:cxnSp>
        <p:nvCxnSpPr>
          <p:cNvPr id="26" name="直線コネクタ 25"/>
          <p:cNvCxnSpPr>
            <a:stCxn id="25" idx="2"/>
            <a:endCxn id="23" idx="0"/>
          </p:cNvCxnSpPr>
          <p:nvPr/>
        </p:nvCxnSpPr>
        <p:spPr>
          <a:xfrm rot="5400000">
            <a:off x="6775061" y="2476282"/>
            <a:ext cx="144016" cy="82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23" idx="2"/>
            <a:endCxn id="24" idx="0"/>
          </p:cNvCxnSpPr>
          <p:nvPr/>
        </p:nvCxnSpPr>
        <p:spPr>
          <a:xfrm rot="5400000">
            <a:off x="6092736" y="3127671"/>
            <a:ext cx="196279" cy="482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588224" y="3467175"/>
            <a:ext cx="470898" cy="307777"/>
          </a:xfrm>
          <a:prstGeom prst="rect">
            <a:avLst/>
          </a:prstGeom>
          <a:noFill/>
          <a:ln>
            <a:solidFill>
              <a:schemeClr val="tx1"/>
            </a:solidFill>
          </a:ln>
        </p:spPr>
        <p:txBody>
          <a:bodyPr wrap="none" rtlCol="0">
            <a:spAutoFit/>
          </a:bodyPr>
          <a:lstStyle/>
          <a:p>
            <a:r>
              <a:rPr kumimoji="1" lang="en-US" altLang="ja-JP" sz="1400" dirty="0" smtClean="0"/>
              <a:t>Bus</a:t>
            </a:r>
            <a:endParaRPr kumimoji="1" lang="ja-JP" altLang="en-US" sz="1400" dirty="0"/>
          </a:p>
        </p:txBody>
      </p:sp>
      <p:cxnSp>
        <p:nvCxnSpPr>
          <p:cNvPr id="31" name="直線コネクタ 30"/>
          <p:cNvCxnSpPr>
            <a:stCxn id="23" idx="2"/>
            <a:endCxn id="30" idx="0"/>
          </p:cNvCxnSpPr>
          <p:nvPr/>
        </p:nvCxnSpPr>
        <p:spPr>
          <a:xfrm rot="16200000" flipH="1">
            <a:off x="6529817" y="3173318"/>
            <a:ext cx="196279" cy="39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Picture 14" descr="178_3"/>
          <p:cNvPicPr>
            <a:picLocks noChangeAspect="1" noChangeArrowheads="1"/>
          </p:cNvPicPr>
          <p:nvPr/>
        </p:nvPicPr>
        <p:blipFill>
          <a:blip r:embed="rId3" cstate="print"/>
          <a:srcRect/>
          <a:stretch>
            <a:fillRect/>
          </a:stretch>
        </p:blipFill>
        <p:spPr bwMode="auto">
          <a:xfrm>
            <a:off x="3156967" y="2492896"/>
            <a:ext cx="1343025" cy="1098550"/>
          </a:xfrm>
          <a:prstGeom prst="rect">
            <a:avLst/>
          </a:prstGeom>
          <a:noFill/>
        </p:spPr>
      </p:pic>
      <p:grpSp>
        <p:nvGrpSpPr>
          <p:cNvPr id="43" name="グループ化 42"/>
          <p:cNvGrpSpPr/>
          <p:nvPr/>
        </p:nvGrpSpPr>
        <p:grpSpPr>
          <a:xfrm>
            <a:off x="1303115" y="3361306"/>
            <a:ext cx="2404789" cy="374156"/>
            <a:chOff x="1159099" y="3645024"/>
            <a:chExt cx="3351274" cy="446164"/>
          </a:xfrm>
        </p:grpSpPr>
        <p:sp>
          <p:nvSpPr>
            <p:cNvPr id="38" name="フリーフォーム 37"/>
            <p:cNvSpPr/>
            <p:nvPr/>
          </p:nvSpPr>
          <p:spPr>
            <a:xfrm>
              <a:off x="1159099" y="3670479"/>
              <a:ext cx="3322749" cy="420709"/>
            </a:xfrm>
            <a:custGeom>
              <a:avLst/>
              <a:gdLst>
                <a:gd name="connsiteX0" fmla="*/ 3322749 w 3322749"/>
                <a:gd name="connsiteY0" fmla="*/ 283335 h 420709"/>
                <a:gd name="connsiteX1" fmla="*/ 1056067 w 3322749"/>
                <a:gd name="connsiteY1" fmla="*/ 373487 h 420709"/>
                <a:gd name="connsiteX2" fmla="*/ 0 w 3322749"/>
                <a:gd name="connsiteY2" fmla="*/ 0 h 420709"/>
                <a:gd name="connsiteX3" fmla="*/ 0 w 3322749"/>
                <a:gd name="connsiteY3" fmla="*/ 0 h 420709"/>
              </a:gdLst>
              <a:ahLst/>
              <a:cxnLst>
                <a:cxn ang="0">
                  <a:pos x="connsiteX0" y="connsiteY0"/>
                </a:cxn>
                <a:cxn ang="0">
                  <a:pos x="connsiteX1" y="connsiteY1"/>
                </a:cxn>
                <a:cxn ang="0">
                  <a:pos x="connsiteX2" y="connsiteY2"/>
                </a:cxn>
                <a:cxn ang="0">
                  <a:pos x="connsiteX3" y="connsiteY3"/>
                </a:cxn>
              </a:cxnLst>
              <a:rect l="l" t="t" r="r" b="b"/>
              <a:pathLst>
                <a:path w="3322749" h="420709">
                  <a:moveTo>
                    <a:pt x="3322749" y="283335"/>
                  </a:moveTo>
                  <a:cubicBezTo>
                    <a:pt x="2466303" y="352022"/>
                    <a:pt x="1609858" y="420709"/>
                    <a:pt x="1056067" y="373487"/>
                  </a:cubicBezTo>
                  <a:cubicBezTo>
                    <a:pt x="502276" y="326265"/>
                    <a:pt x="0" y="0"/>
                    <a:pt x="0" y="0"/>
                  </a:cubicBezTo>
                  <a:lnTo>
                    <a:pt x="0" y="0"/>
                  </a:lnTo>
                </a:path>
              </a:pathLst>
            </a:cu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フリーフォーム 38"/>
            <p:cNvSpPr/>
            <p:nvPr/>
          </p:nvSpPr>
          <p:spPr>
            <a:xfrm>
              <a:off x="2699792" y="3645024"/>
              <a:ext cx="1810581" cy="420709"/>
            </a:xfrm>
            <a:custGeom>
              <a:avLst/>
              <a:gdLst>
                <a:gd name="connsiteX0" fmla="*/ 3322749 w 3322749"/>
                <a:gd name="connsiteY0" fmla="*/ 283335 h 420709"/>
                <a:gd name="connsiteX1" fmla="*/ 1056067 w 3322749"/>
                <a:gd name="connsiteY1" fmla="*/ 373487 h 420709"/>
                <a:gd name="connsiteX2" fmla="*/ 0 w 3322749"/>
                <a:gd name="connsiteY2" fmla="*/ 0 h 420709"/>
                <a:gd name="connsiteX3" fmla="*/ 0 w 3322749"/>
                <a:gd name="connsiteY3" fmla="*/ 0 h 420709"/>
              </a:gdLst>
              <a:ahLst/>
              <a:cxnLst>
                <a:cxn ang="0">
                  <a:pos x="connsiteX0" y="connsiteY0"/>
                </a:cxn>
                <a:cxn ang="0">
                  <a:pos x="connsiteX1" y="connsiteY1"/>
                </a:cxn>
                <a:cxn ang="0">
                  <a:pos x="connsiteX2" y="connsiteY2"/>
                </a:cxn>
                <a:cxn ang="0">
                  <a:pos x="connsiteX3" y="connsiteY3"/>
                </a:cxn>
              </a:cxnLst>
              <a:rect l="l" t="t" r="r" b="b"/>
              <a:pathLst>
                <a:path w="3322749" h="420709">
                  <a:moveTo>
                    <a:pt x="3322749" y="283335"/>
                  </a:moveTo>
                  <a:cubicBezTo>
                    <a:pt x="2466303" y="352022"/>
                    <a:pt x="1609858" y="420709"/>
                    <a:pt x="1056067" y="373487"/>
                  </a:cubicBezTo>
                  <a:cubicBezTo>
                    <a:pt x="502276" y="326265"/>
                    <a:pt x="0" y="0"/>
                    <a:pt x="0" y="0"/>
                  </a:cubicBezTo>
                  <a:lnTo>
                    <a:pt x="0" y="0"/>
                  </a:lnTo>
                </a:path>
              </a:pathLst>
            </a:cu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cxnSp>
        <p:nvCxnSpPr>
          <p:cNvPr id="41" name="直線コネクタ 40"/>
          <p:cNvCxnSpPr/>
          <p:nvPr/>
        </p:nvCxnSpPr>
        <p:spPr>
          <a:xfrm>
            <a:off x="7252414" y="3611191"/>
            <a:ext cx="576064"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右矢印 43"/>
          <p:cNvSpPr/>
          <p:nvPr/>
        </p:nvSpPr>
        <p:spPr>
          <a:xfrm>
            <a:off x="4788024" y="2871366"/>
            <a:ext cx="7200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79512" y="4253026"/>
            <a:ext cx="3174267" cy="400110"/>
          </a:xfrm>
          <a:prstGeom prst="rect">
            <a:avLst/>
          </a:prstGeom>
          <a:noFill/>
        </p:spPr>
        <p:txBody>
          <a:bodyPr wrap="none" rtlCol="0">
            <a:spAutoFit/>
          </a:bodyPr>
          <a:lstStyle/>
          <a:p>
            <a:r>
              <a:rPr lang="en-US" altLang="ja-JP" sz="2000" b="1" dirty="0" smtClean="0">
                <a:solidFill>
                  <a:srgbClr val="0070C0"/>
                </a:solidFill>
              </a:rPr>
              <a:t>2. Visual co-occurrence</a:t>
            </a:r>
          </a:p>
        </p:txBody>
      </p:sp>
      <p:sp>
        <p:nvSpPr>
          <p:cNvPr id="46" name="テキスト ボックス 45"/>
          <p:cNvSpPr txBox="1"/>
          <p:nvPr/>
        </p:nvSpPr>
        <p:spPr>
          <a:xfrm>
            <a:off x="4697300" y="4869160"/>
            <a:ext cx="1416222" cy="307777"/>
          </a:xfrm>
          <a:prstGeom prst="rect">
            <a:avLst/>
          </a:prstGeom>
          <a:noFill/>
          <a:ln>
            <a:solidFill>
              <a:schemeClr val="tx1"/>
            </a:solidFill>
          </a:ln>
        </p:spPr>
        <p:txBody>
          <a:bodyPr wrap="none" rtlCol="0">
            <a:spAutoFit/>
          </a:bodyPr>
          <a:lstStyle/>
          <a:p>
            <a:r>
              <a:rPr kumimoji="1" lang="en-US" altLang="ja-JP" sz="1400" dirty="0" err="1" smtClean="0"/>
              <a:t>Ground_Vehicle</a:t>
            </a:r>
            <a:endParaRPr kumimoji="1" lang="ja-JP" altLang="en-US" sz="1400" dirty="0"/>
          </a:p>
        </p:txBody>
      </p:sp>
      <p:sp>
        <p:nvSpPr>
          <p:cNvPr id="47" name="テキスト ボックス 46"/>
          <p:cNvSpPr txBox="1"/>
          <p:nvPr/>
        </p:nvSpPr>
        <p:spPr>
          <a:xfrm>
            <a:off x="3765481" y="5392961"/>
            <a:ext cx="1396536" cy="307777"/>
          </a:xfrm>
          <a:prstGeom prst="rect">
            <a:avLst/>
          </a:prstGeom>
          <a:solidFill>
            <a:schemeClr val="bg1"/>
          </a:solidFill>
          <a:ln>
            <a:solidFill>
              <a:schemeClr val="tx1"/>
            </a:solidFill>
          </a:ln>
        </p:spPr>
        <p:txBody>
          <a:bodyPr wrap="none" rtlCol="0">
            <a:spAutoFit/>
          </a:bodyPr>
          <a:lstStyle/>
          <a:p>
            <a:r>
              <a:rPr kumimoji="1" lang="en-US" altLang="ja-JP" sz="1400" dirty="0" smtClean="0"/>
              <a:t>WITH_PERSON</a:t>
            </a:r>
            <a:endParaRPr kumimoji="1" lang="ja-JP" altLang="en-US" sz="1400" dirty="0"/>
          </a:p>
        </p:txBody>
      </p:sp>
      <p:pic>
        <p:nvPicPr>
          <p:cNvPr id="3076" name="Picture 4" descr="C:\Users\kimi\Documents\SAMT_presentation\pics\24_3_5.jpg"/>
          <p:cNvPicPr>
            <a:picLocks noChangeAspect="1" noChangeArrowheads="1"/>
          </p:cNvPicPr>
          <p:nvPr/>
        </p:nvPicPr>
        <p:blipFill>
          <a:blip r:embed="rId4" cstate="print"/>
          <a:srcRect/>
          <a:stretch>
            <a:fillRect/>
          </a:stretch>
        </p:blipFill>
        <p:spPr bwMode="auto">
          <a:xfrm>
            <a:off x="2251893" y="5498702"/>
            <a:ext cx="1167979" cy="954634"/>
          </a:xfrm>
          <a:prstGeom prst="rect">
            <a:avLst/>
          </a:prstGeom>
          <a:noFill/>
        </p:spPr>
      </p:pic>
      <p:pic>
        <p:nvPicPr>
          <p:cNvPr id="3077" name="Picture 5" descr="C:\Users\kimi\Documents\SAMT_presentation\pics\27_3.jpg"/>
          <p:cNvPicPr>
            <a:picLocks noChangeAspect="1" noChangeArrowheads="1"/>
          </p:cNvPicPr>
          <p:nvPr/>
        </p:nvPicPr>
        <p:blipFill>
          <a:blip r:embed="rId5" cstate="print"/>
          <a:srcRect/>
          <a:stretch>
            <a:fillRect/>
          </a:stretch>
        </p:blipFill>
        <p:spPr bwMode="auto">
          <a:xfrm>
            <a:off x="6948264" y="5498702"/>
            <a:ext cx="1167979" cy="954634"/>
          </a:xfrm>
          <a:prstGeom prst="rect">
            <a:avLst/>
          </a:prstGeom>
          <a:noFill/>
        </p:spPr>
      </p:pic>
      <p:sp>
        <p:nvSpPr>
          <p:cNvPr id="51" name="テキスト ボックス 50"/>
          <p:cNvSpPr txBox="1"/>
          <p:nvPr/>
        </p:nvSpPr>
        <p:spPr>
          <a:xfrm>
            <a:off x="3563888" y="6341838"/>
            <a:ext cx="724365" cy="307777"/>
          </a:xfrm>
          <a:prstGeom prst="rect">
            <a:avLst/>
          </a:prstGeom>
          <a:noFill/>
          <a:ln>
            <a:solidFill>
              <a:schemeClr val="tx1"/>
            </a:solidFill>
          </a:ln>
        </p:spPr>
        <p:txBody>
          <a:bodyPr wrap="none" rtlCol="0">
            <a:spAutoFit/>
          </a:bodyPr>
          <a:lstStyle/>
          <a:p>
            <a:r>
              <a:rPr kumimoji="1" lang="en-US" altLang="ja-JP" sz="1400" dirty="0" smtClean="0"/>
              <a:t>Bicycle</a:t>
            </a:r>
            <a:endParaRPr kumimoji="1" lang="ja-JP" altLang="en-US" sz="1400" dirty="0"/>
          </a:p>
        </p:txBody>
      </p:sp>
      <p:sp>
        <p:nvSpPr>
          <p:cNvPr id="52" name="テキスト ボックス 51"/>
          <p:cNvSpPr txBox="1"/>
          <p:nvPr/>
        </p:nvSpPr>
        <p:spPr>
          <a:xfrm>
            <a:off x="6281476" y="5392961"/>
            <a:ext cx="450764" cy="307777"/>
          </a:xfrm>
          <a:prstGeom prst="rect">
            <a:avLst/>
          </a:prstGeom>
          <a:noFill/>
          <a:ln>
            <a:solidFill>
              <a:schemeClr val="tx1"/>
            </a:solidFill>
          </a:ln>
        </p:spPr>
        <p:txBody>
          <a:bodyPr wrap="none" rtlCol="0">
            <a:spAutoFit/>
          </a:bodyPr>
          <a:lstStyle/>
          <a:p>
            <a:r>
              <a:rPr kumimoji="1" lang="en-US" altLang="ja-JP" sz="1400" dirty="0" smtClean="0"/>
              <a:t>Car</a:t>
            </a:r>
            <a:endParaRPr kumimoji="1" lang="ja-JP" altLang="en-US" sz="1400" dirty="0"/>
          </a:p>
        </p:txBody>
      </p:sp>
      <p:cxnSp>
        <p:nvCxnSpPr>
          <p:cNvPr id="53" name="直線コネクタ 52"/>
          <p:cNvCxnSpPr>
            <a:stCxn id="46" idx="2"/>
            <a:endCxn id="47" idx="0"/>
          </p:cNvCxnSpPr>
          <p:nvPr/>
        </p:nvCxnSpPr>
        <p:spPr>
          <a:xfrm rot="5400000">
            <a:off x="4826568" y="4814118"/>
            <a:ext cx="216024" cy="9416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46" idx="2"/>
            <a:endCxn id="52" idx="0"/>
          </p:cNvCxnSpPr>
          <p:nvPr/>
        </p:nvCxnSpPr>
        <p:spPr>
          <a:xfrm>
            <a:off x="5405411" y="5176937"/>
            <a:ext cx="1101447"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47" idx="2"/>
            <a:endCxn id="51" idx="0"/>
          </p:cNvCxnSpPr>
          <p:nvPr/>
        </p:nvCxnSpPr>
        <p:spPr>
          <a:xfrm flipH="1">
            <a:off x="3926071" y="5700738"/>
            <a:ext cx="537678" cy="641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251520" y="4644425"/>
            <a:ext cx="3527441" cy="584775"/>
          </a:xfrm>
          <a:prstGeom prst="rect">
            <a:avLst/>
          </a:prstGeom>
          <a:noFill/>
        </p:spPr>
        <p:txBody>
          <a:bodyPr wrap="none" rtlCol="0">
            <a:spAutoFit/>
          </a:bodyPr>
          <a:lstStyle/>
          <a:p>
            <a:r>
              <a:rPr kumimoji="1" lang="en-US" altLang="ja-JP" sz="1600" dirty="0" smtClean="0"/>
              <a:t>Some </a:t>
            </a:r>
            <a:r>
              <a:rPr lang="en-US" altLang="ja-JP" sz="1600" dirty="0" smtClean="0"/>
              <a:t>concepts a</a:t>
            </a:r>
            <a:r>
              <a:rPr kumimoji="1" lang="en-US" altLang="ja-JP" sz="1600" dirty="0" smtClean="0"/>
              <a:t>re frequently shown</a:t>
            </a:r>
          </a:p>
          <a:p>
            <a:r>
              <a:rPr kumimoji="1" lang="en-US" altLang="ja-JP" sz="1600" dirty="0" smtClean="0"/>
              <a:t>in the same shots</a:t>
            </a:r>
            <a:endParaRPr kumimoji="1" lang="ja-JP" altLang="en-US" sz="1600" dirty="0"/>
          </a:p>
        </p:txBody>
      </p:sp>
      <p:sp>
        <p:nvSpPr>
          <p:cNvPr id="37" name="テキスト ボックス 36"/>
          <p:cNvSpPr txBox="1"/>
          <p:nvPr/>
        </p:nvSpPr>
        <p:spPr>
          <a:xfrm>
            <a:off x="5076056" y="4077072"/>
            <a:ext cx="3504614" cy="584775"/>
          </a:xfrm>
          <a:prstGeom prst="rect">
            <a:avLst/>
          </a:prstGeom>
          <a:noFill/>
        </p:spPr>
        <p:txBody>
          <a:bodyPr wrap="none" rtlCol="0">
            <a:spAutoFit/>
          </a:bodyPr>
          <a:lstStyle/>
          <a:p>
            <a:r>
              <a:rPr kumimoji="1" lang="en-US" altLang="ja-JP" sz="1600" i="1" dirty="0" smtClean="0"/>
              <a:t>All concepts should not be organized</a:t>
            </a:r>
          </a:p>
          <a:p>
            <a:r>
              <a:rPr kumimoji="1" lang="en-US" altLang="ja-JP" sz="1600" i="1" dirty="0" smtClean="0"/>
              <a:t>into a single hierarchy</a:t>
            </a:r>
            <a:endParaRPr kumimoji="1" lang="ja-JP" altLang="en-US" sz="1600" i="1" dirty="0"/>
          </a:p>
        </p:txBody>
      </p:sp>
      <p:sp>
        <p:nvSpPr>
          <p:cNvPr id="40" name="テキスト ボックス 39"/>
          <p:cNvSpPr txBox="1"/>
          <p:nvPr/>
        </p:nvSpPr>
        <p:spPr>
          <a:xfrm>
            <a:off x="4697300" y="6361583"/>
            <a:ext cx="1031949" cy="307777"/>
          </a:xfrm>
          <a:prstGeom prst="rect">
            <a:avLst/>
          </a:prstGeom>
          <a:noFill/>
          <a:ln>
            <a:solidFill>
              <a:schemeClr val="tx1"/>
            </a:solidFill>
          </a:ln>
        </p:spPr>
        <p:txBody>
          <a:bodyPr wrap="none" rtlCol="0">
            <a:spAutoFit/>
          </a:bodyPr>
          <a:lstStyle/>
          <a:p>
            <a:r>
              <a:rPr kumimoji="1" lang="en-US" altLang="ja-JP" sz="1400" dirty="0" smtClean="0"/>
              <a:t>Motorcycle</a:t>
            </a:r>
            <a:endParaRPr kumimoji="1" lang="ja-JP" altLang="en-US" sz="1400" dirty="0"/>
          </a:p>
        </p:txBody>
      </p:sp>
      <p:sp>
        <p:nvSpPr>
          <p:cNvPr id="48" name="テキスト ボックス 47"/>
          <p:cNvSpPr txBox="1"/>
          <p:nvPr/>
        </p:nvSpPr>
        <p:spPr>
          <a:xfrm>
            <a:off x="4561668" y="5957664"/>
            <a:ext cx="409086" cy="307777"/>
          </a:xfrm>
          <a:prstGeom prst="rect">
            <a:avLst/>
          </a:prstGeom>
          <a:solidFill>
            <a:schemeClr val="bg1"/>
          </a:solidFill>
          <a:ln>
            <a:solidFill>
              <a:schemeClr val="tx1"/>
            </a:solidFill>
          </a:ln>
        </p:spPr>
        <p:txBody>
          <a:bodyPr wrap="none" rtlCol="0">
            <a:spAutoFit/>
          </a:bodyPr>
          <a:lstStyle/>
          <a:p>
            <a:r>
              <a:rPr kumimoji="1" lang="en-US" altLang="ja-JP" sz="1400" dirty="0" smtClean="0"/>
              <a:t>    </a:t>
            </a:r>
            <a:endParaRPr kumimoji="1" lang="ja-JP" altLang="en-US" sz="1400" dirty="0"/>
          </a:p>
        </p:txBody>
      </p:sp>
      <p:sp>
        <p:nvSpPr>
          <p:cNvPr id="49" name="テキスト ボックス 48"/>
          <p:cNvSpPr txBox="1"/>
          <p:nvPr/>
        </p:nvSpPr>
        <p:spPr>
          <a:xfrm>
            <a:off x="5148064" y="5949280"/>
            <a:ext cx="715965" cy="307777"/>
          </a:xfrm>
          <a:prstGeom prst="rect">
            <a:avLst/>
          </a:prstGeom>
          <a:solidFill>
            <a:schemeClr val="bg1"/>
          </a:solidFill>
          <a:ln>
            <a:solidFill>
              <a:schemeClr val="tx1"/>
            </a:solidFill>
          </a:ln>
        </p:spPr>
        <p:txBody>
          <a:bodyPr wrap="none" rtlCol="0">
            <a:spAutoFit/>
          </a:bodyPr>
          <a:lstStyle/>
          <a:p>
            <a:r>
              <a:rPr kumimoji="1" lang="en-US" altLang="ja-JP" sz="1400" dirty="0" smtClean="0"/>
              <a:t>Person</a:t>
            </a:r>
            <a:endParaRPr kumimoji="1" lang="ja-JP"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Overview of Our Approach</a:t>
            </a:r>
            <a:endParaRPr kumimoji="1" lang="ja-JP" altLang="en-US" dirty="0"/>
          </a:p>
        </p:txBody>
      </p:sp>
      <p:sp>
        <p:nvSpPr>
          <p:cNvPr id="23" name="テキスト ボックス 22"/>
          <p:cNvSpPr txBox="1"/>
          <p:nvPr/>
        </p:nvSpPr>
        <p:spPr>
          <a:xfrm>
            <a:off x="251520" y="4976008"/>
            <a:ext cx="8631594" cy="1477328"/>
          </a:xfrm>
          <a:prstGeom prst="rect">
            <a:avLst/>
          </a:prstGeom>
          <a:noFill/>
        </p:spPr>
        <p:txBody>
          <a:bodyPr wrap="none" rtlCol="0">
            <a:spAutoFit/>
          </a:bodyPr>
          <a:lstStyle/>
          <a:p>
            <a:pPr marL="342900" indent="-342900">
              <a:buFont typeface="+mj-lt"/>
              <a:buAutoNum type="arabicPeriod"/>
            </a:pPr>
            <a:r>
              <a:rPr kumimoji="1" lang="en-US" altLang="ja-JP" b="1" dirty="0" smtClean="0"/>
              <a:t>Video ontology construction: </a:t>
            </a:r>
            <a:r>
              <a:rPr kumimoji="1" lang="en-US" altLang="ja-JP" dirty="0" smtClean="0"/>
              <a:t>Organize concepts into a meaningful structure</a:t>
            </a:r>
          </a:p>
          <a:p>
            <a:pPr marL="342900" indent="-342900">
              <a:buFont typeface="+mj-lt"/>
              <a:buAutoNum type="arabicPeriod"/>
            </a:pPr>
            <a:r>
              <a:rPr lang="en-US" altLang="ja-JP" b="1" dirty="0" smtClean="0"/>
              <a:t>Concept selection: </a:t>
            </a:r>
            <a:r>
              <a:rPr lang="en-US" altLang="ja-JP" dirty="0" smtClean="0"/>
              <a:t>Select concepts related to a given query</a:t>
            </a:r>
          </a:p>
          <a:p>
            <a:pPr marL="342900" indent="-342900">
              <a:buFont typeface="+mj-lt"/>
              <a:buAutoNum type="arabicPeriod"/>
            </a:pPr>
            <a:r>
              <a:rPr kumimoji="1" lang="en-US" altLang="ja-JP" b="1" dirty="0" smtClean="0"/>
              <a:t>Shot filtering:</a:t>
            </a:r>
          </a:p>
          <a:p>
            <a:pPr marL="800100" lvl="1" indent="-342900">
              <a:buFont typeface="+mj-lt"/>
              <a:buAutoNum type="alphaLcPeriod"/>
            </a:pPr>
            <a:r>
              <a:rPr lang="en-US" altLang="ja-JP" dirty="0" smtClean="0"/>
              <a:t>Filter as many irrelevant shots as possible</a:t>
            </a:r>
          </a:p>
          <a:p>
            <a:pPr marL="800100" lvl="1" indent="-342900">
              <a:buFont typeface="+mj-lt"/>
              <a:buAutoNum type="alphaLcPeriod"/>
            </a:pPr>
            <a:r>
              <a:rPr lang="en-US" altLang="ja-JP" dirty="0" smtClean="0"/>
              <a:t>Retain as many relevant shots as possible</a:t>
            </a:r>
            <a:endParaRPr kumimoji="1" lang="ja-JP" altLang="en-US" dirty="0"/>
          </a:p>
        </p:txBody>
      </p:sp>
      <p:sp>
        <p:nvSpPr>
          <p:cNvPr id="5" name="テキスト ボックス 4"/>
          <p:cNvSpPr txBox="1"/>
          <p:nvPr/>
        </p:nvSpPr>
        <p:spPr>
          <a:xfrm>
            <a:off x="539552" y="3140968"/>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6" name="テキスト ボックス 5"/>
          <p:cNvSpPr txBox="1"/>
          <p:nvPr/>
        </p:nvSpPr>
        <p:spPr>
          <a:xfrm>
            <a:off x="323528" y="3573016"/>
            <a:ext cx="829073" cy="307777"/>
          </a:xfrm>
          <a:prstGeom prst="rect">
            <a:avLst/>
          </a:prstGeom>
          <a:no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7" name="テキスト ボックス 6"/>
          <p:cNvSpPr txBox="1"/>
          <p:nvPr/>
        </p:nvSpPr>
        <p:spPr>
          <a:xfrm>
            <a:off x="179512" y="3985319"/>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sp>
        <p:nvSpPr>
          <p:cNvPr id="8" name="テキスト ボックス 7"/>
          <p:cNvSpPr txBox="1"/>
          <p:nvPr/>
        </p:nvSpPr>
        <p:spPr>
          <a:xfrm>
            <a:off x="971600" y="3985319"/>
            <a:ext cx="817853" cy="307777"/>
          </a:xfrm>
          <a:prstGeom prst="rect">
            <a:avLst/>
          </a:prstGeom>
          <a:no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9" name="テキスト ボックス 8"/>
          <p:cNvSpPr txBox="1"/>
          <p:nvPr/>
        </p:nvSpPr>
        <p:spPr>
          <a:xfrm>
            <a:off x="2843808" y="2924944"/>
            <a:ext cx="814134" cy="307777"/>
          </a:xfrm>
          <a:prstGeom prst="rect">
            <a:avLst/>
          </a:prstGeom>
          <a:noFill/>
          <a:ln>
            <a:solidFill>
              <a:schemeClr val="tx1"/>
            </a:solidFill>
          </a:ln>
        </p:spPr>
        <p:txBody>
          <a:bodyPr wrap="none" rtlCol="0">
            <a:spAutoFit/>
          </a:bodyPr>
          <a:lstStyle/>
          <a:p>
            <a:r>
              <a:rPr kumimoji="1" lang="en-US" altLang="ja-JP" sz="1400" dirty="0" smtClean="0"/>
              <a:t>Building</a:t>
            </a:r>
            <a:endParaRPr kumimoji="1" lang="ja-JP" altLang="en-US" sz="1400" dirty="0"/>
          </a:p>
        </p:txBody>
      </p:sp>
      <p:sp>
        <p:nvSpPr>
          <p:cNvPr id="11" name="テキスト ボックス 10"/>
          <p:cNvSpPr txBox="1"/>
          <p:nvPr/>
        </p:nvSpPr>
        <p:spPr>
          <a:xfrm>
            <a:off x="2555776" y="4149080"/>
            <a:ext cx="660052" cy="307777"/>
          </a:xfrm>
          <a:prstGeom prst="rect">
            <a:avLst/>
          </a:prstGeom>
          <a:noFill/>
          <a:ln>
            <a:solidFill>
              <a:schemeClr val="tx1"/>
            </a:solidFill>
          </a:ln>
        </p:spPr>
        <p:txBody>
          <a:bodyPr wrap="none" rtlCol="0">
            <a:spAutoFit/>
          </a:bodyPr>
          <a:lstStyle/>
          <a:p>
            <a:r>
              <a:rPr kumimoji="1" lang="en-US" altLang="ja-JP" sz="1400" dirty="0" smtClean="0"/>
              <a:t>Tower</a:t>
            </a:r>
            <a:endParaRPr kumimoji="1" lang="ja-JP" altLang="en-US" sz="1400" dirty="0"/>
          </a:p>
        </p:txBody>
      </p:sp>
      <p:cxnSp>
        <p:nvCxnSpPr>
          <p:cNvPr id="18" name="直線コネクタ 17"/>
          <p:cNvCxnSpPr>
            <a:stCxn id="9" idx="2"/>
            <a:endCxn id="11" idx="0"/>
          </p:cNvCxnSpPr>
          <p:nvPr/>
        </p:nvCxnSpPr>
        <p:spPr>
          <a:xfrm flipH="1">
            <a:off x="2885802" y="3232721"/>
            <a:ext cx="365073"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グループ化 23"/>
          <p:cNvGrpSpPr/>
          <p:nvPr/>
        </p:nvGrpSpPr>
        <p:grpSpPr>
          <a:xfrm>
            <a:off x="3059832" y="3234462"/>
            <a:ext cx="720080" cy="288032"/>
            <a:chOff x="6732240" y="1988840"/>
            <a:chExt cx="720080" cy="720080"/>
          </a:xfrm>
        </p:grpSpPr>
        <p:cxnSp>
          <p:nvCxnSpPr>
            <p:cNvPr id="21" name="直線コネクタ 20"/>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グループ化 24"/>
          <p:cNvGrpSpPr/>
          <p:nvPr/>
        </p:nvGrpSpPr>
        <p:grpSpPr>
          <a:xfrm>
            <a:off x="3059832" y="3306470"/>
            <a:ext cx="720080" cy="576064"/>
            <a:chOff x="6732240" y="1988840"/>
            <a:chExt cx="720080" cy="720080"/>
          </a:xfrm>
        </p:grpSpPr>
        <p:cxnSp>
          <p:nvCxnSpPr>
            <p:cNvPr id="26" name="直線コネクタ 25"/>
            <p:cNvCxnSpPr/>
            <p:nvPr/>
          </p:nvCxnSpPr>
          <p:spPr>
            <a:xfrm>
              <a:off x="6732240" y="198884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7092280" y="2348880"/>
              <a:ext cx="0" cy="72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8" name="直線コネクタ 27"/>
          <p:cNvCxnSpPr>
            <a:stCxn id="9" idx="2"/>
            <a:endCxn id="32" idx="0"/>
          </p:cNvCxnSpPr>
          <p:nvPr/>
        </p:nvCxnSpPr>
        <p:spPr>
          <a:xfrm>
            <a:off x="3250875" y="3232721"/>
            <a:ext cx="652209" cy="91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275856" y="3306470"/>
            <a:ext cx="829073" cy="307777"/>
          </a:xfrm>
          <a:prstGeom prst="rect">
            <a:avLst/>
          </a:prstGeom>
          <a:solidFill>
            <a:schemeClr val="bg1"/>
          </a:solidFill>
          <a:ln>
            <a:solidFill>
              <a:schemeClr val="tx1"/>
            </a:solidFill>
          </a:ln>
        </p:spPr>
        <p:txBody>
          <a:bodyPr wrap="none" rtlCol="0">
            <a:spAutoFit/>
          </a:bodyPr>
          <a:lstStyle/>
          <a:p>
            <a:r>
              <a:rPr kumimoji="1" lang="en-US" altLang="ja-JP" sz="1400" dirty="0" smtClean="0"/>
              <a:t>Outdoor</a:t>
            </a:r>
            <a:endParaRPr kumimoji="1" lang="ja-JP" altLang="en-US" sz="1400" dirty="0"/>
          </a:p>
        </p:txBody>
      </p:sp>
      <p:sp>
        <p:nvSpPr>
          <p:cNvPr id="12" name="テキスト ボックス 11"/>
          <p:cNvSpPr txBox="1"/>
          <p:nvPr/>
        </p:nvSpPr>
        <p:spPr>
          <a:xfrm>
            <a:off x="3275856" y="3738518"/>
            <a:ext cx="817853" cy="307777"/>
          </a:xfrm>
          <a:prstGeom prst="rect">
            <a:avLst/>
          </a:prstGeom>
          <a:solidFill>
            <a:schemeClr val="bg1"/>
          </a:solidFill>
          <a:ln>
            <a:solidFill>
              <a:schemeClr val="tx1"/>
            </a:solidFill>
          </a:ln>
        </p:spPr>
        <p:txBody>
          <a:bodyPr wrap="none" rtlCol="0">
            <a:spAutoFit/>
          </a:bodyPr>
          <a:lstStyle/>
          <a:p>
            <a:r>
              <a:rPr lang="en-US" altLang="ja-JP" sz="1400" dirty="0" smtClean="0"/>
              <a:t>Window</a:t>
            </a:r>
            <a:endParaRPr kumimoji="1" lang="ja-JP" altLang="en-US" sz="1400" dirty="0"/>
          </a:p>
        </p:txBody>
      </p:sp>
      <p:sp>
        <p:nvSpPr>
          <p:cNvPr id="32" name="テキスト ボックス 31"/>
          <p:cNvSpPr txBox="1"/>
          <p:nvPr/>
        </p:nvSpPr>
        <p:spPr>
          <a:xfrm>
            <a:off x="3563888" y="4149080"/>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4" name="テキスト ボックス 33"/>
          <p:cNvSpPr txBox="1"/>
          <p:nvPr/>
        </p:nvSpPr>
        <p:spPr>
          <a:xfrm>
            <a:off x="1259632" y="3553271"/>
            <a:ext cx="678391" cy="307777"/>
          </a:xfrm>
          <a:prstGeom prst="rect">
            <a:avLst/>
          </a:prstGeom>
          <a:noFill/>
          <a:ln>
            <a:solidFill>
              <a:schemeClr val="tx1"/>
            </a:solidFill>
          </a:ln>
        </p:spPr>
        <p:txBody>
          <a:bodyPr wrap="none" rtlCol="0">
            <a:spAutoFit/>
          </a:bodyPr>
          <a:lstStyle/>
          <a:p>
            <a:r>
              <a:rPr lang="en-US" altLang="ja-JP" sz="1400" dirty="0" smtClean="0"/>
              <a:t>House</a:t>
            </a:r>
            <a:endParaRPr kumimoji="1" lang="ja-JP" altLang="en-US" sz="1400" dirty="0"/>
          </a:p>
        </p:txBody>
      </p:sp>
      <p:sp>
        <p:nvSpPr>
          <p:cNvPr id="35" name="テキスト ボックス 34"/>
          <p:cNvSpPr txBox="1"/>
          <p:nvPr/>
        </p:nvSpPr>
        <p:spPr>
          <a:xfrm>
            <a:off x="95735" y="2708920"/>
            <a:ext cx="1955985" cy="338554"/>
          </a:xfrm>
          <a:prstGeom prst="rect">
            <a:avLst/>
          </a:prstGeom>
          <a:noFill/>
        </p:spPr>
        <p:txBody>
          <a:bodyPr wrap="none" rtlCol="0">
            <a:spAutoFit/>
          </a:bodyPr>
          <a:lstStyle/>
          <a:p>
            <a:r>
              <a:rPr kumimoji="1" lang="en-US" altLang="ja-JP" sz="1600" i="1" u="sng" dirty="0" smtClean="0"/>
              <a:t>Concept vocabulary</a:t>
            </a:r>
            <a:endParaRPr kumimoji="1" lang="ja-JP" altLang="en-US" sz="1600" i="1" u="sng" dirty="0"/>
          </a:p>
        </p:txBody>
      </p:sp>
      <p:sp>
        <p:nvSpPr>
          <p:cNvPr id="36" name="右矢印 35"/>
          <p:cNvSpPr/>
          <p:nvPr/>
        </p:nvSpPr>
        <p:spPr>
          <a:xfrm>
            <a:off x="2051720"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707904" y="2771636"/>
            <a:ext cx="1699504" cy="369332"/>
          </a:xfrm>
          <a:prstGeom prst="rect">
            <a:avLst/>
          </a:prstGeom>
          <a:noFill/>
        </p:spPr>
        <p:txBody>
          <a:bodyPr wrap="none" rtlCol="0">
            <a:spAutoFit/>
          </a:bodyPr>
          <a:lstStyle/>
          <a:p>
            <a:r>
              <a:rPr kumimoji="1" lang="en-US" altLang="ja-JP" i="1" u="sng" dirty="0" smtClean="0">
                <a:solidFill>
                  <a:srgbClr val="FF0000"/>
                </a:solidFill>
              </a:rPr>
              <a:t>Video ontology</a:t>
            </a:r>
            <a:endParaRPr kumimoji="1" lang="ja-JP" altLang="en-US" i="1" u="sng" dirty="0">
              <a:solidFill>
                <a:srgbClr val="FF0000"/>
              </a:solidFill>
            </a:endParaRPr>
          </a:p>
        </p:txBody>
      </p:sp>
      <p:sp>
        <p:nvSpPr>
          <p:cNvPr id="38" name="右矢印 37"/>
          <p:cNvSpPr/>
          <p:nvPr/>
        </p:nvSpPr>
        <p:spPr>
          <a:xfrm>
            <a:off x="449999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123728" y="2010326"/>
            <a:ext cx="2671116" cy="338554"/>
          </a:xfrm>
          <a:prstGeom prst="rect">
            <a:avLst/>
          </a:prstGeom>
          <a:noFill/>
        </p:spPr>
        <p:txBody>
          <a:bodyPr wrap="none" rtlCol="0">
            <a:spAutoFit/>
          </a:bodyPr>
          <a:lstStyle/>
          <a:p>
            <a:r>
              <a:rPr kumimoji="1" lang="en-US" altLang="ja-JP" sz="1600" i="1" u="sng" dirty="0" smtClean="0"/>
              <a:t>Query: Buildings are shown</a:t>
            </a:r>
            <a:endParaRPr kumimoji="1" lang="ja-JP" altLang="en-US" sz="1600" i="1" u="sng" dirty="0"/>
          </a:p>
        </p:txBody>
      </p:sp>
      <p:sp>
        <p:nvSpPr>
          <p:cNvPr id="40" name="下矢印 39"/>
          <p:cNvSpPr/>
          <p:nvPr/>
        </p:nvSpPr>
        <p:spPr>
          <a:xfrm>
            <a:off x="2883222" y="2420888"/>
            <a:ext cx="1152128" cy="330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53963" y="3337538"/>
            <a:ext cx="1894301" cy="830997"/>
          </a:xfrm>
          <a:prstGeom prst="rect">
            <a:avLst/>
          </a:prstGeom>
          <a:noFill/>
        </p:spPr>
        <p:txBody>
          <a:bodyPr wrap="none" rtlCol="0">
            <a:spAutoFit/>
          </a:bodyPr>
          <a:lstStyle/>
          <a:p>
            <a:r>
              <a:rPr lang="en-US" altLang="ja-JP" sz="1600" i="1" u="sng" dirty="0" smtClean="0"/>
              <a:t>Concept selection</a:t>
            </a:r>
            <a:r>
              <a:rPr kumimoji="1" lang="en-US" altLang="ja-JP" sz="1600" i="1" u="sng" dirty="0" smtClean="0"/>
              <a:t>:</a:t>
            </a:r>
          </a:p>
          <a:p>
            <a:r>
              <a:rPr lang="en-US" altLang="ja-JP" sz="1600" dirty="0" smtClean="0"/>
              <a:t>Buildings, Outdoor,</a:t>
            </a:r>
          </a:p>
          <a:p>
            <a:r>
              <a:rPr kumimoji="1" lang="en-US" altLang="ja-JP" sz="1600" dirty="0" smtClean="0"/>
              <a:t>Tower, etc.</a:t>
            </a:r>
            <a:endParaRPr kumimoji="1" lang="ja-JP" altLang="en-US" sz="1600" dirty="0"/>
          </a:p>
        </p:txBody>
      </p:sp>
      <p:sp>
        <p:nvSpPr>
          <p:cNvPr id="42" name="右矢印 41"/>
          <p:cNvSpPr/>
          <p:nvPr/>
        </p:nvSpPr>
        <p:spPr>
          <a:xfrm>
            <a:off x="7020272" y="3222688"/>
            <a:ext cx="432048" cy="106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51520" y="5229200"/>
            <a:ext cx="6912768"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Picture 4" descr="C:\Users\kimi\Documents\ICSC2011\Pics\111_3.jpg"/>
          <p:cNvPicPr>
            <a:picLocks noChangeAspect="1" noChangeArrowheads="1"/>
          </p:cNvPicPr>
          <p:nvPr/>
        </p:nvPicPr>
        <p:blipFill>
          <a:blip r:embed="rId3" cstate="print"/>
          <a:srcRect/>
          <a:stretch>
            <a:fillRect/>
          </a:stretch>
        </p:blipFill>
        <p:spPr bwMode="auto">
          <a:xfrm>
            <a:off x="7691196" y="2483604"/>
            <a:ext cx="1106424" cy="905256"/>
          </a:xfrm>
          <a:prstGeom prst="rect">
            <a:avLst/>
          </a:prstGeom>
          <a:noFill/>
        </p:spPr>
      </p:pic>
      <p:sp>
        <p:nvSpPr>
          <p:cNvPr id="53" name="テキスト ボックス 52"/>
          <p:cNvSpPr txBox="1"/>
          <p:nvPr/>
        </p:nvSpPr>
        <p:spPr>
          <a:xfrm>
            <a:off x="7706921" y="2751566"/>
            <a:ext cx="1074974" cy="369332"/>
          </a:xfrm>
          <a:prstGeom prst="rect">
            <a:avLst/>
          </a:prstGeom>
          <a:noFill/>
        </p:spPr>
        <p:txBody>
          <a:bodyPr wrap="none" rtlCol="0">
            <a:spAutoFit/>
          </a:bodyPr>
          <a:lstStyle/>
          <a:p>
            <a:r>
              <a:rPr kumimoji="1" lang="en-US" altLang="ja-JP" i="1" dirty="0" smtClean="0">
                <a:solidFill>
                  <a:srgbClr val="FF0000"/>
                </a:solidFill>
              </a:rPr>
              <a:t>Retained</a:t>
            </a:r>
            <a:endParaRPr kumimoji="1" lang="ja-JP" altLang="en-US" i="1" dirty="0">
              <a:solidFill>
                <a:srgbClr val="FF0000"/>
              </a:solidFill>
            </a:endParaRPr>
          </a:p>
        </p:txBody>
      </p:sp>
      <p:cxnSp>
        <p:nvCxnSpPr>
          <p:cNvPr id="55" name="直線コネクタ 54"/>
          <p:cNvCxnSpPr/>
          <p:nvPr/>
        </p:nvCxnSpPr>
        <p:spPr>
          <a:xfrm>
            <a:off x="7524328" y="3512296"/>
            <a:ext cx="1440160" cy="92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6" name="Picture 2" descr="C:\Users\kimi\Documents\ICSC2011\Pics\12_3.jpg"/>
          <p:cNvPicPr>
            <a:picLocks noChangeAspect="1" noChangeArrowheads="1"/>
          </p:cNvPicPr>
          <p:nvPr/>
        </p:nvPicPr>
        <p:blipFill>
          <a:blip r:embed="rId4" cstate="print"/>
          <a:srcRect/>
          <a:stretch>
            <a:fillRect/>
          </a:stretch>
        </p:blipFill>
        <p:spPr bwMode="auto">
          <a:xfrm>
            <a:off x="7691196" y="3645024"/>
            <a:ext cx="1106424" cy="905256"/>
          </a:xfrm>
          <a:prstGeom prst="rect">
            <a:avLst/>
          </a:prstGeom>
          <a:noFill/>
        </p:spPr>
      </p:pic>
      <p:sp>
        <p:nvSpPr>
          <p:cNvPr id="57" name="テキスト ボックス 56"/>
          <p:cNvSpPr txBox="1"/>
          <p:nvPr/>
        </p:nvSpPr>
        <p:spPr>
          <a:xfrm>
            <a:off x="7773190" y="3912986"/>
            <a:ext cx="942437" cy="369332"/>
          </a:xfrm>
          <a:prstGeom prst="rect">
            <a:avLst/>
          </a:prstGeom>
          <a:noFill/>
        </p:spPr>
        <p:txBody>
          <a:bodyPr wrap="none" rtlCol="0">
            <a:spAutoFit/>
          </a:bodyPr>
          <a:lstStyle/>
          <a:p>
            <a:r>
              <a:rPr lang="en-US" altLang="ja-JP" i="1" dirty="0" smtClean="0">
                <a:solidFill>
                  <a:srgbClr val="0070C0"/>
                </a:solidFill>
              </a:rPr>
              <a:t>Filtered</a:t>
            </a:r>
            <a:endParaRPr kumimoji="1" lang="ja-JP" altLang="en-US" i="1" dirty="0">
              <a:solidFill>
                <a:srgbClr val="0070C0"/>
              </a:solidFill>
            </a:endParaRPr>
          </a:p>
        </p:txBody>
      </p:sp>
      <p:sp>
        <p:nvSpPr>
          <p:cNvPr id="58" name="テキスト ボックス 57"/>
          <p:cNvSpPr txBox="1"/>
          <p:nvPr/>
        </p:nvSpPr>
        <p:spPr>
          <a:xfrm>
            <a:off x="7573904" y="2082334"/>
            <a:ext cx="1341008" cy="338554"/>
          </a:xfrm>
          <a:prstGeom prst="rect">
            <a:avLst/>
          </a:prstGeom>
          <a:noFill/>
        </p:spPr>
        <p:txBody>
          <a:bodyPr wrap="none" rtlCol="0">
            <a:spAutoFit/>
          </a:bodyPr>
          <a:lstStyle/>
          <a:p>
            <a:r>
              <a:rPr lang="en-US" altLang="ja-JP" sz="1600" i="1" u="sng" dirty="0" smtClean="0"/>
              <a:t>Shot filtering</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uruki_yoki_theme">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furuki_yoki_theme</Template>
  <TotalTime>8130</TotalTime>
  <Words>4585</Words>
  <Application>Microsoft Office PowerPoint</Application>
  <PresentationFormat>画面に合わせる (4:3)</PresentationFormat>
  <Paragraphs>460</Paragraphs>
  <Slides>23</Slides>
  <Notes>22</Notes>
  <HiddenSlides>0</HiddenSlides>
  <MMClips>0</MMClips>
  <ScaleCrop>false</ScaleCrop>
  <HeadingPairs>
    <vt:vector size="4" baseType="variant">
      <vt:variant>
        <vt:lpstr>テーマ</vt:lpstr>
      </vt:variant>
      <vt:variant>
        <vt:i4>2</vt:i4>
      </vt:variant>
      <vt:variant>
        <vt:lpstr>スライド タイトル</vt:lpstr>
      </vt:variant>
      <vt:variant>
        <vt:i4>23</vt:i4>
      </vt:variant>
    </vt:vector>
  </HeadingPairs>
  <TitlesOfParts>
    <vt:vector size="25" baseType="lpstr">
      <vt:lpstr>furuki_yoki_theme</vt:lpstr>
      <vt:lpstr>標準デザイン</vt:lpstr>
      <vt:lpstr>Utilizing Video Ontology for Fast and Accurate Query-by-Example Retrieval</vt:lpstr>
      <vt:lpstr>Need for Video Ontology</vt:lpstr>
      <vt:lpstr>Our Use of Video Ontology</vt:lpstr>
      <vt:lpstr>Overview of Our Approach</vt:lpstr>
      <vt:lpstr>Large-Scale Concept Ontology for Multimedia (LSCOM)</vt:lpstr>
      <vt:lpstr>Concept Organization Approach</vt:lpstr>
      <vt:lpstr>Our Video Ontology</vt:lpstr>
      <vt:lpstr>Video Ontology Construction</vt:lpstr>
      <vt:lpstr>Overview of Our Approach</vt:lpstr>
      <vt:lpstr>Concept Selection</vt:lpstr>
      <vt:lpstr>Overview of Our Approach</vt:lpstr>
      <vt:lpstr>Shot Filtering Using Concept Relations</vt:lpstr>
      <vt:lpstr>Use of Concept Relations</vt:lpstr>
      <vt:lpstr>Overview of Our Approach</vt:lpstr>
      <vt:lpstr>Uncertainty in Concept Detection</vt:lpstr>
      <vt:lpstr>Dempster-Shafer Theory (1/2)</vt:lpstr>
      <vt:lpstr>Dempster-Shafer Theory (2/2)</vt:lpstr>
      <vt:lpstr>Experimental Setting</vt:lpstr>
      <vt:lpstr>Importance of Concept Selection</vt:lpstr>
      <vt:lpstr>Effectiveness of Using Concept Relations and DST</vt:lpstr>
      <vt:lpstr>Retrieval Performance and Time</vt:lpstr>
      <vt:lpstr>Conclusion and Future Works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Retrieval from Few Examples Using Ontology and Rough Set Theory</dc:title>
  <dc:creator>kimi</dc:creator>
  <cp:lastModifiedBy>kimi</cp:lastModifiedBy>
  <cp:revision>839</cp:revision>
  <dcterms:created xsi:type="dcterms:W3CDTF">2010-11-25T02:49:55Z</dcterms:created>
  <dcterms:modified xsi:type="dcterms:W3CDTF">2011-10-23T14:51:05Z</dcterms:modified>
</cp:coreProperties>
</file>