
<file path=[Content_Types].xml><?xml version="1.0" encoding="utf-8"?>
<Types xmlns="http://schemas.openxmlformats.org/package/2006/content-types">
  <Override PartName="/ppt/slides/slide18.xml" ContentType="application/vnd.openxmlformats-officedocument.presentationml.slide+xml"/>
  <Override PartName="/ppt/notesSlides/notesSlide4.xml" ContentType="application/vnd.openxmlformats-officedocument.presentationml.notesSlide+xml"/>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Override PartName="/ppt/notesSlides/notesSlide9.xml" ContentType="application/vnd.openxmlformats-officedocument.presentationml.notesSlide+xml"/>
  <Override PartName="/ppt/notesSlides/notesSlide16.xml" ContentType="application/vnd.openxmlformats-officedocument.presentationml.notesSlide+xml"/>
  <Default Extension="rels" ContentType="application/vnd.openxmlformats-package.relationships+xml"/>
  <Default Extension="jpeg" ContentType="image/jpeg"/>
  <Override PartName="/ppt/slides/slide10.xml" ContentType="application/vnd.openxmlformats-officedocument.presentationml.slide+xml"/>
  <Override PartName="/ppt/notesMasters/notesMaster1.xml" ContentType="application/vnd.openxmlformats-officedocument.presentationml.notesMaster+xml"/>
  <Override PartName="/ppt/slides/slide1.xml" ContentType="application/vnd.openxmlformats-officedocument.presentationml.slide+xml"/>
  <Override PartName="/ppt/slides/slide26.xml" ContentType="application/vnd.openxmlformats-officedocument.presentationml.slide+xml"/>
  <Override PartName="/ppt/handoutMasters/handoutMaster1.xml" ContentType="application/vnd.openxmlformats-officedocument.presentationml.handoutMaster+xml"/>
  <Override PartName="/ppt/slideLayouts/slideLayout5.xml" ContentType="application/vnd.openxmlformats-officedocument.presentationml.slideLayout+xml"/>
  <Override PartName="/ppt/theme/theme2.xml" ContentType="application/vnd.openxmlformats-officedocument.theme+xml"/>
  <Override PartName="/ppt/slideLayouts/slideLayout1.xml" ContentType="application/vnd.openxmlformats-officedocument.presentationml.slideLayout+xml"/>
  <Override PartName="/ppt/notesSlides/notesSlide12.xml" ContentType="application/vnd.openxmlformats-officedocument.presentationml.notesSlide+xml"/>
  <Override PartName="/ppt/slides/slide22.xml" ContentType="application/vnd.openxmlformats-officedocument.presentationml.slide+xml"/>
  <Override PartName="/docProps/app.xml" ContentType="application/vnd.openxmlformats-officedocument.extended-properties+xml"/>
  <Default Extension="xml" ContentType="application/xml"/>
  <Override PartName="/ppt/slides/slide19.xml" ContentType="application/vnd.openxmlformats-officedocument.presentationml.slide+xml"/>
  <Override PartName="/ppt/notesSlides/notesSlide5.xml" ContentType="application/vnd.openxmlformats-officedocument.presentationml.notesSlide+xml"/>
  <Override PartName="/ppt/tableStyles.xml" ContentType="application/vnd.openxmlformats-officedocument.presentationml.tableStyles+xml"/>
  <Override PartName="/ppt/slides/slide15.xml" ContentType="application/vnd.openxmlformats-officedocument.presentationml.slide+xml"/>
  <Override PartName="/ppt/notesSlides/notesSlide1.xml" ContentType="application/vnd.openxmlformats-officedocument.presentationml.notesSlide+xml"/>
  <Override PartName="/ppt/notesSlides/notesSlide17.xml" ContentType="application/vnd.openxmlformats-officedocument.presentationml.notesSlide+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notesSlides/notesSlide13.xml" ContentType="application/vnd.openxmlformats-officedocument.presentationml.notesSlide+xml"/>
  <Override PartName="/ppt/slides/slide27.xml" ContentType="application/vnd.openxmlformats-officedocument.presentationml.slide+xml"/>
  <Override PartName="/ppt/slides/slide2.xml" ContentType="application/vnd.openxmlformats-officedocument.presentationml.slide+xml"/>
  <Override PartName="/ppt/theme/theme3.xml" ContentType="application/vnd.openxmlformats-officedocument.theme+xml"/>
  <Override PartName="/ppt/slideLayouts/slideLayout2.xml" ContentType="application/vnd.openxmlformats-officedocument.presentationml.slideLayout+xml"/>
  <Default Extension="png" ContentType="image/png"/>
  <Override PartName="/ppt/slides/slide23.xml" ContentType="application/vnd.openxmlformats-officedocument.presentationml.slide+xml"/>
  <Default Extension="pdf" ContentType="application/pdf"/>
  <Override PartName="/ppt/notesSlides/notesSlide6.xml" ContentType="application/vnd.openxmlformats-officedocument.presentationml.notesSlide+xml"/>
  <Override PartName="/ppt/slides/slide16.xml" ContentType="application/vnd.openxmlformats-officedocument.presentationml.slide+xml"/>
  <Override PartName="/ppt/notesSlides/notesSlide2.xml" ContentType="application/vnd.openxmlformats-officedocument.presentationml.notesSlide+xml"/>
  <Override PartName="/ppt/notesSlides/notesSlide18.xml" ContentType="application/vnd.openxmlformats-officedocument.presentationml.notes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notesSlides/notesSlide14.xml" ContentType="application/vnd.openxmlformats-officedocument.presentationml.notesSlide+xml"/>
  <Override PartName="/ppt/slides/slide3.xml" ContentType="application/vnd.openxmlformats-officedocument.presentationml.slide+xml"/>
  <Override PartName="/ppt/slides/slide28.xml" ContentType="application/vnd.openxmlformats-officedocument.presentationml.slide+xml"/>
  <Override PartName="/ppt/slideLayouts/slideLayout3.xml" ContentType="application/vnd.openxmlformats-officedocument.presentationml.slideLayout+xml"/>
  <Override PartName="/ppt/slides/slide24.xml" ContentType="application/vnd.openxmlformats-officedocument.presentationml.slide+xml"/>
  <Override PartName="/ppt/slides/slide20.xml" ContentType="application/vnd.openxmlformats-officedocument.presentationml.slide+xml"/>
  <Override PartName="/ppt/notesSlides/notesSlide7.xml" ContentType="application/vnd.openxmlformats-officedocument.presentationml.notesSlide+xml"/>
  <Override PartName="/ppt/slides/slide17.xml" ContentType="application/vnd.openxmlformats-officedocument.presentationml.slide+xml"/>
  <Override PartName="/ppt/notesSlides/notesSlide3.xml" ContentType="application/vnd.openxmlformats-officedocument.presentationml.notesSlide+xml"/>
  <Override PartName="/ppt/notesSlides/notesSlide10.xml" ContentType="application/vnd.openxmlformats-officedocument.presentationml.notesSlide+xml"/>
  <Override PartName="/ppt/slides/slide8.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slides/slide29.xml" ContentType="application/vnd.openxmlformats-officedocument.presentationml.slide+xml"/>
  <Override PartName="/ppt/notesSlides/notesSlide8.xml" ContentType="application/vnd.openxmlformats-officedocument.presentationml.notesSlide+xml"/>
  <Override PartName="/ppt/notesSlides/notesSlide15.xml" ContentType="application/vnd.openxmlformats-officedocument.presentationml.notesSlide+xml"/>
  <Override PartName="/ppt/notesSlides/notesSlide11.xml" ContentType="application/vnd.openxmlformats-officedocument.presentationml.notesSlide+xml"/>
  <Override PartName="/ppt/slideLayouts/slideLayout4.xml" ContentType="application/vnd.openxmlformats-officedocument.presentationml.slideLayout+xml"/>
  <Override PartName="/ppt/slides/slide25.xml" ContentType="application/vnd.openxmlformats-officedocument.presentationml.slide+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r:id="rId1"/>
  </p:sldMasterIdLst>
  <p:notesMasterIdLst>
    <p:notesMasterId r:id="rId31"/>
  </p:notesMasterIdLst>
  <p:handoutMasterIdLst>
    <p:handoutMasterId r:id="rId32"/>
  </p:handoutMasterIdLst>
  <p:sldIdLst>
    <p:sldId id="256" r:id="rId2"/>
    <p:sldId id="260" r:id="rId3"/>
    <p:sldId id="277" r:id="rId4"/>
    <p:sldId id="316" r:id="rId5"/>
    <p:sldId id="279" r:id="rId6"/>
    <p:sldId id="263" r:id="rId7"/>
    <p:sldId id="280" r:id="rId8"/>
    <p:sldId id="258" r:id="rId9"/>
    <p:sldId id="284" r:id="rId10"/>
    <p:sldId id="331" r:id="rId11"/>
    <p:sldId id="336" r:id="rId12"/>
    <p:sldId id="287" r:id="rId13"/>
    <p:sldId id="289" r:id="rId14"/>
    <p:sldId id="268" r:id="rId15"/>
    <p:sldId id="334" r:id="rId16"/>
    <p:sldId id="333" r:id="rId17"/>
    <p:sldId id="332" r:id="rId18"/>
    <p:sldId id="308" r:id="rId19"/>
    <p:sldId id="315" r:id="rId20"/>
    <p:sldId id="338" r:id="rId21"/>
    <p:sldId id="318" r:id="rId22"/>
    <p:sldId id="319" r:id="rId23"/>
    <p:sldId id="323" r:id="rId24"/>
    <p:sldId id="324" r:id="rId25"/>
    <p:sldId id="325" r:id="rId26"/>
    <p:sldId id="326" r:id="rId27"/>
    <p:sldId id="329" r:id="rId28"/>
    <p:sldId id="330" r:id="rId29"/>
    <p:sldId id="335" r:id="rId3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showOutlineIcons="0" vertBarState="maximized" horzBarState="maximized">
    <p:restoredLeft sz="14641" autoAdjust="0"/>
    <p:restoredTop sz="78689" autoAdjust="0"/>
  </p:normalViewPr>
  <p:slideViewPr>
    <p:cSldViewPr snapToObjects="1">
      <p:cViewPr>
        <p:scale>
          <a:sx n="100" d="100"/>
          <a:sy n="100" d="100"/>
        </p:scale>
        <p:origin x="-1184" y="-48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notesMaster" Target="notesMasters/notesMaster1.xml"/><Relationship Id="rId32" Type="http://schemas.openxmlformats.org/officeDocument/2006/relationships/handoutMaster" Target="handoutMasters/handoutMaster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interSettings" Target="printerSettings/printerSettings1.bin"/><Relationship Id="rId34" Type="http://schemas.openxmlformats.org/officeDocument/2006/relationships/presProps" Target="presProps.xml"/><Relationship Id="rId35" Type="http://schemas.openxmlformats.org/officeDocument/2006/relationships/viewProps" Target="viewProps.xml"/><Relationship Id="rId36" Type="http://schemas.openxmlformats.org/officeDocument/2006/relationships/theme" Target="theme/theme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C29F47B-F050-394A-85AB-972678C9F2C5}" type="datetimeFigureOut">
              <a:rPr lang="en-US" smtClean="0"/>
              <a:pPr/>
              <a:t>10/9/11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A021C50-5125-C749-9AEC-11AEB2DD29D6}" type="slidenum">
              <a:rPr lang="en-US" smtClean="0"/>
              <a:pPr/>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955DB55-E9BE-FA42-82B7-54F189F40134}" type="datetimeFigureOut">
              <a:rPr lang="en-US" smtClean="0"/>
              <a:pPr/>
              <a:t>10/9/11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7F965FD-EA92-C344-A7B7-605DD73464D4}" type="slidenum">
              <a:rPr lang="en-US" smtClean="0"/>
              <a:pPr/>
              <a:t>‹#›</a:t>
            </a:fld>
            <a:endParaRPr lang="en-US"/>
          </a:p>
        </p:txBody>
      </p:sp>
    </p:spTree>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 Id="rId3" Type="http://schemas.openxmlformats.org/officeDocument/2006/relationships/hyperlink" Target="http://www.w3.org/2007/OWL/" TargetMode="Externa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 Id="rId3" Type="http://schemas.openxmlformats.org/officeDocument/2006/relationships/hyperlink" Target="http://www.w3.org/2007/OWL/" TargetMode="Externa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9168B84C-B4B6-AA48-90B3-6050AC0E3D90}" type="slidenum">
              <a:rPr lang="en-US"/>
              <a:pPr/>
              <a:t>2</a:t>
            </a:fld>
            <a:endParaRPr lang="en-US"/>
          </a:p>
        </p:txBody>
      </p:sp>
      <p:sp>
        <p:nvSpPr>
          <p:cNvPr id="63491" name="Slide Image Placeholder 1"/>
          <p:cNvSpPr>
            <a:spLocks noGrp="1" noRot="1" noChangeAspect="1" noTextEdit="1"/>
          </p:cNvSpPr>
          <p:nvPr>
            <p:ph type="sldImg"/>
          </p:nvPr>
        </p:nvSpPr>
        <p:spPr>
          <a:ln/>
        </p:spPr>
      </p:sp>
      <p:sp>
        <p:nvSpPr>
          <p:cNvPr id="63492" name="Notes Placeholder 2"/>
          <p:cNvSpPr>
            <a:spLocks noGrp="1"/>
          </p:cNvSpPr>
          <p:nvPr>
            <p:ph type="body" idx="1"/>
          </p:nvPr>
        </p:nvSpPr>
        <p:spPr>
          <a:noFill/>
          <a:ln/>
        </p:spPr>
        <p:txBody>
          <a:bodyPr/>
          <a:lstStyle/>
          <a:p>
            <a:pPr eaLnBrk="1" hangingPunct="1"/>
            <a:r>
              <a:rPr lang="en-US" dirty="0" smtClean="0"/>
              <a:t>The availability</a:t>
            </a:r>
            <a:r>
              <a:rPr lang="en-US" baseline="0" dirty="0" smtClean="0"/>
              <a:t> of camera, GPS, and internet on </a:t>
            </a:r>
            <a:r>
              <a:rPr lang="en-US" dirty="0" smtClean="0"/>
              <a:t>Smart-phones</a:t>
            </a:r>
            <a:r>
              <a:rPr lang="en-US" baseline="0" dirty="0" smtClean="0"/>
              <a:t> has revolutionized the world we live in. </a:t>
            </a:r>
          </a:p>
          <a:p>
            <a:pPr eaLnBrk="1" hangingPunct="1"/>
            <a:r>
              <a:rPr lang="en-US" baseline="0" dirty="0" smtClean="0"/>
              <a:t>This has introduced new challenges resulted from explosion of user generated content. </a:t>
            </a:r>
          </a:p>
          <a:p>
            <a:pPr eaLnBrk="1" hangingPunct="1"/>
            <a:r>
              <a:rPr lang="en-US" baseline="0" dirty="0" smtClean="0"/>
              <a:t>One important group of user generated content are personal photos. </a:t>
            </a:r>
          </a:p>
          <a:p>
            <a:pPr eaLnBrk="1" hangingPunct="1"/>
            <a:r>
              <a:rPr lang="en-US" baseline="0" dirty="0" smtClean="0"/>
              <a:t>We need to query our personal photos very frequently:</a:t>
            </a:r>
          </a:p>
          <a:p>
            <a:pPr eaLnBrk="1" hangingPunct="1"/>
            <a:r>
              <a:rPr lang="en-US" baseline="0" dirty="0" smtClean="0"/>
              <a:t>	</a:t>
            </a:r>
            <a:r>
              <a:rPr lang="en-US" dirty="0" smtClean="0"/>
              <a:t>60+M of uploaded photos per week. 	</a:t>
            </a:r>
          </a:p>
          <a:p>
            <a:pPr lvl="1">
              <a:buFont typeface="Arial"/>
              <a:buChar char="•"/>
            </a:pPr>
            <a:r>
              <a:rPr lang="en-US" dirty="0" smtClean="0"/>
              <a:t>3+B photos served to users per day.</a:t>
            </a:r>
          </a:p>
          <a:p>
            <a:pPr lvl="1">
              <a:buFont typeface="Arial"/>
              <a:buNone/>
            </a:pPr>
            <a:endParaRPr lang="en-US" dirty="0" smtClean="0"/>
          </a:p>
          <a:p>
            <a:pPr eaLnBrk="1" hangingPunct="1"/>
            <a:r>
              <a:rPr lang="en-US" baseline="0" dirty="0" smtClean="0"/>
              <a:t>  </a:t>
            </a:r>
          </a:p>
          <a:p>
            <a:pPr eaLnBrk="1" hangingPunct="1"/>
            <a:endParaRPr lang="en-US" baseline="0" dirty="0" smtClean="0"/>
          </a:p>
          <a:p>
            <a:pPr eaLnBrk="1" hangingPunct="1"/>
            <a:r>
              <a:rPr lang="en-US" baseline="0" dirty="0" smtClean="0"/>
              <a:t> </a:t>
            </a:r>
          </a:p>
          <a:p>
            <a:pPr eaLnBrk="1" hangingPunct="1"/>
            <a:endParaRPr lang="en-US" dirty="0" smtClean="0"/>
          </a:p>
          <a:p>
            <a:pPr eaLnBrk="1" hangingPunct="1"/>
            <a:r>
              <a:rPr lang="en-US" baseline="0" dirty="0" smtClean="0"/>
              <a:t> </a:t>
            </a:r>
          </a:p>
        </p:txBody>
      </p:sp>
      <p:sp>
        <p:nvSpPr>
          <p:cNvPr id="17411" name="Slide Number Placeholder 3"/>
          <p:cNvSpPr txBox="1">
            <a:spLocks noGrp="1"/>
          </p:cNvSpPr>
          <p:nvPr/>
        </p:nvSpPr>
        <p:spPr bwMode="auto">
          <a:xfrm>
            <a:off x="3884852" y="8685862"/>
            <a:ext cx="2971593" cy="456575"/>
          </a:xfrm>
          <a:prstGeom prst="rect">
            <a:avLst/>
          </a:prstGeom>
          <a:noFill/>
          <a:ln>
            <a:miter lim="800000"/>
            <a:headEnd/>
            <a:tailEnd/>
          </a:ln>
        </p:spPr>
        <p:txBody>
          <a:bodyPr lIns="91431" tIns="45716" rIns="91431" bIns="45716" anchor="b">
            <a:prstTxWarp prst="textNoShape">
              <a:avLst/>
            </a:prstTxWarp>
          </a:bodyPr>
          <a:lstStyle/>
          <a:p>
            <a:pPr algn="r"/>
            <a:fld id="{D1E6D9E8-FA9A-3345-8E32-283C4FF03BFB}" type="slidenum">
              <a:rPr lang="en-US" sz="1200">
                <a:latin typeface="Calibri" pitchFamily="34" charset="0"/>
              </a:rPr>
              <a:pPr algn="r"/>
              <a:t>2</a:t>
            </a:fld>
            <a:endParaRPr lang="en-US" sz="1200" dirty="0">
              <a:latin typeface="Calibri"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a:t>
            </a:r>
            <a:r>
              <a:rPr lang="en-US" baseline="0" dirty="0" smtClean="0"/>
              <a:t> related work, we want to address the lack of actual usage of domain ontology in event-based multimedia systems especially for visual data.</a:t>
            </a:r>
          </a:p>
          <a:p>
            <a:r>
              <a:rPr lang="en-US" baseline="0" dirty="0" smtClean="0"/>
              <a:t>1-tedious annotation</a:t>
            </a:r>
          </a:p>
          <a:p>
            <a:r>
              <a:rPr lang="en-US" baseline="0" dirty="0" smtClean="0"/>
              <a:t>2- proposes pixel-based ontology for recognition of pixel-based objects (at pixel-level)</a:t>
            </a:r>
          </a:p>
          <a:p>
            <a:r>
              <a:rPr lang="en-US" dirty="0" smtClean="0"/>
              <a:t>Ontologies have been for description rather than recognition in multimedia systems. COMM and ABC for describing information</a:t>
            </a:r>
            <a:r>
              <a:rPr lang="en-US" baseline="0" dirty="0" smtClean="0"/>
              <a:t> objects.</a:t>
            </a:r>
          </a:p>
          <a:p>
            <a:endParaRPr lang="en-US" baseline="0" dirty="0" smtClean="0"/>
          </a:p>
          <a:p>
            <a:r>
              <a:rPr lang="en-US" dirty="0" smtClean="0"/>
              <a:t>Activity</a:t>
            </a:r>
            <a:r>
              <a:rPr lang="en-US" baseline="0" dirty="0" smtClean="0"/>
              <a:t> recognition </a:t>
            </a:r>
            <a:r>
              <a:rPr lang="en-US" dirty="0" smtClean="0"/>
              <a:t>from surveillance video. </a:t>
            </a:r>
          </a:p>
          <a:p>
            <a:endParaRPr lang="en-US" dirty="0" smtClean="0"/>
          </a:p>
          <a:p>
            <a:endParaRPr lang="en-US" dirty="0" smtClean="0"/>
          </a:p>
          <a:p>
            <a:r>
              <a:rPr lang="en-US" dirty="0" smtClean="0"/>
              <a:t>There</a:t>
            </a:r>
            <a:r>
              <a:rPr lang="en-US" baseline="0" dirty="0" smtClean="0"/>
              <a:t> has been no usage of ontology on subevent recognition.  </a:t>
            </a:r>
            <a:endParaRPr lang="en-US" dirty="0"/>
          </a:p>
        </p:txBody>
      </p:sp>
      <p:sp>
        <p:nvSpPr>
          <p:cNvPr id="4" name="Slide Number Placeholder 3"/>
          <p:cNvSpPr>
            <a:spLocks noGrp="1"/>
          </p:cNvSpPr>
          <p:nvPr>
            <p:ph type="sldNum" sz="quarter" idx="10"/>
          </p:nvPr>
        </p:nvSpPr>
        <p:spPr/>
        <p:txBody>
          <a:bodyPr/>
          <a:lstStyle/>
          <a:p>
            <a:fld id="{67F965FD-EA92-C344-A7B7-605DD73464D4}" type="slidenum">
              <a:rPr lang="en-US" smtClean="0"/>
              <a:pPr/>
              <a:t>12</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will answer to the following questions in this work:</a:t>
            </a:r>
          </a:p>
          <a:p>
            <a:r>
              <a:rPr lang="en-US" dirty="0" smtClean="0"/>
              <a:t>Given photos P :&lt; p</a:t>
            </a:r>
            <a:r>
              <a:rPr lang="en-US" baseline="-25000" dirty="0" smtClean="0"/>
              <a:t>1</a:t>
            </a:r>
            <a:r>
              <a:rPr lang="en-US" dirty="0" smtClean="0"/>
              <a:t>,...,</a:t>
            </a:r>
            <a:r>
              <a:rPr lang="en-US" dirty="0" err="1" smtClean="0"/>
              <a:t>p</a:t>
            </a:r>
            <a:r>
              <a:rPr lang="en-US" baseline="-25000" dirty="0" err="1" smtClean="0"/>
              <a:t>n</a:t>
            </a:r>
            <a:r>
              <a:rPr lang="en-US" dirty="0" smtClean="0"/>
              <a:t> &gt; with EXIF metadata for an event E , we partition them into its subevents &lt; se</a:t>
            </a:r>
            <a:r>
              <a:rPr lang="en-US" baseline="-25000" dirty="0" smtClean="0"/>
              <a:t>1</a:t>
            </a:r>
            <a:r>
              <a:rPr lang="en-US" dirty="0" smtClean="0"/>
              <a:t> , . . . , </a:t>
            </a:r>
            <a:r>
              <a:rPr lang="en-US" dirty="0" err="1" smtClean="0"/>
              <a:t>se</a:t>
            </a:r>
            <a:r>
              <a:rPr lang="en-US" baseline="-25000" dirty="0" err="1" smtClean="0"/>
              <a:t>m</a:t>
            </a:r>
            <a:r>
              <a:rPr lang="en-US" dirty="0" smtClean="0"/>
              <a:t> &gt;. We use </a:t>
            </a:r>
            <a:r>
              <a:rPr lang="en-US" dirty="0" err="1" smtClean="0"/>
              <a:t>O</a:t>
            </a:r>
            <a:r>
              <a:rPr lang="en-US" baseline="-25000" dirty="0" err="1" smtClean="0"/>
              <a:t>d</a:t>
            </a:r>
            <a:r>
              <a:rPr lang="en-US" dirty="0" smtClean="0"/>
              <a:t> corresponding to the type of the event, instantiate that using information available for the event (i.e. time, location, participating people), and augment </a:t>
            </a:r>
            <a:r>
              <a:rPr lang="en-US" dirty="0" err="1" smtClean="0"/>
              <a:t>O</a:t>
            </a:r>
            <a:r>
              <a:rPr lang="en-US" baseline="-25000" dirty="0" err="1" smtClean="0"/>
              <a:t>i</a:t>
            </a:r>
            <a:r>
              <a:rPr lang="en-US" dirty="0" smtClean="0"/>
              <a:t> with all available information related to the context of the subevents i.e. </a:t>
            </a:r>
            <a:r>
              <a:rPr lang="en-US" dirty="0" err="1" smtClean="0"/>
              <a:t>CI</a:t>
            </a:r>
            <a:r>
              <a:rPr lang="en-US" baseline="-25000" dirty="0" err="1" smtClean="0"/>
              <a:t>v</a:t>
            </a:r>
            <a:r>
              <a:rPr lang="en-US" dirty="0" smtClean="0"/>
              <a:t> using operator ×</a:t>
            </a:r>
            <a:r>
              <a:rPr lang="en-US" baseline="-25000" dirty="0" smtClean="0"/>
              <a:t>A</a:t>
            </a:r>
            <a:r>
              <a:rPr lang="en-US" dirty="0" smtClean="0"/>
              <a:t>. Finally, O</a:t>
            </a:r>
            <a:r>
              <a:rPr lang="en-US" baseline="-25000" dirty="0" smtClean="0"/>
              <a:t>r</a:t>
            </a:r>
            <a:r>
              <a:rPr lang="en-US" dirty="0" smtClean="0"/>
              <a:t> is used to partition P. </a:t>
            </a:r>
          </a:p>
          <a:p>
            <a:pPr lvl="1"/>
            <a:r>
              <a:rPr lang="en-US" dirty="0" smtClean="0"/>
              <a:t> How does operator ×</a:t>
            </a:r>
            <a:r>
              <a:rPr lang="en-US" baseline="-25000" dirty="0" smtClean="0"/>
              <a:t>A</a:t>
            </a:r>
            <a:r>
              <a:rPr lang="en-US" dirty="0" smtClean="0"/>
              <a:t> create O</a:t>
            </a:r>
            <a:r>
              <a:rPr lang="en-US" baseline="-25000" dirty="0" smtClean="0"/>
              <a:t>r</a:t>
            </a:r>
            <a:r>
              <a:rPr lang="en-US" dirty="0" smtClean="0"/>
              <a:t>? </a:t>
            </a:r>
          </a:p>
          <a:p>
            <a:pPr lvl="1"/>
            <a:r>
              <a:rPr lang="en-US" dirty="0" smtClean="0"/>
              <a:t>How can O</a:t>
            </a:r>
            <a:r>
              <a:rPr lang="en-US" baseline="-25000" dirty="0" smtClean="0"/>
              <a:t>r</a:t>
            </a:r>
            <a:r>
              <a:rPr lang="en-US" dirty="0" smtClean="0"/>
              <a:t> be employed for partitioning P</a:t>
            </a:r>
          </a:p>
          <a:p>
            <a:pPr lvl="1"/>
            <a:endParaRPr lang="en-US" dirty="0" smtClean="0"/>
          </a:p>
          <a:p>
            <a:pPr lvl="1"/>
            <a:endParaRPr lang="en-US" dirty="0" smtClean="0"/>
          </a:p>
          <a:p>
            <a:pPr lvl="1"/>
            <a:endParaRPr lang="en-US" dirty="0" smtClean="0"/>
          </a:p>
          <a:p>
            <a:pPr lvl="1"/>
            <a:r>
              <a:rPr lang="en-US" sz="1200" kern="1200" dirty="0" smtClean="0">
                <a:solidFill>
                  <a:schemeClr val="tx1"/>
                </a:solidFill>
                <a:latin typeface="+mn-lt"/>
                <a:ea typeface="+mn-ea"/>
                <a:cs typeface="+mn-cs"/>
              </a:rPr>
              <a:t>To apply this model on a large photo collection, it is necessary to extract recognizable features from photos .</a:t>
            </a:r>
          </a:p>
          <a:p>
            <a:pPr lvl="1"/>
            <a:endParaRPr lang="en-US" sz="1200" kern="1200" dirty="0" smtClean="0">
              <a:solidFill>
                <a:schemeClr val="tx1"/>
              </a:solidFill>
              <a:latin typeface="+mn-lt"/>
              <a:ea typeface="+mn-ea"/>
              <a:cs typeface="+mn-cs"/>
            </a:endParaRPr>
          </a:p>
          <a:p>
            <a:pPr lvl="1"/>
            <a:endParaRPr lang="en-US" sz="1200" kern="1200" dirty="0" smtClean="0">
              <a:solidFill>
                <a:schemeClr val="tx1"/>
              </a:solidFill>
              <a:latin typeface="+mn-lt"/>
              <a:ea typeface="+mn-ea"/>
              <a:cs typeface="+mn-cs"/>
            </a:endParaRPr>
          </a:p>
          <a:p>
            <a:pPr lvl="1"/>
            <a:r>
              <a:rPr lang="en-US" sz="1200" b="1" kern="1200" dirty="0" smtClean="0">
                <a:solidFill>
                  <a:schemeClr val="tx1"/>
                </a:solidFill>
                <a:latin typeface="+mn-lt"/>
                <a:ea typeface="+mn-ea"/>
                <a:cs typeface="+mn-cs"/>
              </a:rPr>
              <a:t>Ontology</a:t>
            </a:r>
            <a:r>
              <a:rPr lang="en-US" sz="1200" b="1" kern="1200" baseline="0" dirty="0" smtClean="0">
                <a:solidFill>
                  <a:schemeClr val="tx1"/>
                </a:solidFill>
                <a:latin typeface="+mn-lt"/>
                <a:ea typeface="+mn-ea"/>
                <a:cs typeface="+mn-cs"/>
              </a:rPr>
              <a:t> Definition:</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err="1" smtClean="0"/>
              <a:t>E(x</a:t>
            </a:r>
            <a:r>
              <a:rPr lang="en-US" baseline="0" dirty="0" smtClean="0"/>
              <a:t>) : means </a:t>
            </a:r>
            <a:r>
              <a:rPr lang="en-US" baseline="0" dirty="0" err="1" smtClean="0"/>
              <a:t>x</a:t>
            </a:r>
            <a:r>
              <a:rPr lang="en-US" baseline="0" dirty="0" smtClean="0"/>
              <a:t> is extracted information.</a:t>
            </a:r>
          </a:p>
          <a:p>
            <a:endParaRPr lang="en-US" dirty="0" smtClean="0"/>
          </a:p>
          <a:p>
            <a:r>
              <a:rPr lang="en-US" dirty="0" smtClean="0"/>
              <a:t>Instances are members of the</a:t>
            </a:r>
            <a:r>
              <a:rPr lang="en-US" baseline="0" dirty="0" smtClean="0"/>
              <a:t> classes in the domain ontology for e.g. visiting-forbidden city is an instance of class visiting in trip ontology.</a:t>
            </a:r>
          </a:p>
          <a:p>
            <a:r>
              <a:rPr lang="en-US" baseline="0" dirty="0" smtClean="0"/>
              <a:t>Ontology instance contains the instances with relationships between them. Relationships maybe subevent-of, after, before (mereological, relative-</a:t>
            </a:r>
            <a:r>
              <a:rPr lang="en-US" baseline="0" dirty="0" err="1" smtClean="0"/>
              <a:t>temporal,etc</a:t>
            </a:r>
            <a:r>
              <a:rPr lang="en-US" baseline="0" dirty="0" smtClean="0"/>
              <a:t>). These relationships are derived from the domain ontology.</a:t>
            </a:r>
          </a:p>
          <a:p>
            <a:endParaRPr lang="en-US" baseline="0" dirty="0" smtClean="0"/>
          </a:p>
          <a:p>
            <a:r>
              <a:rPr lang="en-US" baseline="0" dirty="0" smtClean="0"/>
              <a:t>We divide contextual information into two groups: constant and variable. Constant context -</a:t>
            </a:r>
            <a:r>
              <a:rPr lang="en-US" baseline="0" dirty="0" err="1" smtClean="0"/>
              <a:t>CIc</a:t>
            </a:r>
            <a:r>
              <a:rPr lang="en-US" baseline="0" dirty="0" smtClean="0"/>
              <a:t>- never changes in different instances of the same domain ontology (e.g. place category-staying happens in a hotel type place-) while variable context _</a:t>
            </a:r>
            <a:r>
              <a:rPr lang="en-US" baseline="0" dirty="0" err="1" smtClean="0"/>
              <a:t>CIv</a:t>
            </a:r>
            <a:r>
              <a:rPr lang="en-US" baseline="0" dirty="0" smtClean="0"/>
              <a:t>_ is very likely to change for different instances of the same domain model (</a:t>
            </a:r>
            <a:r>
              <a:rPr lang="en-US" baseline="0" dirty="0" err="1" smtClean="0"/>
              <a:t>e,g</a:t>
            </a:r>
            <a:r>
              <a:rPr lang="en-US" baseline="0" dirty="0" smtClean="0"/>
              <a:t>, the information about the landmarks of the trip destination). Therefore </a:t>
            </a:r>
            <a:r>
              <a:rPr lang="en-US" baseline="0" dirty="0" err="1" smtClean="0"/>
              <a:t>Civ</a:t>
            </a:r>
            <a:r>
              <a:rPr lang="en-US" baseline="0" dirty="0" smtClean="0"/>
              <a:t> can not be part of the domain ontology. </a:t>
            </a:r>
          </a:p>
          <a:p>
            <a:endParaRPr lang="en-US" dirty="0" smtClean="0"/>
          </a:p>
          <a:p>
            <a:pPr lvl="1"/>
            <a:endParaRPr lang="en-US" dirty="0" smtClean="0"/>
          </a:p>
          <a:p>
            <a:endParaRPr lang="en-US" dirty="0"/>
          </a:p>
        </p:txBody>
      </p:sp>
      <p:sp>
        <p:nvSpPr>
          <p:cNvPr id="4" name="Slide Number Placeholder 3"/>
          <p:cNvSpPr>
            <a:spLocks noGrp="1"/>
          </p:cNvSpPr>
          <p:nvPr>
            <p:ph type="sldNum" sz="quarter" idx="10"/>
          </p:nvPr>
        </p:nvSpPr>
        <p:spPr/>
        <p:txBody>
          <a:bodyPr/>
          <a:lstStyle/>
          <a:p>
            <a:fld id="{67F965FD-EA92-C344-A7B7-605DD73464D4}" type="slidenum">
              <a:rPr lang="en-US" smtClean="0"/>
              <a:pPr/>
              <a:t>13</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ontology store maintains the upper and </a:t>
            </a:r>
            <a:r>
              <a:rPr lang="en-US" sz="1200" kern="1200" dirty="0" err="1" smtClean="0">
                <a:solidFill>
                  <a:schemeClr val="tx1"/>
                </a:solidFill>
                <a:latin typeface="+mn-lt"/>
                <a:ea typeface="+mn-ea"/>
                <a:cs typeface="+mn-cs"/>
              </a:rPr>
              <a:t>domainontology(-ies</a:t>
            </a:r>
            <a:r>
              <a:rPr lang="en-US" sz="1200" kern="1200" dirty="0" smtClean="0">
                <a:solidFill>
                  <a:schemeClr val="tx1"/>
                </a:solidFill>
                <a:latin typeface="+mn-lt"/>
                <a:ea typeface="+mn-ea"/>
                <a:cs typeface="+mn-cs"/>
              </a:rPr>
              <a:t>).</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Spend 3 minutes on</a:t>
            </a:r>
            <a:r>
              <a:rPr lang="en-US" sz="1200" kern="1200" baseline="0" dirty="0" smtClean="0">
                <a:solidFill>
                  <a:schemeClr val="tx1"/>
                </a:solidFill>
                <a:latin typeface="+mn-lt"/>
                <a:ea typeface="+mn-ea"/>
                <a:cs typeface="+mn-cs"/>
              </a:rPr>
              <a:t> this.</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Filtering: Filtering has two components: a) A function that filters redundant clusters based on the absolute/relative spatiotemporal extent of an event in R-Ontology by pruning the branches of the cluster-tree that lead to irrelevant clusters by using the following conditional expression: </a:t>
            </a:r>
            <a:r>
              <a:rPr lang="en-US" sz="1200" kern="1200" dirty="0" err="1" smtClean="0">
                <a:solidFill>
                  <a:schemeClr val="tx1"/>
                </a:solidFill>
                <a:latin typeface="+mn-lt"/>
                <a:ea typeface="+mn-ea"/>
                <a:cs typeface="+mn-cs"/>
              </a:rPr>
              <a:t>InsideST</a:t>
            </a:r>
            <a:r>
              <a:rPr lang="en-US" sz="1200" kern="1200" dirty="0" smtClean="0">
                <a:solidFill>
                  <a:schemeClr val="tx1"/>
                </a:solidFill>
                <a:latin typeface="+mn-lt"/>
                <a:ea typeface="+mn-ea"/>
                <a:cs typeface="+mn-cs"/>
              </a:rPr>
              <a:t> (cluster, event) → P </a:t>
            </a:r>
            <a:r>
              <a:rPr lang="en-US" sz="1200" kern="1200" dirty="0" err="1" smtClean="0">
                <a:solidFill>
                  <a:schemeClr val="tx1"/>
                </a:solidFill>
                <a:latin typeface="+mn-lt"/>
                <a:ea typeface="+mn-ea"/>
                <a:cs typeface="+mn-cs"/>
              </a:rPr>
              <a:t>opulate(event</a:t>
            </a:r>
            <a:r>
              <a:rPr lang="en-US" sz="1200" kern="1200" dirty="0" smtClean="0">
                <a:solidFill>
                  <a:schemeClr val="tx1"/>
                </a:solidFill>
                <a:latin typeface="+mn-lt"/>
                <a:ea typeface="+mn-ea"/>
                <a:cs typeface="+mn-cs"/>
              </a:rPr>
              <a:t>, cluster); Many-to-many cardinality exists between events in R- Ontology and clusters in cluster tree, this is followed by </a:t>
            </a:r>
            <a:r>
              <a:rPr lang="en-US" sz="1200" kern="1200" dirty="0" err="1" smtClean="0">
                <a:solidFill>
                  <a:schemeClr val="tx1"/>
                </a:solidFill>
                <a:latin typeface="+mn-lt"/>
                <a:ea typeface="+mn-ea"/>
                <a:cs typeface="+mn-cs"/>
              </a:rPr>
              <a:t>b</a:t>
            </a:r>
            <a:r>
              <a:rPr lang="en-US" sz="1200" kern="1200" dirty="0" smtClean="0">
                <a:solidFill>
                  <a:schemeClr val="tx1"/>
                </a:solidFill>
                <a:latin typeface="+mn-lt"/>
                <a:ea typeface="+mn-ea"/>
                <a:cs typeface="+mn-cs"/>
              </a:rPr>
              <a:t>) A function that filters redundant images in each assigned cluster for an event based on the described quality of the event in R-Ontology using the image content and context features (see equation 5) e.g., for an outdoor event, imaging parameters taken from EXIF such as focal-length, aperture and time are employed to recognize whether the photos in the assigned </a:t>
            </a:r>
            <a:r>
              <a:rPr lang="en-US" sz="1200" kern="1200" dirty="0" err="1" smtClean="0">
                <a:solidFill>
                  <a:schemeClr val="tx1"/>
                </a:solidFill>
                <a:latin typeface="+mn-lt"/>
                <a:ea typeface="+mn-ea"/>
                <a:cs typeface="+mn-cs"/>
              </a:rPr>
              <a:t>cluster(s</a:t>
            </a:r>
            <a:r>
              <a:rPr lang="en-US" sz="1200" kern="1200" dirty="0" smtClean="0">
                <a:solidFill>
                  <a:schemeClr val="tx1"/>
                </a:solidFill>
                <a:latin typeface="+mn-lt"/>
                <a:ea typeface="+mn-ea"/>
                <a:cs typeface="+mn-cs"/>
              </a:rPr>
              <a:t>) represent indoor or outdoor </a:t>
            </a:r>
            <a:r>
              <a:rPr lang="en-US" sz="1200" kern="1200" dirty="0" err="1" smtClean="0">
                <a:solidFill>
                  <a:schemeClr val="tx1"/>
                </a:solidFill>
                <a:latin typeface="+mn-lt"/>
                <a:ea typeface="+mn-ea"/>
                <a:cs typeface="+mn-cs"/>
              </a:rPr>
              <a:t>scene.We</a:t>
            </a:r>
            <a:r>
              <a:rPr lang="en-US" sz="1200" kern="1200" dirty="0" smtClean="0">
                <a:solidFill>
                  <a:schemeClr val="tx1"/>
                </a:solidFill>
                <a:latin typeface="+mn-lt"/>
                <a:ea typeface="+mn-ea"/>
                <a:cs typeface="+mn-cs"/>
              </a:rPr>
              <a:t> used an existing API in our lab [12]. Such descriptions can play a crucial role once extensive types of visual content and context features are taken into account e.g., image histogram to find distance measure based on the tonal distribution. We will bring in such features extensively in our future work.</a:t>
            </a:r>
            <a:endParaRPr lang="en-US" dirty="0" smtClean="0"/>
          </a:p>
          <a:p>
            <a:endParaRPr lang="en-US" dirty="0" smtClean="0"/>
          </a:p>
          <a:p>
            <a:endParaRPr lang="en-US" dirty="0" smtClean="0"/>
          </a:p>
          <a:p>
            <a:r>
              <a:rPr lang="en-US" sz="1200" kern="1200" dirty="0" smtClean="0">
                <a:solidFill>
                  <a:schemeClr val="tx1"/>
                </a:solidFill>
                <a:latin typeface="+mn-lt"/>
                <a:ea typeface="+mn-ea"/>
                <a:cs typeface="+mn-cs"/>
              </a:rPr>
              <a:t>Our filtering approach eliminates the need for optimization. The filtering is deeply guided by R-Ontology (see Fig5). During this operation, mereological/subevent relations are used for navigating the R-Ontology. Filtering based on absolute properties is centralized around only one event in R-Ontology, whereas filtering based on relative properties is distributed over multiple events: we give higher priority to </a:t>
            </a:r>
            <a:r>
              <a:rPr lang="en-US" sz="1200" kern="1200" dirty="0" err="1" smtClean="0">
                <a:solidFill>
                  <a:schemeClr val="tx1"/>
                </a:solidFill>
                <a:latin typeface="+mn-lt"/>
                <a:ea typeface="+mn-ea"/>
                <a:cs typeface="+mn-cs"/>
              </a:rPr>
              <a:t>analyse</a:t>
            </a:r>
            <a:r>
              <a:rPr lang="en-US" sz="1200" kern="1200" dirty="0" smtClean="0">
                <a:solidFill>
                  <a:schemeClr val="tx1"/>
                </a:solidFill>
                <a:latin typeface="+mn-lt"/>
                <a:ea typeface="+mn-ea"/>
                <a:cs typeface="+mn-cs"/>
              </a:rPr>
              <a:t> the events with absolute spatiotemporal extent to compute the relative properties of other events (that have necessary dependence towards counterpart absolute properties); our algorithm relatively translates relative properties to absolute ones (see equation 3). In order to track distinctive characteristics of each event in R-Ontology, we implemented a graph navigator using OWL API [1]. R-Ontology is </a:t>
            </a:r>
            <a:r>
              <a:rPr lang="en-US" sz="1200" kern="1200" dirty="0" err="1" smtClean="0">
                <a:solidFill>
                  <a:schemeClr val="tx1"/>
                </a:solidFill>
                <a:latin typeface="+mn-lt"/>
                <a:ea typeface="+mn-ea"/>
                <a:cs typeface="+mn-cs"/>
              </a:rPr>
              <a:t>writtenin</a:t>
            </a:r>
            <a:r>
              <a:rPr lang="en-US" sz="1200" kern="1200" dirty="0" smtClean="0">
                <a:solidFill>
                  <a:schemeClr val="tx1"/>
                </a:solidFill>
                <a:latin typeface="+mn-lt"/>
                <a:ea typeface="+mn-ea"/>
                <a:cs typeface="+mn-cs"/>
              </a:rPr>
              <a:t> OWL.</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8F50388F-87D4-4EDB-AE74-0407D83632EF}" type="slidenum">
              <a:rPr lang="en-US" smtClean="0"/>
              <a:pPr/>
              <a:t>14</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Upon the availability, we used righteous available sources of information that serve as contextual data during augmentation. Such sources are identified based on how well they describe the underlying situation. In this work we encountered some limitations according to the lack of discovering such sources, so some of contextual data had to be created manually, however this can be tackled in the future as more services and databases become publicly available. We also aim to extend on employing content and context features of visual data towards event recognition. This can happen with the presence of large number of personal sensors in smart-phones and can improve the evaluation of our framework on the correctness (COR) metric. We consider these extensions in our future work.</a:t>
            </a:r>
            <a:endParaRPr lang="en-US" dirty="0"/>
          </a:p>
        </p:txBody>
      </p:sp>
      <p:sp>
        <p:nvSpPr>
          <p:cNvPr id="4" name="Slide Number Placeholder 3"/>
          <p:cNvSpPr>
            <a:spLocks noGrp="1"/>
          </p:cNvSpPr>
          <p:nvPr>
            <p:ph type="sldNum" sz="quarter" idx="10"/>
          </p:nvPr>
        </p:nvSpPr>
        <p:spPr/>
        <p:txBody>
          <a:bodyPr/>
          <a:lstStyle/>
          <a:p>
            <a:fld id="{67F965FD-EA92-C344-A7B7-605DD73464D4}" type="slidenum">
              <a:rPr lang="en-US" smtClean="0"/>
              <a:pPr/>
              <a:t>18</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The OWL API is a Java API and reference implementation for creating, manipulating and serializing OWL Ontologies. The latest version of the API is focused towards </a:t>
            </a:r>
            <a:r>
              <a:rPr lang="en-US" sz="1200" u="sng" kern="1200" dirty="0" smtClean="0">
                <a:solidFill>
                  <a:schemeClr val="tx1"/>
                </a:solidFill>
                <a:latin typeface="+mn-lt"/>
                <a:ea typeface="+mn-ea"/>
                <a:cs typeface="+mn-cs"/>
                <a:hlinkClick r:id="rId3"/>
              </a:rPr>
              <a:t>OWL 2</a:t>
            </a:r>
            <a:r>
              <a:rPr lang="en-US" sz="1200" u="sng" kern="1200" dirty="0" smtClean="0">
                <a:solidFill>
                  <a:schemeClr val="tx1"/>
                </a:solidFill>
                <a:latin typeface="+mn-lt"/>
                <a:ea typeface="+mn-ea"/>
                <a:cs typeface="+mn-cs"/>
              </a:rPr>
              <a:t>,</a:t>
            </a:r>
            <a:r>
              <a:rPr lang="en-US" sz="1200" kern="1200" dirty="0" smtClean="0">
                <a:solidFill>
                  <a:schemeClr val="tx1"/>
                </a:solidFill>
                <a:latin typeface="+mn-lt"/>
                <a:ea typeface="+mn-ea"/>
                <a:cs typeface="+mn-cs"/>
              </a:rPr>
              <a:t> The OWL API is open source</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Domain models are created</a:t>
            </a:r>
            <a:r>
              <a:rPr lang="en-US" sz="1200" kern="1200" baseline="0" dirty="0" smtClean="0">
                <a:solidFill>
                  <a:schemeClr val="tx1"/>
                </a:solidFill>
                <a:latin typeface="+mn-lt"/>
                <a:ea typeface="+mn-ea"/>
                <a:cs typeface="+mn-cs"/>
              </a:rPr>
              <a:t> manually.</a:t>
            </a:r>
            <a:r>
              <a:rPr lang="en-US" sz="1200" kern="1200" dirty="0" smtClean="0">
                <a:solidFill>
                  <a:schemeClr val="tx1"/>
                </a:solidFill>
                <a:latin typeface="+mn-lt"/>
                <a:ea typeface="+mn-ea"/>
                <a:cs typeface="+mn-cs"/>
              </a:rPr>
              <a:t> </a:t>
            </a:r>
            <a:endParaRPr lang="en-US" dirty="0" smtClean="0"/>
          </a:p>
          <a:p>
            <a:endParaRPr lang="en-US" dirty="0"/>
          </a:p>
        </p:txBody>
      </p:sp>
      <p:sp>
        <p:nvSpPr>
          <p:cNvPr id="4" name="Slide Number Placeholder 3"/>
          <p:cNvSpPr>
            <a:spLocks noGrp="1"/>
          </p:cNvSpPr>
          <p:nvPr>
            <p:ph type="sldNum" sz="quarter" idx="10"/>
          </p:nvPr>
        </p:nvSpPr>
        <p:spPr/>
        <p:txBody>
          <a:bodyPr/>
          <a:lstStyle/>
          <a:p>
            <a:fld id="{67F965FD-EA92-C344-A7B7-605DD73464D4}" type="slidenum">
              <a:rPr lang="en-US" smtClean="0"/>
              <a:pPr/>
              <a:t>24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Also some</a:t>
            </a:r>
            <a:r>
              <a:rPr lang="en-US" sz="1200" kern="1200" baseline="0" dirty="0" smtClean="0">
                <a:solidFill>
                  <a:schemeClr val="tx1"/>
                </a:solidFill>
                <a:latin typeface="+mn-lt"/>
                <a:ea typeface="+mn-ea"/>
                <a:cs typeface="+mn-cs"/>
              </a:rPr>
              <a:t> of the concepts in E* are taken from DOLCE ontology that is </a:t>
            </a:r>
            <a:r>
              <a:rPr lang="en-US" sz="1200" kern="1200" dirty="0" smtClean="0">
                <a:solidFill>
                  <a:schemeClr val="tx1"/>
                </a:solidFill>
                <a:latin typeface="+mn-lt"/>
                <a:ea typeface="+mn-ea"/>
                <a:cs typeface="+mn-cs"/>
              </a:rPr>
              <a:t>a Descriptive </a:t>
            </a:r>
            <a:r>
              <a:rPr lang="en-US" sz="1200" b="1" kern="1200" dirty="0" smtClean="0">
                <a:solidFill>
                  <a:schemeClr val="tx1"/>
                </a:solidFill>
                <a:latin typeface="+mn-lt"/>
                <a:ea typeface="+mn-ea"/>
                <a:cs typeface="+mn-cs"/>
              </a:rPr>
              <a:t>Ontology for Linguistic and Cognitive Engineering and the </a:t>
            </a:r>
            <a:r>
              <a:rPr lang="en-US" sz="1200" kern="1200" baseline="0" dirty="0" smtClean="0">
                <a:solidFill>
                  <a:schemeClr val="tx1"/>
                </a:solidFill>
                <a:latin typeface="+mn-lt"/>
                <a:ea typeface="+mn-ea"/>
                <a:cs typeface="+mn-cs"/>
              </a:rPr>
              <a:t>first module of </a:t>
            </a:r>
            <a:r>
              <a:rPr lang="en-US" sz="1200" kern="1200" baseline="0" dirty="0" err="1" smtClean="0">
                <a:solidFill>
                  <a:schemeClr val="tx1"/>
                </a:solidFill>
                <a:latin typeface="+mn-lt"/>
                <a:ea typeface="+mn-ea"/>
                <a:cs typeface="+mn-cs"/>
              </a:rPr>
              <a:t>wonderweb</a:t>
            </a:r>
            <a:r>
              <a:rPr lang="en-US" sz="1200" kern="1200" baseline="0" dirty="0" smtClean="0">
                <a:solidFill>
                  <a:schemeClr val="tx1"/>
                </a:solidFill>
                <a:latin typeface="+mn-lt"/>
                <a:ea typeface="+mn-ea"/>
                <a:cs typeface="+mn-cs"/>
              </a:rPr>
              <a:t> ontology infrastructure for Semantic Web. upper ontology </a:t>
            </a:r>
            <a:r>
              <a:rPr lang="en-US" sz="1200" kern="1200" dirty="0" smtClean="0">
                <a:solidFill>
                  <a:schemeClr val="tx1"/>
                </a:solidFill>
                <a:latin typeface="+mn-lt"/>
                <a:ea typeface="+mn-ea"/>
                <a:cs typeface="+mn-cs"/>
              </a:rPr>
              <a:t>contains the fundamental relationships used to describe Perdurants/</a:t>
            </a:r>
            <a:r>
              <a:rPr lang="en-US" sz="1200" kern="1200" dirty="0" err="1" smtClean="0">
                <a:solidFill>
                  <a:schemeClr val="tx1"/>
                </a:solidFill>
                <a:latin typeface="+mn-lt"/>
                <a:ea typeface="+mn-ea"/>
                <a:cs typeface="+mn-cs"/>
              </a:rPr>
              <a:t>occurrnts</a:t>
            </a:r>
            <a:r>
              <a:rPr lang="en-US" sz="1200" kern="1200" dirty="0" smtClean="0">
                <a:solidFill>
                  <a:schemeClr val="tx1"/>
                </a:solidFill>
                <a:latin typeface="+mn-lt"/>
                <a:ea typeface="+mn-ea"/>
                <a:cs typeface="+mn-cs"/>
              </a:rPr>
              <a:t> as a happening during</a:t>
            </a:r>
            <a:r>
              <a:rPr lang="en-US" sz="1200" kern="1200" baseline="0" dirty="0" smtClean="0">
                <a:solidFill>
                  <a:schemeClr val="tx1"/>
                </a:solidFill>
                <a:latin typeface="+mn-lt"/>
                <a:ea typeface="+mn-ea"/>
                <a:cs typeface="+mn-cs"/>
              </a:rPr>
              <a:t> time T at place X (generic class for real world events)</a:t>
            </a:r>
            <a:r>
              <a:rPr lang="en-US" sz="1200" kern="1200" dirty="0" smtClean="0">
                <a:solidFill>
                  <a:schemeClr val="tx1"/>
                </a:solidFill>
                <a:latin typeface="+mn-lt"/>
                <a:ea typeface="+mn-ea"/>
                <a:cs typeface="+mn-cs"/>
              </a:rPr>
              <a:t>.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In designing the Domain Ontology, each type of event classes described via </a:t>
            </a:r>
            <a:r>
              <a:rPr lang="en-US" sz="1200" kern="1200" dirty="0" err="1" smtClean="0">
                <a:solidFill>
                  <a:schemeClr val="tx1"/>
                </a:solidFill>
                <a:latin typeface="+mn-lt"/>
                <a:ea typeface="+mn-ea"/>
                <a:cs typeface="+mn-cs"/>
              </a:rPr>
              <a:t>CIc</a:t>
            </a:r>
            <a:r>
              <a:rPr lang="en-US" sz="1200" kern="1200" dirty="0" smtClean="0">
                <a:solidFill>
                  <a:schemeClr val="tx1"/>
                </a:solidFill>
                <a:latin typeface="+mn-lt"/>
                <a:ea typeface="+mn-ea"/>
                <a:cs typeface="+mn-cs"/>
              </a:rPr>
              <a:t> such that </a:t>
            </a:r>
            <a:r>
              <a:rPr lang="en-US" sz="1200" kern="1200" dirty="0" err="1" smtClean="0">
                <a:solidFill>
                  <a:schemeClr val="tx1"/>
                </a:solidFill>
                <a:latin typeface="+mn-lt"/>
                <a:ea typeface="+mn-ea"/>
                <a:cs typeface="+mn-cs"/>
              </a:rPr>
              <a:t>CIc</a:t>
            </a:r>
            <a:r>
              <a:rPr lang="en-US" sz="1200" kern="1200" dirty="0" smtClean="0">
                <a:solidFill>
                  <a:schemeClr val="tx1"/>
                </a:solidFill>
                <a:latin typeface="+mn-lt"/>
                <a:ea typeface="+mn-ea"/>
                <a:cs typeface="+mn-cs"/>
              </a:rPr>
              <a:t> is a subset of </a:t>
            </a:r>
            <a:r>
              <a:rPr lang="en-US" sz="1200" kern="1200" dirty="0" err="1" smtClean="0">
                <a:solidFill>
                  <a:schemeClr val="tx1"/>
                </a:solidFill>
                <a:latin typeface="+mn-lt"/>
                <a:ea typeface="+mn-ea"/>
                <a:cs typeface="+mn-cs"/>
              </a:rPr>
              <a:t>spatial,temporal</a:t>
            </a:r>
            <a:r>
              <a:rPr lang="en-US" sz="1200" kern="1200" dirty="0" smtClean="0">
                <a:solidFill>
                  <a:schemeClr val="tx1"/>
                </a:solidFill>
                <a:latin typeface="+mn-lt"/>
                <a:ea typeface="+mn-ea"/>
                <a:cs typeface="+mn-cs"/>
              </a:rPr>
              <a:t>, quality, structural (subevent), and </a:t>
            </a:r>
            <a:r>
              <a:rPr lang="en-US" sz="1200" kern="1200" dirty="0" err="1" smtClean="0">
                <a:solidFill>
                  <a:schemeClr val="tx1"/>
                </a:solidFill>
                <a:latin typeface="+mn-lt"/>
                <a:ea typeface="+mn-ea"/>
                <a:cs typeface="+mn-cs"/>
              </a:rPr>
              <a:t>conceptual(objects</a:t>
            </a:r>
            <a:r>
              <a:rPr lang="en-US" sz="1200" kern="1200" dirty="0" smtClean="0">
                <a:solidFill>
                  <a:schemeClr val="tx1"/>
                </a:solidFill>
                <a:latin typeface="+mn-lt"/>
                <a:ea typeface="+mn-ea"/>
                <a:cs typeface="+mn-cs"/>
              </a:rPr>
              <a:t>) information.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absolute interval is represented by standard attribute-pair start-time and end-time through occurs-during relationship, and the basic form of relative interval is expressed by standard temporal predicates after and before. Using the relative time and the reference interval, a new temporal entity is created and associated to one or more existing entities. Relative interval is associated with a reference time interval. In fact a relative interval is initially implicitly expressed until the referencing interval is evaluated e.g. if A and B are both Perdurants, and B is associated with a relative interval that references A.I (absolute interval for A), then the following describes the above inference rule:</a:t>
            </a:r>
          </a:p>
          <a:p>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Spatial model:</a:t>
            </a:r>
          </a:p>
          <a:p>
            <a:r>
              <a:rPr lang="en-US" sz="1200" kern="1200" dirty="0" smtClean="0">
                <a:solidFill>
                  <a:schemeClr val="tx1"/>
                </a:solidFill>
                <a:latin typeface="+mn-lt"/>
                <a:ea typeface="+mn-ea"/>
                <a:cs typeface="+mn-cs"/>
              </a:rPr>
              <a:t>The following RDF N-triple describes the association of absolute locations to events using relationship occurs-</a:t>
            </a:r>
            <a:r>
              <a:rPr lang="en-US" sz="1200" kern="1200" dirty="0" err="1" smtClean="0">
                <a:solidFill>
                  <a:schemeClr val="tx1"/>
                </a:solidFill>
                <a:latin typeface="+mn-lt"/>
                <a:ea typeface="+mn-ea"/>
                <a:cs typeface="+mn-cs"/>
              </a:rPr>
              <a:t>at:(Perdurant</a:t>
            </a:r>
            <a:r>
              <a:rPr lang="en-US" sz="1200" kern="1200" dirty="0" smtClean="0">
                <a:solidFill>
                  <a:schemeClr val="tx1"/>
                </a:solidFill>
                <a:latin typeface="+mn-lt"/>
                <a:ea typeface="+mn-ea"/>
                <a:cs typeface="+mn-cs"/>
              </a:rPr>
              <a:t> occurs-at </a:t>
            </a:r>
            <a:r>
              <a:rPr lang="en-US" sz="1200" kern="1200" dirty="0" err="1" smtClean="0">
                <a:solidFill>
                  <a:schemeClr val="tx1"/>
                </a:solidFill>
                <a:latin typeface="+mn-lt"/>
                <a:ea typeface="+mn-ea"/>
                <a:cs typeface="+mn-cs"/>
              </a:rPr>
              <a:t>Place),(Place</a:t>
            </a:r>
            <a:r>
              <a:rPr lang="en-US" sz="1200" kern="1200" dirty="0" smtClean="0">
                <a:solidFill>
                  <a:schemeClr val="tx1"/>
                </a:solidFill>
                <a:latin typeface="+mn-lt"/>
                <a:ea typeface="+mn-ea"/>
                <a:cs typeface="+mn-cs"/>
              </a:rPr>
              <a:t> has-boundary </a:t>
            </a:r>
            <a:r>
              <a:rPr lang="en-US" sz="1200" kern="1200" dirty="0" err="1" smtClean="0">
                <a:solidFill>
                  <a:schemeClr val="tx1"/>
                </a:solidFill>
                <a:latin typeface="+mn-lt"/>
                <a:ea typeface="+mn-ea"/>
                <a:cs typeface="+mn-cs"/>
              </a:rPr>
              <a:t>BoundingBox</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BoundingBox</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s</a:t>
            </a:r>
            <a:r>
              <a:rPr lang="en-US" sz="1200" kern="1200" dirty="0" smtClean="0">
                <a:solidFill>
                  <a:schemeClr val="tx1"/>
                </a:solidFill>
                <a:latin typeface="+mn-lt"/>
                <a:ea typeface="+mn-ea"/>
                <a:cs typeface="+mn-cs"/>
              </a:rPr>
              <a:t>-contains Coordinates).</a:t>
            </a:r>
          </a:p>
          <a:p>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67F965FD-EA92-C344-A7B7-605DD73464D4}" type="slidenum">
              <a:rPr lang="en-US" smtClean="0"/>
              <a:pPr/>
              <a:t>25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 buying use the time of the credit card transaction</a:t>
            </a:r>
            <a:r>
              <a:rPr lang="en-US" baseline="0" dirty="0" smtClean="0"/>
              <a:t> to match it to the relevant photos.</a:t>
            </a:r>
          </a:p>
          <a:p>
            <a:r>
              <a:rPr lang="en-US" baseline="0" dirty="0" smtClean="0"/>
              <a:t>Use the information in the trip itinerary to get the light connection information.</a:t>
            </a:r>
          </a:p>
          <a:p>
            <a:endParaRPr lang="en-US" baseline="0" dirty="0" smtClean="0"/>
          </a:p>
          <a:p>
            <a:endParaRPr lang="en-US" baseline="0" dirty="0" smtClean="0"/>
          </a:p>
          <a:p>
            <a:endParaRPr lang="en-US" baseline="0" dirty="0" smtClean="0"/>
          </a:p>
          <a:p>
            <a:r>
              <a:rPr lang="en-US" baseline="0" dirty="0" smtClean="0"/>
              <a:t>Journey is not a trip, it is a movement during a trip and happens in one day. </a:t>
            </a:r>
          </a:p>
          <a:p>
            <a:endParaRPr lang="en-US" baseline="0" dirty="0" smtClean="0"/>
          </a:p>
          <a:p>
            <a:endParaRPr lang="en-US" baseline="0" dirty="0" smtClean="0"/>
          </a:p>
          <a:p>
            <a:endParaRPr lang="en-US" baseline="0" dirty="0" smtClean="0"/>
          </a:p>
          <a:p>
            <a:r>
              <a:rPr lang="en-US" dirty="0" smtClean="0"/>
              <a:t>Groom /bride arriving</a:t>
            </a:r>
            <a:r>
              <a:rPr lang="en-US" baseline="0" dirty="0" smtClean="0"/>
              <a:t> in Indian wedding is based on the time slice in which they arrive, for instance the beginning of the ceremony. For instance in the context of Christian wedding, groom arrives before the ceremony, and the bride arrives in the beginning (just after) of the ceremony. In Indian wedding, groom arrives before the wedding (outdoor) again and bride arrives.</a:t>
            </a:r>
          </a:p>
          <a:p>
            <a:endParaRPr lang="en-US" baseline="0" dirty="0" smtClean="0"/>
          </a:p>
          <a:p>
            <a:r>
              <a:rPr lang="en-US" baseline="0" dirty="0" smtClean="0"/>
              <a:t>Throwing flower bouquet: it happens at the end of the ceremony with people in the photo. This happens after serving dinner.</a:t>
            </a:r>
          </a:p>
          <a:p>
            <a:r>
              <a:rPr lang="en-US" baseline="0" dirty="0" smtClean="0"/>
              <a:t> </a:t>
            </a:r>
          </a:p>
          <a:p>
            <a:r>
              <a:rPr lang="en-US" baseline="0" dirty="0" smtClean="0"/>
              <a:t>Cutting cake is after 10p and before throwing flower bouquet. Throwing flower bouquet is relative to the end of the wedding, however, when throwing flower become temporally absolute, it is used to address the time of cutting cake.</a:t>
            </a:r>
          </a:p>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67F965FD-EA92-C344-A7B7-605DD73464D4}" type="slidenum">
              <a:rPr lang="en-US" smtClean="0"/>
              <a:pPr/>
              <a:t>26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The test data consisted of two sets, one with 86 (for Trip) and the other with 87 (for Wedding) photos. We asked the owner of these photo collections to manually organize those photos in terms of our modeled sub-events since the person who took the photos, actually participated in the corresponding events, and that the way these photos are organized by him can serve as a ground truth for our results to some extent. We compared the results obtained from manual annotation with the outcome of our approach. </a:t>
            </a:r>
            <a:r>
              <a:rPr lang="en-US" sz="1200" kern="1200" dirty="0" err="1" smtClean="0">
                <a:solidFill>
                  <a:schemeClr val="tx1"/>
                </a:solidFill>
                <a:latin typeface="+mn-lt"/>
                <a:ea typeface="+mn-ea"/>
                <a:cs typeface="+mn-cs"/>
              </a:rPr>
              <a:t>TableI</a:t>
            </a:r>
            <a:r>
              <a:rPr lang="en-US" sz="1200" kern="1200" dirty="0" smtClean="0">
                <a:solidFill>
                  <a:schemeClr val="tx1"/>
                </a:solidFill>
                <a:latin typeface="+mn-lt"/>
                <a:ea typeface="+mn-ea"/>
                <a:cs typeface="+mn-cs"/>
              </a:rPr>
              <a:t> reflects the result of this evaluation. COV indicate the coverage of photos for each event, and COR indicates the correctness of the assigned photos for that event. These values show that for each event, the relevant visual data is covered, however due to the lack of features in the second step of filtering, COR does not look as good as COV. We are currently in the process of collecting more data to evaluate our work in a larger extent. We plan to use the ground truth and evaluation introduced by MediaEval8 that is a benchmark for multimedia evaluation.</a:t>
            </a:r>
            <a:endParaRPr lang="en-US" dirty="0"/>
          </a:p>
        </p:txBody>
      </p:sp>
      <p:sp>
        <p:nvSpPr>
          <p:cNvPr id="4" name="Slide Number Placeholder 3"/>
          <p:cNvSpPr>
            <a:spLocks noGrp="1"/>
          </p:cNvSpPr>
          <p:nvPr>
            <p:ph type="sldNum" sz="quarter" idx="10"/>
          </p:nvPr>
        </p:nvSpPr>
        <p:spPr/>
        <p:txBody>
          <a:bodyPr/>
          <a:lstStyle/>
          <a:p>
            <a:fld id="{67F965FD-EA92-C344-A7B7-605DD73464D4}" type="slidenum">
              <a:rPr lang="en-US" smtClean="0"/>
              <a:pPr/>
              <a:t>28</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 buying use the time of the credit card transaction</a:t>
            </a:r>
            <a:r>
              <a:rPr lang="en-US" baseline="0" dirty="0" smtClean="0"/>
              <a:t> to match it to the relevant photos.</a:t>
            </a:r>
          </a:p>
          <a:p>
            <a:r>
              <a:rPr lang="en-US" baseline="0" dirty="0" smtClean="0"/>
              <a:t>Use the information in the trip itinerary to get the light connection information.</a:t>
            </a:r>
          </a:p>
          <a:p>
            <a:endParaRPr lang="en-US" baseline="0" dirty="0" smtClean="0"/>
          </a:p>
          <a:p>
            <a:endParaRPr lang="en-US" baseline="0" dirty="0" smtClean="0"/>
          </a:p>
          <a:p>
            <a:endParaRPr lang="en-US" baseline="0" dirty="0" smtClean="0"/>
          </a:p>
          <a:p>
            <a:r>
              <a:rPr lang="en-US" baseline="0" dirty="0" smtClean="0"/>
              <a:t>Journey is not a trip, it is a movement during a trip and happens in one day. </a:t>
            </a:r>
          </a:p>
          <a:p>
            <a:endParaRPr lang="en-US" baseline="0" dirty="0" smtClean="0"/>
          </a:p>
          <a:p>
            <a:endParaRPr lang="en-US" baseline="0" dirty="0" smtClean="0"/>
          </a:p>
          <a:p>
            <a:endParaRPr lang="en-US" baseline="0" dirty="0" smtClean="0"/>
          </a:p>
          <a:p>
            <a:r>
              <a:rPr lang="en-US" dirty="0" smtClean="0"/>
              <a:t>Groom /bride arriving</a:t>
            </a:r>
            <a:r>
              <a:rPr lang="en-US" baseline="0" dirty="0" smtClean="0"/>
              <a:t> in Indian wedding is based on the time slice in which they arrive, for instance the beginning of the ceremony. For instance in the context of Christian wedding, groom arrives before the ceremony, and the bride arrives in the beginning (just after) of the ceremony. In Indian wedding, groom arrives before the wedding (outdoor) again and bride arrives.</a:t>
            </a:r>
          </a:p>
          <a:p>
            <a:endParaRPr lang="en-US" baseline="0" dirty="0" smtClean="0"/>
          </a:p>
          <a:p>
            <a:r>
              <a:rPr lang="en-US" baseline="0" dirty="0" smtClean="0"/>
              <a:t>Throwing flower bouquet: it happens at the end of the ceremony with people in the photo. This happens after serving dinner.</a:t>
            </a:r>
          </a:p>
          <a:p>
            <a:r>
              <a:rPr lang="en-US" baseline="0" dirty="0" smtClean="0"/>
              <a:t> </a:t>
            </a:r>
          </a:p>
          <a:p>
            <a:r>
              <a:rPr lang="en-US" baseline="0" dirty="0" smtClean="0"/>
              <a:t>Cutting cake is after 10p and before throwing flower bouquet. Throwing flower bouquet is relative to the end of the wedding, however, when throwing flower become temporally absolute, it is used to address the time of cutting cake.</a:t>
            </a:r>
          </a:p>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67F965FD-EA92-C344-A7B7-605DD73464D4}" type="slidenum">
              <a:rPr lang="en-US" smtClean="0"/>
              <a:pPr/>
              <a:t>29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9168B84C-B4B6-AA48-90B3-6050AC0E3D90}" type="slidenum">
              <a:rPr lang="en-US"/>
              <a:pPr/>
              <a:t>3</a:t>
            </a:fld>
            <a:endParaRPr lang="en-US"/>
          </a:p>
        </p:txBody>
      </p:sp>
      <p:sp>
        <p:nvSpPr>
          <p:cNvPr id="63491" name="Slide Image Placeholder 1"/>
          <p:cNvSpPr>
            <a:spLocks noGrp="1" noRot="1" noChangeAspect="1" noTextEdit="1"/>
          </p:cNvSpPr>
          <p:nvPr>
            <p:ph type="sldImg"/>
          </p:nvPr>
        </p:nvSpPr>
        <p:spPr>
          <a:ln/>
        </p:spPr>
      </p:sp>
      <p:sp>
        <p:nvSpPr>
          <p:cNvPr id="63492" name="Notes Placeholder 2"/>
          <p:cNvSpPr>
            <a:spLocks noGrp="1"/>
          </p:cNvSpPr>
          <p:nvPr>
            <p:ph type="body" idx="1"/>
          </p:nvPr>
        </p:nvSpPr>
        <p:spPr>
          <a:noFill/>
          <a:ln/>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Our queries include high-level semantics such as:</a:t>
            </a:r>
          </a:p>
          <a:p>
            <a:pPr eaLnBrk="1" hangingPunct="1"/>
            <a:r>
              <a:rPr lang="en-US" baseline="0" dirty="0" smtClean="0"/>
              <a:t>“show pictures of the places I visited and went for shopping”</a:t>
            </a:r>
          </a:p>
          <a:p>
            <a:pPr eaLnBrk="1" hangingPunct="1"/>
            <a:r>
              <a:rPr lang="en-US" baseline="0" dirty="0" smtClean="0"/>
              <a:t>These queries all include high-level semantics which leads to the semantic gap between .... And to query photos, the semantic gap </a:t>
            </a:r>
            <a:r>
              <a:rPr lang="en-US" dirty="0" smtClean="0"/>
              <a:t>between visual data and richness of human semantics</a:t>
            </a:r>
            <a:r>
              <a:rPr lang="en-US" baseline="0" dirty="0" smtClean="0"/>
              <a:t> needs to be bridged.</a:t>
            </a:r>
          </a:p>
          <a:p>
            <a:pPr eaLnBrk="1" hangingPunct="1"/>
            <a:endParaRPr lang="en-US" baseline="0" dirty="0" smtClean="0"/>
          </a:p>
          <a:p>
            <a:pPr eaLnBrk="1" hangingPunct="1"/>
            <a:r>
              <a:rPr lang="en-US" baseline="0" dirty="0" smtClean="0"/>
              <a:t>To bridge the gap, we need to focus on important recall queues in querying photos that are interesting to people and high level.</a:t>
            </a:r>
          </a:p>
          <a:p>
            <a:pPr eaLnBrk="1" hangingPunct="1"/>
            <a:r>
              <a:rPr lang="en-US" baseline="0" dirty="0" smtClean="0"/>
              <a:t> </a:t>
            </a:r>
          </a:p>
          <a:p>
            <a:pPr eaLnBrk="1" hangingPunct="1"/>
            <a:endParaRPr lang="en-US" dirty="0" smtClean="0"/>
          </a:p>
          <a:p>
            <a:pPr eaLnBrk="1" hangingPunct="1"/>
            <a:endParaRPr lang="en-US" dirty="0"/>
          </a:p>
        </p:txBody>
      </p:sp>
      <p:sp>
        <p:nvSpPr>
          <p:cNvPr id="17411" name="Slide Number Placeholder 3"/>
          <p:cNvSpPr txBox="1">
            <a:spLocks noGrp="1"/>
          </p:cNvSpPr>
          <p:nvPr/>
        </p:nvSpPr>
        <p:spPr bwMode="auto">
          <a:xfrm>
            <a:off x="3884852" y="8685862"/>
            <a:ext cx="2971593" cy="456575"/>
          </a:xfrm>
          <a:prstGeom prst="rect">
            <a:avLst/>
          </a:prstGeom>
          <a:noFill/>
          <a:ln>
            <a:miter lim="800000"/>
            <a:headEnd/>
            <a:tailEnd/>
          </a:ln>
        </p:spPr>
        <p:txBody>
          <a:bodyPr lIns="91431" tIns="45716" rIns="91431" bIns="45716" anchor="b">
            <a:prstTxWarp prst="textNoShape">
              <a:avLst/>
            </a:prstTxWarp>
          </a:bodyPr>
          <a:lstStyle/>
          <a:p>
            <a:pPr algn="r"/>
            <a:fld id="{D1E6D9E8-FA9A-3345-8E32-283C4FF03BFB}" type="slidenum">
              <a:rPr lang="en-US" sz="1200">
                <a:latin typeface="Calibri" pitchFamily="34" charset="0"/>
              </a:rPr>
              <a:pPr algn="r"/>
              <a:t>3</a:t>
            </a:fld>
            <a:endParaRPr lang="en-US" sz="1200" dirty="0">
              <a:latin typeface="Calibri"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baseline="0" dirty="0" smtClean="0"/>
              <a:t>We are interested in events ….  So from here, we state the problem:</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One group of these tags are events. </a:t>
            </a:r>
            <a:r>
              <a:rPr lang="en-US" dirty="0" smtClean="0"/>
              <a:t>State of art </a:t>
            </a:r>
            <a:r>
              <a:rPr lang="en-US" baseline="0" dirty="0" smtClean="0"/>
              <a:t>shows that events are important cues for recalling personal photographs. The reason is events carry human-understandable semantics and they facilitate faceted querying on time, space, structure, etc.</a:t>
            </a:r>
          </a:p>
          <a:p>
            <a:pPr eaLnBrk="1" hangingPunct="1"/>
            <a:endParaRPr lang="en-US" baseline="0" dirty="0" smtClean="0"/>
          </a:p>
          <a:p>
            <a:pPr eaLnBrk="1" hangingPunct="1"/>
            <a:r>
              <a:rPr lang="en-US" baseline="0" dirty="0" smtClean="0"/>
              <a:t>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67F965FD-EA92-C344-A7B7-605DD73464D4}"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baseline="0" dirty="0" smtClean="0"/>
              <a:t>Current applications do not annotate personal photos in terms of the subevents of an event a person participates. </a:t>
            </a:r>
            <a:endParaRPr lang="en-US" dirty="0" smtClean="0"/>
          </a:p>
          <a:p>
            <a:r>
              <a:rPr lang="en-US" dirty="0" smtClean="0"/>
              <a:t>We want to take this to the</a:t>
            </a:r>
            <a:r>
              <a:rPr lang="en-US" baseline="0" dirty="0" smtClean="0"/>
              <a:t> next level by stating the problem as follows:</a:t>
            </a:r>
            <a:endParaRPr lang="en-US" dirty="0"/>
          </a:p>
        </p:txBody>
      </p:sp>
      <p:sp>
        <p:nvSpPr>
          <p:cNvPr id="4" name="Slide Number Placeholder 3"/>
          <p:cNvSpPr>
            <a:spLocks noGrp="1"/>
          </p:cNvSpPr>
          <p:nvPr>
            <p:ph type="sldNum" sz="quarter" idx="10"/>
          </p:nvPr>
        </p:nvSpPr>
        <p:spPr/>
        <p:txBody>
          <a:bodyPr/>
          <a:lstStyle/>
          <a:p>
            <a:fld id="{67F965FD-EA92-C344-A7B7-605DD73464D4}"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Bridging this gap is not trivial because of the limitation in availability of data for photos. We need to identify external data sources.  </a:t>
            </a:r>
          </a:p>
          <a:p>
            <a:endParaRPr lang="en-US" dirty="0" smtClean="0"/>
          </a:p>
          <a:p>
            <a:r>
              <a:rPr lang="en-US" dirty="0" smtClean="0"/>
              <a:t>For years people have been</a:t>
            </a:r>
            <a:r>
              <a:rPr lang="en-US" baseline="0" dirty="0" smtClean="0"/>
              <a:t> focused on capturing the data from sensory devices. </a:t>
            </a:r>
          </a:p>
          <a:p>
            <a:r>
              <a:rPr lang="en-US" baseline="0" dirty="0" smtClean="0"/>
              <a:t>Unfortunately even though Information sources have become available extensively on web, but there is no significant utilization in photo organizing applications. </a:t>
            </a:r>
          </a:p>
          <a:p>
            <a:pPr eaLnBrk="1" hangingPunct="1"/>
            <a:r>
              <a:rPr lang="en-US" baseline="0" dirty="0" smtClean="0"/>
              <a:t>this is the opportunity to start using such data.</a:t>
            </a:r>
          </a:p>
          <a:p>
            <a:pPr eaLnBrk="1" hangingPunct="1"/>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Ontologies are nothing but conceptual models that are important because they can describe high level semantics to present events and subevents. </a:t>
            </a:r>
          </a:p>
          <a:p>
            <a:pPr eaLnBrk="1" hangingPunct="1"/>
            <a:r>
              <a:rPr lang="en-US" baseline="0" dirty="0" smtClean="0"/>
              <a:t>Ontologies are independent of lower level data models.</a:t>
            </a:r>
          </a:p>
          <a:p>
            <a:pPr eaLnBrk="1" hangingPunct="1"/>
            <a:r>
              <a:rPr lang="en-US" baseline="0" dirty="0" smtClean="0"/>
              <a:t> </a:t>
            </a:r>
            <a:endParaRPr lang="en-US" dirty="0" smtClean="0"/>
          </a:p>
          <a:p>
            <a:endParaRPr lang="en-US" dirty="0"/>
          </a:p>
        </p:txBody>
      </p:sp>
      <p:sp>
        <p:nvSpPr>
          <p:cNvPr id="4" name="Slide Number Placeholder 3"/>
          <p:cNvSpPr>
            <a:spLocks noGrp="1"/>
          </p:cNvSpPr>
          <p:nvPr>
            <p:ph type="sldNum" sz="quarter" idx="10"/>
          </p:nvPr>
        </p:nvSpPr>
        <p:spPr/>
        <p:txBody>
          <a:bodyPr/>
          <a:lstStyle/>
          <a:p>
            <a:fld id="{67F965FD-EA92-C344-A7B7-605DD73464D4}"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9168B84C-B4B6-AA48-90B3-6050AC0E3D90}" type="slidenum">
              <a:rPr lang="en-US"/>
              <a:pPr/>
              <a:t>7</a:t>
            </a:fld>
            <a:endParaRPr lang="en-US"/>
          </a:p>
        </p:txBody>
      </p:sp>
      <p:sp>
        <p:nvSpPr>
          <p:cNvPr id="63491" name="Slide Image Placeholder 1"/>
          <p:cNvSpPr>
            <a:spLocks noGrp="1" noRot="1" noChangeAspect="1" noTextEdit="1"/>
          </p:cNvSpPr>
          <p:nvPr>
            <p:ph type="sldImg"/>
          </p:nvPr>
        </p:nvSpPr>
        <p:spPr>
          <a:ln/>
        </p:spPr>
      </p:sp>
      <p:sp>
        <p:nvSpPr>
          <p:cNvPr id="63492" name="Notes Placeholder 2"/>
          <p:cNvSpPr>
            <a:spLocks noGrp="1"/>
          </p:cNvSpPr>
          <p:nvPr>
            <p:ph type="body" idx="1"/>
          </p:nvPr>
        </p:nvSpPr>
        <p:spPr>
          <a:noFill/>
          <a:ln/>
        </p:spPr>
        <p:txBody>
          <a:bodyPr/>
          <a:lstStyle/>
          <a:p>
            <a:pPr eaLnBrk="1" hangingPunct="1"/>
            <a:r>
              <a:rPr lang="en-US" dirty="0" smtClean="0"/>
              <a:t>In fact we need ontology</a:t>
            </a:r>
            <a:r>
              <a:rPr lang="en-US" baseline="0" dirty="0" smtClean="0"/>
              <a:t> to create a contextual model to tackle this limitation.</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Multi-modal context is  fed into the ontology using web-based sources. </a:t>
            </a:r>
            <a:r>
              <a:rPr lang="en-US" dirty="0" smtClean="0"/>
              <a:t>100% relevant: because lot more contextual</a:t>
            </a:r>
            <a:r>
              <a:rPr lang="en-US" baseline="0" dirty="0" smtClean="0"/>
              <a:t> information using web and sensors is available on smart phones.</a:t>
            </a:r>
          </a:p>
          <a:p>
            <a:pPr eaLnBrk="1" hangingPunct="1"/>
            <a:endParaRPr lang="en-US" baseline="0" dirty="0" smtClean="0"/>
          </a:p>
          <a:p>
            <a:pPr eaLnBrk="1" hangingPunct="1"/>
            <a:endParaRPr lang="en-US" baseline="0" dirty="0" smtClean="0"/>
          </a:p>
          <a:p>
            <a:pPr eaLnBrk="1" hangingPunct="1"/>
            <a:endParaRPr lang="en-US" dirty="0" smtClean="0"/>
          </a:p>
          <a:p>
            <a:pPr eaLnBrk="1" hangingPunct="1"/>
            <a:endParaRPr lang="en-US" dirty="0"/>
          </a:p>
        </p:txBody>
      </p:sp>
      <p:sp>
        <p:nvSpPr>
          <p:cNvPr id="17411" name="Slide Number Placeholder 3"/>
          <p:cNvSpPr txBox="1">
            <a:spLocks noGrp="1"/>
          </p:cNvSpPr>
          <p:nvPr/>
        </p:nvSpPr>
        <p:spPr bwMode="auto">
          <a:xfrm>
            <a:off x="3884852" y="8685862"/>
            <a:ext cx="2971593" cy="456575"/>
          </a:xfrm>
          <a:prstGeom prst="rect">
            <a:avLst/>
          </a:prstGeom>
          <a:noFill/>
          <a:ln>
            <a:miter lim="800000"/>
            <a:headEnd/>
            <a:tailEnd/>
          </a:ln>
        </p:spPr>
        <p:txBody>
          <a:bodyPr lIns="91431" tIns="45716" rIns="91431" bIns="45716" anchor="b">
            <a:prstTxWarp prst="textNoShape">
              <a:avLst/>
            </a:prstTxWarp>
          </a:bodyPr>
          <a:lstStyle/>
          <a:p>
            <a:pPr algn="r"/>
            <a:fld id="{D1E6D9E8-FA9A-3345-8E32-283C4FF03BFB}" type="slidenum">
              <a:rPr lang="en-US" sz="1200">
                <a:latin typeface="Calibri" pitchFamily="34" charset="0"/>
              </a:rPr>
              <a:pPr algn="r"/>
              <a:t>7</a:t>
            </a:fld>
            <a:endParaRPr lang="en-US" sz="1200" dirty="0">
              <a:latin typeface="Calibri"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 generate the</a:t>
            </a:r>
            <a:r>
              <a:rPr lang="en-US" baseline="0" dirty="0" smtClean="0"/>
              <a:t> contextual model we created a multi-layered domain ontology.</a:t>
            </a:r>
          </a:p>
          <a:p>
            <a:r>
              <a:rPr lang="en-US" baseline="0" dirty="0" smtClean="0"/>
              <a:t>In face the multi-layered architecture facilitates different classifications of the same abstract domain for instance (give the wedding example… and other people can introduce their own wedding classification using this hierarchical architecture).</a:t>
            </a:r>
          </a:p>
          <a:p>
            <a:r>
              <a:rPr lang="en-US" baseline="0" dirty="0" smtClean="0"/>
              <a:t>Then according to the classification, different external sources are used to create the contextual model. </a:t>
            </a:r>
          </a:p>
          <a:p>
            <a:endParaRPr lang="en-US" baseline="0"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lang="en-US" baseline="0" dirty="0" smtClean="0"/>
              <a:t>The reason is that we want to avoid replication of common concepts and provide flexibility . </a:t>
            </a:r>
            <a:r>
              <a:rPr kumimoji="0" lang="en-US" sz="1200" b="0" i="0" u="none" strike="noStrike" kern="1200" cap="none" spc="0" normalizeH="0" baseline="0" noProof="0" dirty="0" smtClean="0">
                <a:ln>
                  <a:noFill/>
                </a:ln>
                <a:solidFill>
                  <a:schemeClr val="tx1"/>
                </a:solidFill>
                <a:effectLst/>
                <a:uLnTx/>
                <a:uFillTx/>
                <a:latin typeface="+mn-lt"/>
                <a:ea typeface="+mn-ea"/>
                <a:cs typeface="+mn-cs"/>
              </a:rPr>
              <a:t>Analogy:</a:t>
            </a:r>
            <a:r>
              <a:rPr kumimoji="0" lang="en-US" sz="1200" b="0" i="0" u="none" strike="noStrike" kern="1200" cap="none" spc="0" normalizeH="0" noProof="0" dirty="0" smtClean="0">
                <a:ln>
                  <a:noFill/>
                </a:ln>
                <a:solidFill>
                  <a:schemeClr val="tx1"/>
                </a:solidFill>
                <a:effectLst/>
                <a:uLnTx/>
                <a:uFillTx/>
                <a:latin typeface="+mn-lt"/>
                <a:ea typeface="+mn-ea"/>
                <a:cs typeface="+mn-cs"/>
              </a:rPr>
              <a:t> </a:t>
            </a:r>
            <a:r>
              <a:rPr lang="en-US" sz="1200" dirty="0" smtClean="0"/>
              <a:t>OOP</a:t>
            </a:r>
            <a:endParaRPr lang="en-US" baseline="0" dirty="0" smtClean="0"/>
          </a:p>
          <a:p>
            <a:r>
              <a:rPr lang="en-US" baseline="0" dirty="0" smtClean="0"/>
              <a:t>Then we build out contextual model that is a combination of visual and contextual semantics. </a:t>
            </a:r>
          </a:p>
          <a:p>
            <a:r>
              <a:rPr lang="en-US" baseline="0" dirty="0" smtClean="0"/>
              <a:t>Actually events have visual and contextual semantics in this conceptual model.</a:t>
            </a:r>
          </a:p>
          <a:p>
            <a:endParaRPr lang="en-US" baseline="0" dirty="0" smtClean="0"/>
          </a:p>
          <a:p>
            <a:r>
              <a:rPr lang="en-US" baseline="0" dirty="0" smtClean="0"/>
              <a:t>Upper , domain ontology, and then the populated conceptual model. Upper : essential universal types and </a:t>
            </a:r>
            <a:r>
              <a:rPr lang="en-US" baseline="0" dirty="0" err="1" smtClean="0"/>
              <a:t>relationships.domain</a:t>
            </a:r>
            <a:r>
              <a:rPr lang="en-US" baseline="0" dirty="0" smtClean="0"/>
              <a:t> : domain related entities and some very abstract context.</a:t>
            </a:r>
          </a:p>
          <a:p>
            <a:endParaRPr lang="en-US" baseline="0" dirty="0" smtClean="0"/>
          </a:p>
          <a:p>
            <a:r>
              <a:rPr lang="en-US" dirty="0" smtClean="0"/>
              <a:t>Visual semantics:</a:t>
            </a:r>
            <a:r>
              <a:rPr lang="en-US" baseline="0" dirty="0" smtClean="0"/>
              <a:t> visual concepts.</a:t>
            </a:r>
          </a:p>
          <a:p>
            <a:r>
              <a:rPr lang="en-US" baseline="0" dirty="0" smtClean="0"/>
              <a:t>Not all contextual data is </a:t>
            </a:r>
            <a:r>
              <a:rPr lang="en-US" baseline="0" dirty="0" err="1" smtClean="0"/>
              <a:t>hardcoded</a:t>
            </a:r>
            <a:r>
              <a:rPr lang="en-US" baseline="0" dirty="0" smtClean="0"/>
              <a:t> in domain models. </a:t>
            </a:r>
            <a:endParaRPr lang="en-US" dirty="0" smtClean="0"/>
          </a:p>
          <a:p>
            <a:r>
              <a:rPr lang="en-US" dirty="0" smtClean="0"/>
              <a:t>Contextual data are textual data that</a:t>
            </a:r>
            <a:r>
              <a:rPr lang="en-US" baseline="0" dirty="0" smtClean="0"/>
              <a:t> evaluate the non-visual properties of events such as absolute/relative time, location/place, participants, structure, etc.</a:t>
            </a:r>
          </a:p>
          <a:p>
            <a:r>
              <a:rPr lang="en-US" baseline="0" dirty="0" smtClean="0"/>
              <a:t> </a:t>
            </a:r>
          </a:p>
          <a:p>
            <a:r>
              <a:rPr lang="en-US" baseline="0" dirty="0" smtClean="0"/>
              <a:t>Constant :  non-changing textual properties that describe knowledge in a logically consistent and  constant manner that remain the same through all instances of the same model.</a:t>
            </a:r>
          </a:p>
          <a:p>
            <a:endParaRPr lang="en-US" baseline="0" dirty="0" smtClean="0"/>
          </a:p>
          <a:p>
            <a:endParaRPr lang="en-US" baseline="0" dirty="0" smtClean="0"/>
          </a:p>
          <a:p>
            <a:r>
              <a:rPr lang="en-US" baseline="0" dirty="0" smtClean="0"/>
              <a:t>Variable : dynamic textual data that vary through instantiation of the same model.</a:t>
            </a:r>
          </a:p>
          <a:p>
            <a:r>
              <a:rPr lang="en-US" baseline="0" dirty="0" smtClean="0"/>
              <a:t>if </a:t>
            </a:r>
            <a:r>
              <a:rPr lang="en-US" baseline="0" dirty="0" err="1" smtClean="0"/>
              <a:t>Civ</a:t>
            </a:r>
            <a:r>
              <a:rPr lang="en-US" baseline="0" dirty="0" smtClean="0"/>
              <a:t> is given in the domain ontology, the model is not flexible enough to describe another instance of the same </a:t>
            </a:r>
            <a:r>
              <a:rPr lang="en-US" baseline="0" dirty="0" err="1" smtClean="0"/>
              <a:t>class.we</a:t>
            </a:r>
            <a:r>
              <a:rPr lang="en-US" baseline="0" dirty="0" smtClean="0"/>
              <a:t> need flexible models to carry </a:t>
            </a:r>
            <a:r>
              <a:rPr lang="en-US" baseline="0" dirty="0" err="1" smtClean="0"/>
              <a:t>CIv</a:t>
            </a:r>
            <a:r>
              <a:rPr lang="en-US" baseline="0" dirty="0" smtClean="0"/>
              <a:t>. </a:t>
            </a:r>
          </a:p>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67F965FD-EA92-C344-A7B7-605DD73464D4}" type="slidenum">
              <a:rPr lang="en-US" smtClean="0"/>
              <a:pPr/>
              <a:t>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err="1" smtClean="0">
                <a:solidFill>
                  <a:schemeClr val="tx1"/>
                </a:solidFill>
                <a:latin typeface="+mn-lt"/>
                <a:ea typeface="+mn-ea"/>
                <a:cs typeface="+mn-cs"/>
              </a:rPr>
              <a:t>Binford</a:t>
            </a:r>
            <a:r>
              <a:rPr lang="en-US" sz="1200" kern="1200" dirty="0" smtClean="0">
                <a:solidFill>
                  <a:schemeClr val="tx1"/>
                </a:solidFill>
                <a:latin typeface="+mn-lt"/>
                <a:ea typeface="+mn-ea"/>
                <a:cs typeface="+mn-cs"/>
              </a:rPr>
              <a:t> hierarchical geometric model [14] is one of the early works in model-based image understanding that is used to create flexible models for object recognition at different feature levels (low-level). This motivates and elaborates the flow and components of our approach in Fig2 by replacing 3D Object Models with Core Ontology, 2D Projections of 3D Models with Domain Ontology, and the next two levels with available content models (e.g., LSCOM[21]) and context-aware recognition models to bridge the semantic gap.</a:t>
            </a:r>
          </a:p>
          <a:p>
            <a:r>
              <a:rPr lang="en-US" sz="1200" kern="1200" dirty="0" err="1" smtClean="0">
                <a:solidFill>
                  <a:schemeClr val="tx1"/>
                </a:solidFill>
                <a:latin typeface="+mn-lt"/>
                <a:ea typeface="+mn-ea"/>
                <a:cs typeface="+mn-cs"/>
              </a:rPr>
              <a:t>Binfor</a:t>
            </a:r>
            <a:r>
              <a:rPr lang="en-US" sz="1200" kern="1200" baseline="0" dirty="0" err="1" smtClean="0">
                <a:solidFill>
                  <a:schemeClr val="tx1"/>
                </a:solidFill>
                <a:latin typeface="+mn-lt"/>
                <a:ea typeface="+mn-ea"/>
                <a:cs typeface="+mn-cs"/>
              </a:rPr>
              <a:t>d</a:t>
            </a:r>
            <a:r>
              <a:rPr lang="en-US" sz="1200" kern="1200" baseline="0" dirty="0" smtClean="0">
                <a:solidFill>
                  <a:schemeClr val="tx1"/>
                </a:solidFill>
                <a:latin typeface="+mn-lt"/>
                <a:ea typeface="+mn-ea"/>
                <a:cs typeface="+mn-cs"/>
              </a:rPr>
              <a:t> in Stanford.</a:t>
            </a: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67F965FD-EA92-C344-A7B7-605DD73464D4}" type="slidenum">
              <a:rPr lang="en-US" smtClean="0"/>
              <a:pPr/>
              <a:t>10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The OWL API is a Java API and reference implementation for creating, manipulating and serializing OWL Ontologies. The latest version of the API is focused towards </a:t>
            </a:r>
            <a:r>
              <a:rPr lang="en-US" sz="1200" u="sng" kern="1200" dirty="0" smtClean="0">
                <a:solidFill>
                  <a:schemeClr val="tx1"/>
                </a:solidFill>
                <a:latin typeface="+mn-lt"/>
                <a:ea typeface="+mn-ea"/>
                <a:cs typeface="+mn-cs"/>
                <a:hlinkClick r:id="rId3"/>
              </a:rPr>
              <a:t>OWL 2</a:t>
            </a:r>
            <a:r>
              <a:rPr lang="en-US" sz="1200" u="sng" kern="1200" dirty="0" smtClean="0">
                <a:solidFill>
                  <a:schemeClr val="tx1"/>
                </a:solidFill>
                <a:latin typeface="+mn-lt"/>
                <a:ea typeface="+mn-ea"/>
                <a:cs typeface="+mn-cs"/>
              </a:rPr>
              <a:t>,</a:t>
            </a:r>
            <a:r>
              <a:rPr lang="en-US" sz="1200" kern="1200" dirty="0" smtClean="0">
                <a:solidFill>
                  <a:schemeClr val="tx1"/>
                </a:solidFill>
                <a:latin typeface="+mn-lt"/>
                <a:ea typeface="+mn-ea"/>
                <a:cs typeface="+mn-cs"/>
              </a:rPr>
              <a:t> The OWL API is open source</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Domain models are created</a:t>
            </a:r>
            <a:r>
              <a:rPr lang="en-US" sz="1200" kern="1200" baseline="0" dirty="0" smtClean="0">
                <a:solidFill>
                  <a:schemeClr val="tx1"/>
                </a:solidFill>
                <a:latin typeface="+mn-lt"/>
                <a:ea typeface="+mn-ea"/>
                <a:cs typeface="+mn-cs"/>
              </a:rPr>
              <a:t> manually.</a:t>
            </a:r>
            <a:r>
              <a:rPr lang="en-US" sz="1200" kern="1200" dirty="0" smtClean="0">
                <a:solidFill>
                  <a:schemeClr val="tx1"/>
                </a:solidFill>
                <a:latin typeface="+mn-lt"/>
                <a:ea typeface="+mn-ea"/>
                <a:cs typeface="+mn-cs"/>
              </a:rPr>
              <a:t> </a:t>
            </a:r>
            <a:endParaRPr lang="en-US" dirty="0" smtClean="0"/>
          </a:p>
          <a:p>
            <a:endParaRPr lang="en-US" dirty="0"/>
          </a:p>
        </p:txBody>
      </p:sp>
      <p:sp>
        <p:nvSpPr>
          <p:cNvPr id="4" name="Slide Number Placeholder 3"/>
          <p:cNvSpPr>
            <a:spLocks noGrp="1"/>
          </p:cNvSpPr>
          <p:nvPr>
            <p:ph type="sldNum" sz="quarter" idx="10"/>
          </p:nvPr>
        </p:nvSpPr>
        <p:spPr/>
        <p:txBody>
          <a:bodyPr/>
          <a:lstStyle/>
          <a:p>
            <a:fld id="{67F965FD-EA92-C344-A7B7-605DD73464D4}" type="slidenum">
              <a:rPr lang="en-US" smtClean="0"/>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p>
            <a:fld id="{5FE08C96-654A-8846-810F-387DC192B543}" type="datetime1">
              <a:rPr lang="en-US" smtClean="0"/>
              <a:pPr/>
              <a:t>10/9/11</a:t>
            </a:fld>
            <a:endParaRPr lang="en-US"/>
          </a:p>
        </p:txBody>
      </p:sp>
      <p:sp>
        <p:nvSpPr>
          <p:cNvPr id="20" name="Footer Placeholder 19"/>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A805C6BB-2B37-E84C-942F-CE92F7AD1391}" type="slidenum">
              <a:rPr lang="en-US" smtClean="0"/>
              <a:pPr/>
              <a:t>‹#›</a:t>
            </a:fld>
            <a:endParaRPr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A863773-E96B-F94F-B190-34A0EBD47B0B}" type="datetime1">
              <a:rPr lang="en-US" smtClean="0"/>
              <a:pPr/>
              <a:t>10/9/11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05C6BB-2B37-E84C-942F-CE92F7AD139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FFC96CD-1FFE-0B4A-9308-E8A9EF0BEAC0}" type="datetime1">
              <a:rPr lang="en-US" smtClean="0"/>
              <a:pPr/>
              <a:t>10/9/11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05C6BB-2B37-E84C-942F-CE92F7AD139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6145929-9010-634B-A6A1-31291ABBCBD9}" type="datetime1">
              <a:rPr lang="en-US" smtClean="0"/>
              <a:pPr/>
              <a:t>10/9/11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05C6BB-2B37-E84C-942F-CE92F7AD139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E5FA07-F891-B24E-A708-4FF52115B202}" type="datetime1">
              <a:rPr lang="en-US" smtClean="0"/>
              <a:pPr/>
              <a:t>10/9/11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05C6BB-2B37-E84C-942F-CE92F7AD1391}" type="slidenum">
              <a:rPr lang="en-US" smtClean="0"/>
              <a:pPr/>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91E6A02-2285-3A48-84FB-6273C7AFE45E}" type="datetime1">
              <a:rPr lang="en-US" smtClean="0"/>
              <a:pPr/>
              <a:t>10/9/11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05C6BB-2B37-E84C-942F-CE92F7AD139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3C0E3B12-AAA2-FB44-A3E2-D64CF279FCC2}" type="datetime1">
              <a:rPr lang="en-US" smtClean="0"/>
              <a:pPr/>
              <a:t>10/9/11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805C6BB-2B37-E84C-942F-CE92F7AD139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A05A303-0D80-D845-8152-A795456D2983}" type="datetime1">
              <a:rPr lang="en-US" smtClean="0"/>
              <a:pPr/>
              <a:t>10/9/11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805C6BB-2B37-E84C-942F-CE92F7AD139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Date Placeholder 1"/>
          <p:cNvSpPr>
            <a:spLocks noGrp="1"/>
          </p:cNvSpPr>
          <p:nvPr>
            <p:ph type="dt" sz="half" idx="10"/>
          </p:nvPr>
        </p:nvSpPr>
        <p:spPr/>
        <p:txBody>
          <a:bodyPr/>
          <a:lstStyle/>
          <a:p>
            <a:fld id="{60C4A8EA-D5BC-354A-BA16-06B246FEB103}" type="datetime1">
              <a:rPr lang="en-US" smtClean="0"/>
              <a:pPr/>
              <a:t>10/9/11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805C6BB-2B37-E84C-942F-CE92F7AD1391}" type="slidenum">
              <a:rPr lang="en-US" smtClean="0"/>
              <a:pPr/>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60A874C1-70D1-D34A-923D-0A49D1B7023C}" type="datetime1">
              <a:rPr lang="en-US" smtClean="0"/>
              <a:pPr/>
              <a:t>10/9/11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05C6BB-2B37-E84C-942F-CE92F7AD139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277C3722-E082-1E45-BD3B-4D6BB27435DA}" type="datetime1">
              <a:rPr lang="en-US" smtClean="0"/>
              <a:pPr/>
              <a:t>10/9/11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05C6BB-2B37-E84C-942F-CE92F7AD1391}" type="slidenum">
              <a:rPr lang="en-US" smtClean="0"/>
              <a:pPr/>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lstStyle>
          <a:p>
            <a:pPr marL="0" algn="l" eaLnBrk="1" latinLnBrk="0" hangingPunct="1"/>
            <a:r>
              <a:rPr kumimoji="0" lang="en-US" smtClean="0"/>
              <a:t>Click icon to add picture</a:t>
            </a:r>
            <a:endParaRPr kumimoji="0" lang="en-US" dirty="0"/>
          </a:p>
        </p:txBody>
      </p:sp>
      <p:sp>
        <p:nvSpPr>
          <p:cNvPr id="9" name="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lstStyle>
          <a:p>
            <a:fld id="{5BACAE58-FF1F-0741-AC73-B7928C376541}" type="datetime1">
              <a:rPr lang="en-US" smtClean="0"/>
              <a:pPr/>
              <a:t>10/9/11</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lstStyle>
          <a:p>
            <a:endParaRPr lang="en-U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lstStyle>
          <a:p>
            <a:fld id="{A805C6BB-2B37-E84C-942F-CE92F7AD1391}" type="slidenum">
              <a:rPr lang="en-US" smtClean="0"/>
              <a:pPr/>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r:id="rId1"/>
    <p:sldLayoutId r:id="rId2"/>
    <p:sldLayoutId r:id="rId3"/>
    <p:sldLayoutId r:id="rId4"/>
    <p:sldLayoutId r:id="rId5"/>
    <p:sldLayoutId r:id="rId6"/>
    <p:sldLayoutId r:id="rId7"/>
    <p:sldLayoutId r:id="rId8"/>
    <p:sldLayoutId r:id="rId9"/>
    <p:sldLayoutId r:id="rId10"/>
    <p:sldLayoutId r:id="rId11"/>
  </p:sldLayoutIdLst>
  <p:hf hdr="0" ftr="0" dt="0"/>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4" Type="http://schemas.openxmlformats.org/officeDocument/2006/relationships/image" Target="../media/image2.jpeg"/><Relationship Id="rId5" Type="http://schemas.openxmlformats.org/officeDocument/2006/relationships/image" Target="../media/image21.pdf"/><Relationship Id="rId6" Type="http://schemas.openxmlformats.org/officeDocument/2006/relationships/image" Target="../media/image22.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jpeg"/></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4" Type="http://schemas.openxmlformats.org/officeDocument/2006/relationships/image" Target="../media/image2.jpe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4" Type="http://schemas.openxmlformats.org/officeDocument/2006/relationships/image" Target="../media/image25.jpeg"/><Relationship Id="rId5" Type="http://schemas.openxmlformats.org/officeDocument/2006/relationships/image" Target="../media/image2.jpe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 Id="rId3" Type="http://schemas.openxmlformats.org/officeDocument/2006/relationships/image" Target="../media/image2.jpeg"/></Relationships>
</file>

<file path=ppt/slides/_rels/slide16.xml.rels><?xml version="1.0" encoding="UTF-8" standalone="yes"?>
<Relationships xmlns="http://schemas.openxmlformats.org/package/2006/relationships"><Relationship Id="rId11" Type="http://schemas.openxmlformats.org/officeDocument/2006/relationships/hyperlink" Target="file://localhost/Users/setarehrafatirad/Neha's%20Wedding/DSCN6735.JPG" TargetMode="External"/><Relationship Id="rId12" Type="http://schemas.openxmlformats.org/officeDocument/2006/relationships/hyperlink" Target="file://localhost/Users/setarehrafatirad/Neha's%20Wedding/DSCN6729.JPG" TargetMode="External"/><Relationship Id="rId1" Type="http://schemas.openxmlformats.org/officeDocument/2006/relationships/slideLayout" Target="../slideLayouts/slideLayout2.xml"/><Relationship Id="rId2" Type="http://schemas.openxmlformats.org/officeDocument/2006/relationships/image" Target="../media/image13.jpeg"/><Relationship Id="rId3" Type="http://schemas.openxmlformats.org/officeDocument/2006/relationships/image" Target="../media/image14.jpeg"/><Relationship Id="rId4" Type="http://schemas.openxmlformats.org/officeDocument/2006/relationships/image" Target="../media/image15.jpeg"/><Relationship Id="rId5" Type="http://schemas.openxmlformats.org/officeDocument/2006/relationships/image" Target="../media/image16.jpeg"/><Relationship Id="rId6" Type="http://schemas.openxmlformats.org/officeDocument/2006/relationships/image" Target="../media/image17.jpeg"/><Relationship Id="rId7" Type="http://schemas.openxmlformats.org/officeDocument/2006/relationships/image" Target="../media/image2.jpeg"/><Relationship Id="rId8" Type="http://schemas.openxmlformats.org/officeDocument/2006/relationships/hyperlink" Target="file://localhost/Users/setarehrafatirad/Neha's%20Wedding/DSCN6843.JPG" TargetMode="External"/><Relationship Id="rId9" Type="http://schemas.openxmlformats.org/officeDocument/2006/relationships/hyperlink" Target="file://localhost/Users/setarehrafatirad/Neha's%20Wedding/DSCN6793.JPG" TargetMode="External"/><Relationship Id="rId10" Type="http://schemas.openxmlformats.org/officeDocument/2006/relationships/hyperlink" Target="file://localhost/Users/setarehrafatirad/Neha's%20Wedding/DSCN6749.JPG"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7.jpeg"/><Relationship Id="rId4" Type="http://schemas.openxmlformats.org/officeDocument/2006/relationships/image" Target="../media/image28.jpeg"/><Relationship Id="rId5" Type="http://schemas.openxmlformats.org/officeDocument/2006/relationships/image" Target="../media/image2.jpeg"/><Relationship Id="rId6" Type="http://schemas.openxmlformats.org/officeDocument/2006/relationships/hyperlink" Target="file://localhost/Users/setarehrafatirad/Trip-to-Beijing/Shopping-at-Twins-Mall/DSCN4434.JPG" TargetMode="External"/><Relationship Id="rId7" Type="http://schemas.openxmlformats.org/officeDocument/2006/relationships/hyperlink" Target="file://localhost/Users/setarehrafatirad/Trip-to-Beijing/Shopping-at-Twins-Mall/DSCN4435.JPG" TargetMode="External"/><Relationship Id="rId8" Type="http://schemas.openxmlformats.org/officeDocument/2006/relationships/hyperlink" Target="file://localhost/Users/setarehrafatirad/Trip-to-Beijing/Having-Dinner-at-a-chineese-restaurant/DSCN4258.JPG" TargetMode="External"/><Relationship Id="rId9" Type="http://schemas.openxmlformats.org/officeDocument/2006/relationships/hyperlink" Target="file://localhost/Users/setarehrafatirad/Trip-to-Beijing/Having-Dinner-at-a-chineese-restaurant/DSCN4254.JPG" TargetMode="External"/><Relationship Id="rId1" Type="http://schemas.openxmlformats.org/officeDocument/2006/relationships/slideLayout" Target="../slideLayouts/slideLayout2.xml"/><Relationship Id="rId2" Type="http://schemas.openxmlformats.org/officeDocument/2006/relationships/image" Target="../media/image26.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6" Type="http://schemas.openxmlformats.org/officeDocument/2006/relationships/image" Target="../media/image6.jpeg"/><Relationship Id="rId7" Type="http://schemas.openxmlformats.org/officeDocument/2006/relationships/image" Target="../media/image7.png"/><Relationship Id="rId8" Type="http://schemas.openxmlformats.org/officeDocument/2006/relationships/image" Target="../media/image8.jpeg"/><Relationship Id="rId9" Type="http://schemas.openxmlformats.org/officeDocument/2006/relationships/image" Target="../media/image9.jpeg"/><Relationship Id="rId10" Type="http://schemas.openxmlformats.org/officeDocument/2006/relationships/image" Target="../media/image2.jpe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21.xml.rels><?xml version="1.0" encoding="UTF-8" standalone="yes"?>
<Relationships xmlns="http://schemas.openxmlformats.org/package/2006/relationships"><Relationship Id="rId3" Type="http://schemas.openxmlformats.org/officeDocument/2006/relationships/image" Target="../media/image30.jpeg"/><Relationship Id="rId4" Type="http://schemas.openxmlformats.org/officeDocument/2006/relationships/image" Target="../media/image2.jpeg"/><Relationship Id="rId1" Type="http://schemas.openxmlformats.org/officeDocument/2006/relationships/slideLayout" Target="../slideLayouts/slideLayout2.xml"/><Relationship Id="rId2" Type="http://schemas.openxmlformats.org/officeDocument/2006/relationships/image" Target="../media/image29.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jpeg"/><Relationship Id="rId3" Type="http://schemas.openxmlformats.org/officeDocument/2006/relationships/image" Target="../media/image2.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jpeg"/></Relationships>
</file>

<file path=ppt/slides/_rels/slide25.xml.rels><?xml version="1.0" encoding="UTF-8" standalone="yes"?>
<Relationships xmlns="http://schemas.openxmlformats.org/package/2006/relationships"><Relationship Id="rId3" Type="http://schemas.openxmlformats.org/officeDocument/2006/relationships/image" Target="../media/image32.jpeg"/><Relationship Id="rId4" Type="http://schemas.openxmlformats.org/officeDocument/2006/relationships/image" Target="../media/image33.jpeg"/><Relationship Id="rId5" Type="http://schemas.openxmlformats.org/officeDocument/2006/relationships/image" Target="../media/image2.jpeg"/><Relationship Id="rId6" Type="http://schemas.openxmlformats.org/officeDocument/2006/relationships/image" Target="../media/image34.jpe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2.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jpeg"/><Relationship Id="rId3" Type="http://schemas.openxmlformats.org/officeDocument/2006/relationships/image" Target="../media/image2.jpeg"/></Relationships>
</file>

<file path=ppt/slides/_rels/slide28.xml.rels><?xml version="1.0" encoding="UTF-8" standalone="yes"?>
<Relationships xmlns="http://schemas.openxmlformats.org/package/2006/relationships"><Relationship Id="rId3" Type="http://schemas.openxmlformats.org/officeDocument/2006/relationships/image" Target="../media/image36.jpeg"/><Relationship Id="rId4" Type="http://schemas.openxmlformats.org/officeDocument/2006/relationships/image" Target="../media/image2.jpe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2.jpe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2.jpe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13.jpeg"/><Relationship Id="rId5" Type="http://schemas.openxmlformats.org/officeDocument/2006/relationships/image" Target="../media/image14.jpeg"/><Relationship Id="rId6" Type="http://schemas.openxmlformats.org/officeDocument/2006/relationships/image" Target="../media/image15.jpeg"/><Relationship Id="rId7" Type="http://schemas.openxmlformats.org/officeDocument/2006/relationships/image" Target="../media/image16.jpeg"/><Relationship Id="rId8" Type="http://schemas.openxmlformats.org/officeDocument/2006/relationships/image" Target="../media/image17.jpeg"/><Relationship Id="rId9" Type="http://schemas.openxmlformats.org/officeDocument/2006/relationships/image" Target="../media/image2.jpe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2.jpe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openxmlformats.org/officeDocument/2006/relationships/image" Target="../media/image18.pdf"/><Relationship Id="rId4" Type="http://schemas.openxmlformats.org/officeDocument/2006/relationships/image" Target="../media/image19.png"/><Relationship Id="rId5" Type="http://schemas.openxmlformats.org/officeDocument/2006/relationships/image" Target="../media/image2.jpe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Contextual Augmentation of Ontology for Recognizing </a:t>
            </a:r>
            <a:br>
              <a:rPr lang="en-US" dirty="0" smtClean="0"/>
            </a:br>
            <a:r>
              <a:rPr lang="en-US" dirty="0" smtClean="0"/>
              <a:t>Sub-Events</a:t>
            </a:r>
            <a:endParaRPr lang="en-US" dirty="0"/>
          </a:p>
        </p:txBody>
      </p:sp>
      <p:sp>
        <p:nvSpPr>
          <p:cNvPr id="3" name="Subtitle 2"/>
          <p:cNvSpPr>
            <a:spLocks noGrp="1"/>
          </p:cNvSpPr>
          <p:nvPr>
            <p:ph type="subTitle" idx="1"/>
          </p:nvPr>
        </p:nvSpPr>
        <p:spPr/>
        <p:txBody>
          <a:bodyPr>
            <a:normAutofit fontScale="77500" lnSpcReduction="20000"/>
          </a:bodyPr>
          <a:lstStyle/>
          <a:p>
            <a:r>
              <a:rPr lang="en-US" dirty="0" smtClean="0"/>
              <a:t>Setareh Rafatirad and </a:t>
            </a:r>
            <a:r>
              <a:rPr lang="en-US" dirty="0" err="1" smtClean="0"/>
              <a:t>Ramesh</a:t>
            </a:r>
            <a:r>
              <a:rPr lang="en-US" dirty="0" smtClean="0"/>
              <a:t> Jain</a:t>
            </a:r>
          </a:p>
          <a:p>
            <a:r>
              <a:rPr lang="en-US" dirty="0" err="1" smtClean="0"/>
              <a:t>srafatir@ics.uci.edu</a:t>
            </a:r>
            <a:r>
              <a:rPr lang="en-US" dirty="0" smtClean="0"/>
              <a:t> , </a:t>
            </a:r>
            <a:r>
              <a:rPr lang="en-US" dirty="0" err="1" smtClean="0"/>
              <a:t>jain@ics.uci.edu</a:t>
            </a:r>
            <a:endParaRPr lang="en-US" dirty="0" smtClean="0"/>
          </a:p>
          <a:p>
            <a:r>
              <a:rPr lang="en-US" dirty="0" smtClean="0"/>
              <a:t>ICSC2011, Sep 19-21, Palo Alto</a:t>
            </a:r>
          </a:p>
          <a:p>
            <a:r>
              <a:rPr lang="en-US" dirty="0" smtClean="0"/>
              <a:t>Donald Bren School of Information and Computer Science</a:t>
            </a:r>
          </a:p>
          <a:p>
            <a:r>
              <a:rPr lang="en-US" dirty="0" smtClean="0"/>
              <a:t>University of California Irvine</a:t>
            </a:r>
            <a:endParaRPr lang="en-US" dirty="0"/>
          </a:p>
        </p:txBody>
      </p:sp>
      <p:pic>
        <p:nvPicPr>
          <p:cNvPr id="5" name="Picture 4" descr="UCI_LOGO.jpg"/>
          <p:cNvPicPr>
            <a:picLocks noChangeAspect="1"/>
          </p:cNvPicPr>
          <p:nvPr/>
        </p:nvPicPr>
        <p:blipFill>
          <a:blip r:embed="rId2"/>
          <a:stretch>
            <a:fillRect/>
          </a:stretch>
        </p:blipFill>
        <p:spPr>
          <a:xfrm>
            <a:off x="1569978" y="3810000"/>
            <a:ext cx="2240022" cy="2235780"/>
          </a:xfrm>
          <a:prstGeom prst="rect">
            <a:avLst/>
          </a:prstGeom>
        </p:spPr>
      </p:pic>
      <p:sp>
        <p:nvSpPr>
          <p:cNvPr id="6" name="Slide Number Placeholder 5"/>
          <p:cNvSpPr>
            <a:spLocks noGrp="1"/>
          </p:cNvSpPr>
          <p:nvPr>
            <p:ph type="sldNum" sz="quarter" idx="12"/>
          </p:nvPr>
        </p:nvSpPr>
        <p:spPr/>
        <p:txBody>
          <a:bodyPr/>
          <a:lstStyle/>
          <a:p>
            <a:fld id="{A805C6BB-2B37-E84C-942F-CE92F7AD1391}" type="slidenum">
              <a:rPr lang="en-US" smtClean="0"/>
              <a:pPr/>
              <a:t>1</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Inspired by </a:t>
            </a:r>
            <a:r>
              <a:rPr lang="en-US" dirty="0" err="1" smtClean="0"/>
              <a:t>Binford</a:t>
            </a:r>
            <a:r>
              <a:rPr lang="en-US" dirty="0" smtClean="0"/>
              <a:t> Hierarchical Object Model</a:t>
            </a:r>
            <a:endParaRPr lang="en-US" dirty="0"/>
          </a:p>
        </p:txBody>
      </p:sp>
      <p:pic>
        <p:nvPicPr>
          <p:cNvPr id="4" name="Picture 3" descr="4.png"/>
          <p:cNvPicPr>
            <a:picLocks noChangeAspect="1"/>
          </p:cNvPicPr>
          <p:nvPr/>
        </p:nvPicPr>
        <p:blipFill>
          <a:blip r:embed="rId3"/>
          <a:stretch>
            <a:fillRect/>
          </a:stretch>
        </p:blipFill>
        <p:spPr>
          <a:xfrm>
            <a:off x="4953000" y="1905000"/>
            <a:ext cx="4155920" cy="3429000"/>
          </a:xfrm>
          <a:prstGeom prst="rect">
            <a:avLst/>
          </a:prstGeom>
        </p:spPr>
      </p:pic>
      <p:sp>
        <p:nvSpPr>
          <p:cNvPr id="5" name="Slide Number Placeholder 4"/>
          <p:cNvSpPr>
            <a:spLocks noGrp="1"/>
          </p:cNvSpPr>
          <p:nvPr>
            <p:ph type="sldNum" sz="quarter" idx="12"/>
          </p:nvPr>
        </p:nvSpPr>
        <p:spPr/>
        <p:txBody>
          <a:bodyPr/>
          <a:lstStyle/>
          <a:p>
            <a:fld id="{A805C6BB-2B37-E84C-942F-CE92F7AD1391}" type="slidenum">
              <a:rPr lang="en-US" smtClean="0"/>
              <a:pPr/>
              <a:t>10</a:t>
            </a:fld>
            <a:endParaRPr lang="en-US"/>
          </a:p>
        </p:txBody>
      </p:sp>
      <p:sp>
        <p:nvSpPr>
          <p:cNvPr id="6" name="TextBox 5"/>
          <p:cNvSpPr txBox="1"/>
          <p:nvPr/>
        </p:nvSpPr>
        <p:spPr>
          <a:xfrm>
            <a:off x="6172200" y="6535579"/>
            <a:ext cx="1816723" cy="246221"/>
          </a:xfrm>
          <a:prstGeom prst="rect">
            <a:avLst/>
          </a:prstGeom>
          <a:gradFill flip="none" rotWithShape="1">
            <a:gsLst>
              <a:gs pos="99000">
                <a:schemeClr val="bg1"/>
              </a:gs>
              <a:gs pos="100000">
                <a:srgbClr val="000000"/>
              </a:gs>
              <a:gs pos="58000">
                <a:schemeClr val="bg1"/>
              </a:gs>
              <a:gs pos="0">
                <a:schemeClr val="bg2">
                  <a:lumMod val="50000"/>
                </a:schemeClr>
              </a:gs>
            </a:gsLst>
            <a:lin ang="0" scaled="1"/>
            <a:tileRect/>
          </a:gradFill>
        </p:spPr>
        <p:txBody>
          <a:bodyPr wrap="none" rtlCol="0">
            <a:spAutoFit/>
          </a:bodyPr>
          <a:lstStyle/>
          <a:p>
            <a:r>
              <a:rPr lang="en-US" sz="1000" dirty="0" smtClean="0"/>
              <a:t>University of California Irvine</a:t>
            </a:r>
            <a:endParaRPr lang="en-US" sz="1000" dirty="0"/>
          </a:p>
        </p:txBody>
      </p:sp>
      <p:pic>
        <p:nvPicPr>
          <p:cNvPr id="8" name="Picture 7" descr="UCI_LOGO.jpg"/>
          <p:cNvPicPr>
            <a:picLocks noChangeAspect="1"/>
          </p:cNvPicPr>
          <p:nvPr/>
        </p:nvPicPr>
        <p:blipFill>
          <a:blip r:embed="rId4"/>
          <a:stretch>
            <a:fillRect/>
          </a:stretch>
        </p:blipFill>
        <p:spPr>
          <a:xfrm>
            <a:off x="7924800" y="6173499"/>
            <a:ext cx="685800" cy="684501"/>
          </a:xfrm>
          <a:prstGeom prst="rect">
            <a:avLst/>
          </a:prstGeom>
        </p:spPr>
      </p:pic>
      <p:pic>
        <p:nvPicPr>
          <p:cNvPr id="10" name="Picture 9" descr="3.eps"/>
          <p:cNvPicPr>
            <a:picLocks noChangeAspect="1"/>
          </p:cNvPicPr>
          <p:nvPr/>
        </p:nvPicPr>
        <mc:AlternateContent>
          <mc:Choice xmlns:ma="http://schemas.microsoft.com/office/mac/drawingml/2008/main" Requires="ma">
            <p:blipFill>
              <a:blip r:embed="rId5"/>
              <a:stretch>
                <a:fillRect/>
              </a:stretch>
            </p:blipFill>
          </mc:Choice>
          <mc:Fallback>
            <p:blipFill>
              <a:blip r:embed="rId6"/>
              <a:stretch>
                <a:fillRect/>
              </a:stretch>
            </p:blipFill>
          </mc:Fallback>
        </mc:AlternateContent>
        <p:spPr>
          <a:xfrm>
            <a:off x="1066800" y="1981200"/>
            <a:ext cx="3840684" cy="2896898"/>
          </a:xfrm>
          <a:prstGeom prst="rect">
            <a:avLst/>
          </a:prstGeom>
        </p:spPr>
      </p:pic>
      <p:sp>
        <p:nvSpPr>
          <p:cNvPr id="11" name="Right Triangle 10"/>
          <p:cNvSpPr/>
          <p:nvPr/>
        </p:nvSpPr>
        <p:spPr>
          <a:xfrm>
            <a:off x="4191000" y="3657600"/>
            <a:ext cx="1524000" cy="1143000"/>
          </a:xfrm>
          <a:prstGeom prst="rtTriangle">
            <a:avLst/>
          </a:prstGeom>
          <a:gradFill flip="none" rotWithShape="1">
            <a:gsLst>
              <a:gs pos="0">
                <a:schemeClr val="accent1">
                  <a:alpha val="28000"/>
                </a:schemeClr>
              </a:gs>
              <a:gs pos="100000">
                <a:srgbClr val="FFFFFF">
                  <a:alpha val="17000"/>
                </a:srgbClr>
              </a:gs>
            </a:gsLst>
            <a:lin ang="0" scaled="1"/>
            <a:tileRect/>
          </a:gradFill>
          <a:ln>
            <a:solidFill>
              <a:schemeClr val="tx1">
                <a:alpha val="0"/>
              </a:schemeClr>
            </a:solidFill>
          </a:ln>
          <a:effectLst>
            <a:outerShdw blurRad="63500" dist="25400" dir="5400000" rotWithShape="0">
              <a:srgbClr val="000000">
                <a:alpha val="43137"/>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152400"/>
            <a:ext cx="7498080" cy="1143000"/>
          </a:xfrm>
        </p:spPr>
        <p:txBody>
          <a:bodyPr>
            <a:normAutofit/>
          </a:bodyPr>
          <a:lstStyle/>
          <a:p>
            <a:r>
              <a:rPr lang="en-US" sz="3600" dirty="0" smtClean="0"/>
              <a:t>R-Ontology</a:t>
            </a:r>
            <a:endParaRPr lang="en-US" sz="3600" dirty="0"/>
          </a:p>
        </p:txBody>
      </p:sp>
      <p:sp>
        <p:nvSpPr>
          <p:cNvPr id="5" name="TextBox 4"/>
          <p:cNvSpPr txBox="1"/>
          <p:nvPr/>
        </p:nvSpPr>
        <p:spPr>
          <a:xfrm>
            <a:off x="3156826" y="1306354"/>
            <a:ext cx="3472574" cy="5170646"/>
          </a:xfrm>
          <a:prstGeom prst="rect">
            <a:avLst/>
          </a:prstGeom>
          <a:solidFill>
            <a:schemeClr val="accent1">
              <a:lumMod val="20000"/>
              <a:lumOff val="80000"/>
            </a:schemeClr>
          </a:solidFill>
          <a:ln w="57150" cap="sq" cmpd="thickThin">
            <a:solidFill>
              <a:srgbClr val="000090"/>
            </a:solidFill>
            <a:prstDash val="solid"/>
            <a:round/>
          </a:ln>
        </p:spPr>
        <p:txBody>
          <a:bodyPr wrap="square" rtlCol="0">
            <a:spAutoFit/>
          </a:bodyPr>
          <a:lstStyle/>
          <a:p>
            <a:r>
              <a:rPr lang="en-US" sz="1000" b="1" dirty="0" smtClean="0"/>
              <a:t>TRIP scenario</a:t>
            </a:r>
          </a:p>
          <a:p>
            <a:r>
              <a:rPr lang="en-US" sz="1000" dirty="0" smtClean="0"/>
              <a:t>Individual: &lt;</a:t>
            </a:r>
            <a:r>
              <a:rPr lang="en-US" sz="1000" dirty="0" err="1" smtClean="0"/>
              <a:t>domain#event_n</a:t>
            </a:r>
            <a:r>
              <a:rPr lang="en-US" sz="1000" dirty="0" smtClean="0"/>
              <a:t>&gt;</a:t>
            </a:r>
          </a:p>
          <a:p>
            <a:r>
              <a:rPr lang="en-US" sz="1000" dirty="0" smtClean="0"/>
              <a:t>    Types: </a:t>
            </a:r>
          </a:p>
          <a:p>
            <a:r>
              <a:rPr lang="en-US" sz="1000" dirty="0" smtClean="0"/>
              <a:t>        &lt;</a:t>
            </a:r>
            <a:r>
              <a:rPr lang="en-US" sz="1000" dirty="0" err="1" smtClean="0"/>
              <a:t>domain#Staying</a:t>
            </a:r>
            <a:r>
              <a:rPr lang="en-US" sz="1000" dirty="0" smtClean="0"/>
              <a:t>&gt;   </a:t>
            </a:r>
          </a:p>
          <a:p>
            <a:r>
              <a:rPr lang="en-US" sz="1000" dirty="0" smtClean="0"/>
              <a:t>    Facts:  </a:t>
            </a:r>
          </a:p>
          <a:p>
            <a:r>
              <a:rPr lang="en-US" sz="1000" dirty="0" smtClean="0"/>
              <a:t>        &lt;</a:t>
            </a:r>
            <a:r>
              <a:rPr lang="en-US" sz="1000" dirty="0" err="1" smtClean="0"/>
              <a:t>upper#SUPEREVENT</a:t>
            </a:r>
            <a:r>
              <a:rPr lang="en-US" sz="1000" dirty="0" smtClean="0"/>
              <a:t>&gt;  &lt;</a:t>
            </a:r>
            <a:r>
              <a:rPr lang="en-US" sz="1000" dirty="0" err="1" smtClean="0"/>
              <a:t>domain#Trip</a:t>
            </a:r>
            <a:r>
              <a:rPr lang="en-US" sz="1000" dirty="0" smtClean="0"/>
              <a:t>-to-Beijing&gt;,</a:t>
            </a:r>
          </a:p>
          <a:p>
            <a:r>
              <a:rPr lang="en-US" sz="1000" dirty="0" smtClean="0"/>
              <a:t>        &lt;</a:t>
            </a:r>
            <a:r>
              <a:rPr lang="en-US" sz="1000" dirty="0" err="1" smtClean="0"/>
              <a:t>upper#P</a:t>
            </a:r>
            <a:r>
              <a:rPr lang="en-US" sz="1000" dirty="0" smtClean="0"/>
              <a:t>-POI-LOCATION&gt;  &lt;</a:t>
            </a:r>
            <a:r>
              <a:rPr lang="en-US" sz="1000" dirty="0" err="1" smtClean="0"/>
              <a:t>domain#place_k</a:t>
            </a:r>
            <a:r>
              <a:rPr lang="en-US" sz="1000" dirty="0" smtClean="0"/>
              <a:t>&gt;,</a:t>
            </a:r>
          </a:p>
          <a:p>
            <a:r>
              <a:rPr lang="en-US" sz="1000" dirty="0" smtClean="0"/>
              <a:t>        &lt;</a:t>
            </a:r>
            <a:r>
              <a:rPr lang="en-US" sz="1000" dirty="0" err="1" smtClean="0"/>
              <a:t>upper#P</a:t>
            </a:r>
            <a:r>
              <a:rPr lang="en-US" sz="1000" dirty="0" smtClean="0"/>
              <a:t>-T-BEFORE&gt;  &lt;</a:t>
            </a:r>
            <a:r>
              <a:rPr lang="en-US" sz="1000" dirty="0" err="1" smtClean="0"/>
              <a:t>domain#Checking-out_j</a:t>
            </a:r>
            <a:r>
              <a:rPr lang="en-US" sz="1000" dirty="0" smtClean="0"/>
              <a:t>&gt;,</a:t>
            </a:r>
          </a:p>
          <a:p>
            <a:r>
              <a:rPr lang="en-US" sz="1000" dirty="0" smtClean="0"/>
              <a:t>        &lt;</a:t>
            </a:r>
            <a:r>
              <a:rPr lang="en-US" sz="1000" dirty="0" err="1" smtClean="0"/>
              <a:t>upper#P</a:t>
            </a:r>
            <a:r>
              <a:rPr lang="en-US" sz="1000" dirty="0" smtClean="0"/>
              <a:t>-T-AFTER&gt;  &lt;</a:t>
            </a:r>
            <a:r>
              <a:rPr lang="en-US" sz="1000" dirty="0" err="1" smtClean="0"/>
              <a:t>domain#Checking-in_j</a:t>
            </a:r>
            <a:r>
              <a:rPr lang="en-US" sz="1000" dirty="0" smtClean="0"/>
              <a:t>&gt;</a:t>
            </a:r>
          </a:p>
          <a:p>
            <a:r>
              <a:rPr lang="en-US" sz="1000" dirty="0" smtClean="0"/>
              <a:t>    </a:t>
            </a:r>
          </a:p>
          <a:p>
            <a:r>
              <a:rPr lang="en-US" sz="1000" dirty="0" smtClean="0"/>
              <a:t>Individual: &lt;</a:t>
            </a:r>
            <a:r>
              <a:rPr lang="en-US" sz="1000" dirty="0" err="1" smtClean="0"/>
              <a:t>domain#place_k</a:t>
            </a:r>
            <a:r>
              <a:rPr lang="en-US" sz="1000" dirty="0" smtClean="0"/>
              <a:t>&gt;</a:t>
            </a:r>
          </a:p>
          <a:p>
            <a:r>
              <a:rPr lang="en-US" sz="1000" dirty="0" smtClean="0"/>
              <a:t>    Types: </a:t>
            </a:r>
          </a:p>
          <a:p>
            <a:r>
              <a:rPr lang="en-US" sz="1000" dirty="0" smtClean="0"/>
              <a:t>        &lt;</a:t>
            </a:r>
            <a:r>
              <a:rPr lang="en-US" sz="1000" dirty="0" err="1" smtClean="0"/>
              <a:t>domain#POI</a:t>
            </a:r>
            <a:r>
              <a:rPr lang="en-US" sz="1000" dirty="0" smtClean="0"/>
              <a:t>&gt;    </a:t>
            </a:r>
          </a:p>
          <a:p>
            <a:r>
              <a:rPr lang="en-US" sz="1000" dirty="0" smtClean="0"/>
              <a:t>    Facts:  </a:t>
            </a:r>
          </a:p>
          <a:p>
            <a:r>
              <a:rPr lang="en-US" sz="1000" dirty="0" smtClean="0"/>
              <a:t>        &lt;</a:t>
            </a:r>
            <a:r>
              <a:rPr lang="en-US" sz="1000" dirty="0" err="1" smtClean="0"/>
              <a:t>upper#HAS</a:t>
            </a:r>
            <a:r>
              <a:rPr lang="en-US" sz="1000" dirty="0" smtClean="0"/>
              <a:t>-CATEGORY&gt;  “hotel”,  {domain}</a:t>
            </a:r>
          </a:p>
          <a:p>
            <a:r>
              <a:rPr lang="en-US" sz="1000" dirty="0" smtClean="0"/>
              <a:t>        &lt;</a:t>
            </a:r>
            <a:r>
              <a:rPr lang="en-US" sz="1000" dirty="0" err="1" smtClean="0"/>
              <a:t>upper#HAS</a:t>
            </a:r>
            <a:r>
              <a:rPr lang="en-US" sz="1000" dirty="0" smtClean="0"/>
              <a:t>-LATITUDE&gt;  21.13,      {R-Onto}</a:t>
            </a:r>
          </a:p>
          <a:p>
            <a:r>
              <a:rPr lang="en-US" sz="1000" dirty="0" smtClean="0"/>
              <a:t>        &lt;</a:t>
            </a:r>
            <a:r>
              <a:rPr lang="en-US" sz="1000" dirty="0" err="1" smtClean="0"/>
              <a:t>upper#HAS</a:t>
            </a:r>
            <a:r>
              <a:rPr lang="en-US" sz="1000" dirty="0" smtClean="0"/>
              <a:t>-LONGITUDE&gt;  79.06   {R-Onto}</a:t>
            </a:r>
          </a:p>
          <a:p>
            <a:r>
              <a:rPr lang="en-US" sz="1000" dirty="0" smtClean="0"/>
              <a:t>        &lt;</a:t>
            </a:r>
            <a:r>
              <a:rPr lang="en-US" sz="1000" dirty="0" err="1" smtClean="0"/>
              <a:t>upper#HAS</a:t>
            </a:r>
            <a:r>
              <a:rPr lang="en-US" sz="1000" dirty="0" smtClean="0"/>
              <a:t>-BOUNDARY&gt;  &lt;</a:t>
            </a:r>
            <a:r>
              <a:rPr lang="en-US" sz="1000" dirty="0" err="1" smtClean="0"/>
              <a:t>domain#bound-k</a:t>
            </a:r>
            <a:r>
              <a:rPr lang="en-US" sz="1000" dirty="0" smtClean="0"/>
              <a:t>&gt;</a:t>
            </a:r>
          </a:p>
          <a:p>
            <a:endParaRPr lang="en-US" sz="1000" dirty="0" smtClean="0"/>
          </a:p>
          <a:p>
            <a:r>
              <a:rPr lang="en-US" sz="1000" dirty="0" smtClean="0"/>
              <a:t>Individual: &lt;</a:t>
            </a:r>
            <a:r>
              <a:rPr lang="en-US" sz="1000" dirty="0" err="1" smtClean="0"/>
              <a:t>domain#bound-k</a:t>
            </a:r>
            <a:r>
              <a:rPr lang="en-US" sz="1000" dirty="0" smtClean="0"/>
              <a:t>&gt;</a:t>
            </a:r>
          </a:p>
          <a:p>
            <a:r>
              <a:rPr lang="en-US" sz="1000" dirty="0" smtClean="0"/>
              <a:t>    Types: </a:t>
            </a:r>
          </a:p>
          <a:p>
            <a:r>
              <a:rPr lang="en-US" sz="1000" dirty="0" smtClean="0"/>
              <a:t>        &lt;</a:t>
            </a:r>
            <a:r>
              <a:rPr lang="en-US" sz="1000" dirty="0" err="1" smtClean="0"/>
              <a:t>upper#Bounding</a:t>
            </a:r>
            <a:r>
              <a:rPr lang="en-US" sz="1000" dirty="0" smtClean="0"/>
              <a:t>-Box&gt;   </a:t>
            </a:r>
          </a:p>
          <a:p>
            <a:r>
              <a:rPr lang="en-US" sz="1000" dirty="0" smtClean="0"/>
              <a:t>    Facts:  </a:t>
            </a:r>
          </a:p>
          <a:p>
            <a:r>
              <a:rPr lang="en-US" sz="1000" dirty="0" smtClean="0"/>
              <a:t>        &lt;</a:t>
            </a:r>
            <a:r>
              <a:rPr lang="en-US" sz="1000" dirty="0" err="1" smtClean="0"/>
              <a:t>upper#S</a:t>
            </a:r>
            <a:r>
              <a:rPr lang="en-US" sz="1000" dirty="0" smtClean="0"/>
              <a:t>-CONTAINS&gt;  &lt;domain#coor_k1&gt;,</a:t>
            </a:r>
          </a:p>
          <a:p>
            <a:r>
              <a:rPr lang="en-US" sz="1000" dirty="0" smtClean="0"/>
              <a:t>        &lt;</a:t>
            </a:r>
            <a:r>
              <a:rPr lang="en-US" sz="1000" dirty="0" err="1" smtClean="0"/>
              <a:t>upper#S</a:t>
            </a:r>
            <a:r>
              <a:rPr lang="en-US" sz="1000" dirty="0" smtClean="0"/>
              <a:t>-CONTAINS&gt;  &lt;domain#coor_k2&gt;</a:t>
            </a:r>
          </a:p>
          <a:p>
            <a:endParaRPr lang="en-US" sz="1000" dirty="0" smtClean="0"/>
          </a:p>
          <a:p>
            <a:r>
              <a:rPr lang="en-US" sz="1000" dirty="0" smtClean="0"/>
              <a:t>Individual: &lt;domain#coor-k1&gt;</a:t>
            </a:r>
          </a:p>
          <a:p>
            <a:r>
              <a:rPr lang="en-US" sz="1000" dirty="0" smtClean="0"/>
              <a:t>    Types: </a:t>
            </a:r>
          </a:p>
          <a:p>
            <a:r>
              <a:rPr lang="en-US" sz="1000" dirty="0" smtClean="0"/>
              <a:t>        &lt;</a:t>
            </a:r>
            <a:r>
              <a:rPr lang="en-US" sz="1000" dirty="0" err="1" smtClean="0"/>
              <a:t>upper#Coordinates</a:t>
            </a:r>
            <a:r>
              <a:rPr lang="en-US" sz="1000" dirty="0" smtClean="0"/>
              <a:t>&gt;   </a:t>
            </a:r>
          </a:p>
          <a:p>
            <a:r>
              <a:rPr lang="en-US" sz="1000" dirty="0" smtClean="0"/>
              <a:t>    Facts:  </a:t>
            </a:r>
          </a:p>
          <a:p>
            <a:r>
              <a:rPr lang="en-US" sz="1000" dirty="0" smtClean="0"/>
              <a:t>        &lt;</a:t>
            </a:r>
            <a:r>
              <a:rPr lang="en-US" sz="1000" dirty="0" err="1" smtClean="0"/>
              <a:t>upper#HAS</a:t>
            </a:r>
            <a:r>
              <a:rPr lang="en-US" sz="1000" dirty="0" smtClean="0"/>
              <a:t>-LATITUDE&gt;  39.908094,</a:t>
            </a:r>
          </a:p>
          <a:p>
            <a:r>
              <a:rPr lang="en-US" sz="1000" dirty="0" smtClean="0"/>
              <a:t>        &lt;</a:t>
            </a:r>
            <a:r>
              <a:rPr lang="en-US" sz="1000" dirty="0" err="1" smtClean="0"/>
              <a:t>upper#HAS</a:t>
            </a:r>
            <a:r>
              <a:rPr lang="en-US" sz="1000" dirty="0" smtClean="0"/>
              <a:t>-LONGITUDE&gt;  116.444083</a:t>
            </a:r>
          </a:p>
          <a:p>
            <a:endParaRPr lang="en-US" sz="1000" dirty="0" smtClean="0"/>
          </a:p>
          <a:p>
            <a:endParaRPr lang="en-US" sz="1000" dirty="0"/>
          </a:p>
        </p:txBody>
      </p:sp>
      <p:sp>
        <p:nvSpPr>
          <p:cNvPr id="7" name="Slide Number Placeholder 6"/>
          <p:cNvSpPr>
            <a:spLocks noGrp="1"/>
          </p:cNvSpPr>
          <p:nvPr>
            <p:ph type="sldNum" sz="quarter" idx="12"/>
          </p:nvPr>
        </p:nvSpPr>
        <p:spPr/>
        <p:txBody>
          <a:bodyPr/>
          <a:lstStyle/>
          <a:p>
            <a:fld id="{A805C6BB-2B37-E84C-942F-CE92F7AD1391}" type="slidenum">
              <a:rPr lang="en-US" smtClean="0"/>
              <a:pPr/>
              <a:t>11</a:t>
            </a:fld>
            <a:endParaRPr lang="en-US"/>
          </a:p>
        </p:txBody>
      </p:sp>
      <p:sp>
        <p:nvSpPr>
          <p:cNvPr id="8" name="TextBox 7"/>
          <p:cNvSpPr txBox="1"/>
          <p:nvPr/>
        </p:nvSpPr>
        <p:spPr>
          <a:xfrm>
            <a:off x="6172200" y="6535579"/>
            <a:ext cx="1816723" cy="246221"/>
          </a:xfrm>
          <a:prstGeom prst="rect">
            <a:avLst/>
          </a:prstGeom>
          <a:gradFill flip="none" rotWithShape="1">
            <a:gsLst>
              <a:gs pos="99000">
                <a:schemeClr val="bg1"/>
              </a:gs>
              <a:gs pos="100000">
                <a:srgbClr val="000000"/>
              </a:gs>
              <a:gs pos="58000">
                <a:schemeClr val="bg1"/>
              </a:gs>
              <a:gs pos="0">
                <a:schemeClr val="bg2">
                  <a:lumMod val="50000"/>
                </a:schemeClr>
              </a:gs>
            </a:gsLst>
            <a:lin ang="0" scaled="1"/>
            <a:tileRect/>
          </a:gradFill>
        </p:spPr>
        <p:txBody>
          <a:bodyPr wrap="none" rtlCol="0">
            <a:spAutoFit/>
          </a:bodyPr>
          <a:lstStyle/>
          <a:p>
            <a:r>
              <a:rPr lang="en-US" sz="1000" dirty="0" smtClean="0"/>
              <a:t>University of California Irvine</a:t>
            </a:r>
            <a:endParaRPr lang="en-US" sz="1000" dirty="0"/>
          </a:p>
        </p:txBody>
      </p:sp>
      <p:pic>
        <p:nvPicPr>
          <p:cNvPr id="9" name="Picture 8" descr="UCI_LOGO.jpg"/>
          <p:cNvPicPr>
            <a:picLocks noChangeAspect="1"/>
          </p:cNvPicPr>
          <p:nvPr/>
        </p:nvPicPr>
        <p:blipFill>
          <a:blip r:embed="rId3"/>
          <a:stretch>
            <a:fillRect/>
          </a:stretch>
        </p:blipFill>
        <p:spPr>
          <a:xfrm>
            <a:off x="7924800" y="6173499"/>
            <a:ext cx="685800" cy="684501"/>
          </a:xfrm>
          <a:prstGeom prst="rect">
            <a:avLst/>
          </a:prstGeom>
        </p:spPr>
      </p:pic>
      <p:sp>
        <p:nvSpPr>
          <p:cNvPr id="10" name="Rounded Rectangle 9"/>
          <p:cNvSpPr/>
          <p:nvPr/>
        </p:nvSpPr>
        <p:spPr>
          <a:xfrm>
            <a:off x="2971800" y="2743200"/>
            <a:ext cx="3810000" cy="1524000"/>
          </a:xfrm>
          <a:prstGeom prst="roundRect">
            <a:avLst/>
          </a:prstGeom>
          <a:solidFill>
            <a:srgbClr val="FFFF00">
              <a:alpha val="18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2580484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Related Work</a:t>
            </a:r>
            <a:endParaRPr lang="en-US" dirty="0"/>
          </a:p>
        </p:txBody>
      </p:sp>
      <p:sp>
        <p:nvSpPr>
          <p:cNvPr id="3" name="Content Placeholder 2"/>
          <p:cNvSpPr>
            <a:spLocks noGrp="1"/>
          </p:cNvSpPr>
          <p:nvPr>
            <p:ph idx="1"/>
          </p:nvPr>
        </p:nvSpPr>
        <p:spPr/>
        <p:txBody>
          <a:bodyPr>
            <a:normAutofit/>
          </a:bodyPr>
          <a:lstStyle/>
          <a:p>
            <a:r>
              <a:rPr lang="en-US" dirty="0" smtClean="0"/>
              <a:t>Object-based systems</a:t>
            </a:r>
          </a:p>
          <a:p>
            <a:pPr lvl="1"/>
            <a:r>
              <a:rPr lang="en-US" dirty="0" smtClean="0"/>
              <a:t>Describing geometric objects </a:t>
            </a:r>
            <a:r>
              <a:rPr lang="en-US" sz="2000" dirty="0" smtClean="0"/>
              <a:t>[</a:t>
            </a:r>
            <a:r>
              <a:rPr lang="en-US" sz="2000" dirty="0" err="1" smtClean="0"/>
              <a:t>Kokarand</a:t>
            </a:r>
            <a:r>
              <a:rPr lang="en-US" sz="2000" dirty="0" smtClean="0"/>
              <a:t> </a:t>
            </a:r>
            <a:r>
              <a:rPr lang="en-US" sz="2000" dirty="0" err="1" smtClean="0"/>
              <a:t>et.al</a:t>
            </a:r>
            <a:r>
              <a:rPr lang="en-US" sz="2000" dirty="0" smtClean="0"/>
              <a:t>.]</a:t>
            </a:r>
            <a:endParaRPr lang="en-US" dirty="0" smtClean="0"/>
          </a:p>
          <a:p>
            <a:pPr lvl="1"/>
            <a:r>
              <a:rPr lang="en-US" dirty="0" smtClean="0"/>
              <a:t>Pixel-based ontology</a:t>
            </a:r>
          </a:p>
          <a:p>
            <a:pPr lvl="1"/>
            <a:r>
              <a:rPr lang="en-US" dirty="0" smtClean="0"/>
              <a:t>Description rather than Recognition!</a:t>
            </a:r>
          </a:p>
          <a:p>
            <a:pPr lvl="2"/>
            <a:r>
              <a:rPr lang="en-US" dirty="0" smtClean="0"/>
              <a:t>COMM,ABC</a:t>
            </a:r>
          </a:p>
          <a:p>
            <a:r>
              <a:rPr lang="en-US" dirty="0" smtClean="0"/>
              <a:t>Event-based systems</a:t>
            </a:r>
          </a:p>
          <a:p>
            <a:pPr lvl="1"/>
            <a:r>
              <a:rPr lang="en-US" dirty="0" smtClean="0"/>
              <a:t>Only ontology creation e.g. F-</a:t>
            </a:r>
            <a:r>
              <a:rPr lang="en-US" dirty="0" err="1" smtClean="0"/>
              <a:t>Model,E</a:t>
            </a:r>
            <a:r>
              <a:rPr lang="en-US" dirty="0" smtClean="0"/>
              <a:t>-Model </a:t>
            </a:r>
            <a:r>
              <a:rPr lang="en-US" sz="2000" dirty="0" smtClean="0"/>
              <a:t>[</a:t>
            </a:r>
            <a:r>
              <a:rPr lang="en-US" sz="2000" dirty="0" err="1" smtClean="0"/>
              <a:t>Schertp</a:t>
            </a:r>
            <a:r>
              <a:rPr lang="en-US" sz="2000" dirty="0" smtClean="0"/>
              <a:t> </a:t>
            </a:r>
            <a:r>
              <a:rPr lang="en-US" sz="2000" dirty="0" err="1" smtClean="0"/>
              <a:t>et.al</a:t>
            </a:r>
            <a:r>
              <a:rPr lang="en-US" sz="2000" dirty="0" smtClean="0"/>
              <a:t>, </a:t>
            </a:r>
            <a:r>
              <a:rPr lang="en-US" sz="2000" dirty="0" err="1" smtClean="0"/>
              <a:t>Westerman</a:t>
            </a:r>
            <a:r>
              <a:rPr lang="en-US" sz="2000" dirty="0" smtClean="0"/>
              <a:t> </a:t>
            </a:r>
            <a:r>
              <a:rPr lang="en-US" sz="2000" dirty="0" err="1" smtClean="0"/>
              <a:t>et.al</a:t>
            </a:r>
            <a:r>
              <a:rPr lang="en-US" sz="2000" dirty="0" smtClean="0"/>
              <a:t>.]</a:t>
            </a:r>
            <a:endParaRPr lang="en-US" dirty="0" smtClean="0"/>
          </a:p>
          <a:p>
            <a:pPr lvl="1"/>
            <a:r>
              <a:rPr lang="en-US" dirty="0" smtClean="0"/>
              <a:t>Activity recognition</a:t>
            </a:r>
          </a:p>
          <a:p>
            <a:pPr lvl="1"/>
            <a:endParaRPr lang="en-US" dirty="0" smtClean="0"/>
          </a:p>
          <a:p>
            <a:pPr lvl="1">
              <a:buNone/>
            </a:pPr>
            <a:endParaRPr lang="en-US" dirty="0"/>
          </a:p>
        </p:txBody>
      </p:sp>
      <p:sp>
        <p:nvSpPr>
          <p:cNvPr id="4" name="Slide Number Placeholder 3"/>
          <p:cNvSpPr>
            <a:spLocks noGrp="1"/>
          </p:cNvSpPr>
          <p:nvPr>
            <p:ph type="sldNum" sz="quarter" idx="12"/>
          </p:nvPr>
        </p:nvSpPr>
        <p:spPr/>
        <p:txBody>
          <a:bodyPr/>
          <a:lstStyle/>
          <a:p>
            <a:fld id="{A805C6BB-2B37-E84C-942F-CE92F7AD1391}" type="slidenum">
              <a:rPr lang="en-US" smtClean="0"/>
              <a:pPr/>
              <a:t>12</a:t>
            </a:fld>
            <a:endParaRPr lang="en-US"/>
          </a:p>
        </p:txBody>
      </p:sp>
      <p:sp>
        <p:nvSpPr>
          <p:cNvPr id="7" name="TextBox 6"/>
          <p:cNvSpPr txBox="1"/>
          <p:nvPr/>
        </p:nvSpPr>
        <p:spPr>
          <a:xfrm>
            <a:off x="6172200" y="6535579"/>
            <a:ext cx="1816723" cy="246221"/>
          </a:xfrm>
          <a:prstGeom prst="rect">
            <a:avLst/>
          </a:prstGeom>
          <a:gradFill flip="none" rotWithShape="1">
            <a:gsLst>
              <a:gs pos="99000">
                <a:schemeClr val="bg1"/>
              </a:gs>
              <a:gs pos="100000">
                <a:srgbClr val="000000"/>
              </a:gs>
              <a:gs pos="58000">
                <a:schemeClr val="bg1"/>
              </a:gs>
              <a:gs pos="0">
                <a:schemeClr val="bg2">
                  <a:lumMod val="50000"/>
                </a:schemeClr>
              </a:gs>
            </a:gsLst>
            <a:lin ang="0" scaled="1"/>
            <a:tileRect/>
          </a:gradFill>
        </p:spPr>
        <p:txBody>
          <a:bodyPr wrap="none" rtlCol="0">
            <a:spAutoFit/>
          </a:bodyPr>
          <a:lstStyle/>
          <a:p>
            <a:r>
              <a:rPr lang="en-US" sz="1000" dirty="0" smtClean="0"/>
              <a:t>University of California Irvine</a:t>
            </a:r>
            <a:endParaRPr lang="en-US" sz="1000" dirty="0"/>
          </a:p>
        </p:txBody>
      </p:sp>
      <p:pic>
        <p:nvPicPr>
          <p:cNvPr id="8" name="Picture 7" descr="UCI_LOGO.jpg"/>
          <p:cNvPicPr>
            <a:picLocks noChangeAspect="1"/>
          </p:cNvPicPr>
          <p:nvPr/>
        </p:nvPicPr>
        <p:blipFill>
          <a:blip r:embed="rId3"/>
          <a:stretch>
            <a:fillRect/>
          </a:stretch>
        </p:blipFill>
        <p:spPr>
          <a:xfrm>
            <a:off x="7924800" y="6173499"/>
            <a:ext cx="685800" cy="684501"/>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 Formulation</a:t>
            </a:r>
            <a:endParaRPr lang="en-US" dirty="0"/>
          </a:p>
        </p:txBody>
      </p:sp>
      <p:sp>
        <p:nvSpPr>
          <p:cNvPr id="3" name="Content Placeholder 2"/>
          <p:cNvSpPr>
            <a:spLocks noGrp="1"/>
          </p:cNvSpPr>
          <p:nvPr>
            <p:ph idx="1"/>
          </p:nvPr>
        </p:nvSpPr>
        <p:spPr/>
        <p:txBody>
          <a:bodyPr>
            <a:normAutofit/>
          </a:bodyPr>
          <a:lstStyle/>
          <a:p>
            <a:r>
              <a:rPr lang="en-US" sz="2000" dirty="0" smtClean="0"/>
              <a:t>Given photos P :&lt; p</a:t>
            </a:r>
            <a:r>
              <a:rPr lang="en-US" sz="2000" baseline="-25000" dirty="0" smtClean="0"/>
              <a:t>1</a:t>
            </a:r>
            <a:r>
              <a:rPr lang="en-US" sz="2000" dirty="0" smtClean="0"/>
              <a:t>,...,</a:t>
            </a:r>
            <a:r>
              <a:rPr lang="en-US" sz="2000" dirty="0" err="1" smtClean="0"/>
              <a:t>p</a:t>
            </a:r>
            <a:r>
              <a:rPr lang="en-US" sz="2000" baseline="-25000" dirty="0" err="1" smtClean="0"/>
              <a:t>n</a:t>
            </a:r>
            <a:r>
              <a:rPr lang="en-US" sz="2000" dirty="0" smtClean="0"/>
              <a:t> &gt; for an event E , we partition them into its subevents &lt; se</a:t>
            </a:r>
            <a:r>
              <a:rPr lang="en-US" sz="2000" baseline="-25000" dirty="0" smtClean="0"/>
              <a:t>1</a:t>
            </a:r>
            <a:r>
              <a:rPr lang="en-US" sz="2000" dirty="0" smtClean="0"/>
              <a:t> , . . . , </a:t>
            </a:r>
            <a:r>
              <a:rPr lang="en-US" sz="2000" dirty="0" err="1" smtClean="0"/>
              <a:t>se</a:t>
            </a:r>
            <a:r>
              <a:rPr lang="en-US" sz="2000" baseline="-25000" dirty="0" err="1" smtClean="0"/>
              <a:t>m</a:t>
            </a:r>
            <a:r>
              <a:rPr lang="en-US" sz="2000" dirty="0" smtClean="0"/>
              <a:t> &gt;.</a:t>
            </a:r>
          </a:p>
          <a:p>
            <a:r>
              <a:rPr lang="en-US" sz="2000" dirty="0" smtClean="0"/>
              <a:t>R-Ontology</a:t>
            </a:r>
          </a:p>
          <a:p>
            <a:pPr lvl="1"/>
            <a:r>
              <a:rPr lang="en-US" sz="1600" dirty="0" smtClean="0"/>
              <a:t> </a:t>
            </a:r>
          </a:p>
          <a:p>
            <a:pPr lvl="1"/>
            <a:endParaRPr lang="en-US" sz="1600" dirty="0" smtClean="0"/>
          </a:p>
          <a:p>
            <a:pPr lvl="1">
              <a:buNone/>
            </a:pPr>
            <a:endParaRPr lang="en-US" sz="2000" dirty="0" smtClean="0"/>
          </a:p>
          <a:p>
            <a:pPr lvl="1">
              <a:buNone/>
            </a:pPr>
            <a:r>
              <a:rPr lang="en-US" sz="1600" dirty="0" smtClean="0"/>
              <a:t> </a:t>
            </a:r>
          </a:p>
          <a:p>
            <a:endParaRPr lang="en-US" sz="2000" dirty="0" smtClean="0"/>
          </a:p>
          <a:p>
            <a:pPr lvl="1">
              <a:buNone/>
            </a:pPr>
            <a:endParaRPr lang="en-US" sz="1800" dirty="0" smtClean="0"/>
          </a:p>
          <a:p>
            <a:pPr lvl="1">
              <a:buNone/>
            </a:pPr>
            <a:r>
              <a:rPr lang="en-US" sz="1800" dirty="0" smtClean="0"/>
              <a:t>How can O</a:t>
            </a:r>
            <a:r>
              <a:rPr lang="en-US" sz="1800" baseline="-25000" dirty="0" smtClean="0"/>
              <a:t>r</a:t>
            </a:r>
            <a:r>
              <a:rPr lang="en-US" sz="1800" dirty="0" smtClean="0"/>
              <a:t> be employed for partitioning P?</a:t>
            </a:r>
            <a:endParaRPr lang="en-US" sz="1800" dirty="0"/>
          </a:p>
        </p:txBody>
      </p:sp>
      <p:sp>
        <p:nvSpPr>
          <p:cNvPr id="4" name="Slide Number Placeholder 3"/>
          <p:cNvSpPr>
            <a:spLocks noGrp="1"/>
          </p:cNvSpPr>
          <p:nvPr>
            <p:ph type="sldNum" sz="quarter" idx="12"/>
          </p:nvPr>
        </p:nvSpPr>
        <p:spPr/>
        <p:txBody>
          <a:bodyPr/>
          <a:lstStyle/>
          <a:p>
            <a:fld id="{A805C6BB-2B37-E84C-942F-CE92F7AD1391}" type="slidenum">
              <a:rPr lang="en-US" smtClean="0"/>
              <a:pPr/>
              <a:t>13</a:t>
            </a:fld>
            <a:endParaRPr lang="en-US"/>
          </a:p>
        </p:txBody>
      </p:sp>
      <p:pic>
        <p:nvPicPr>
          <p:cNvPr id="8" name="Content Placeholder 13" descr="Screen shot 2011-09-13 at 12.35.13 AM (2).png.jpg"/>
          <p:cNvPicPr>
            <a:picLocks noChangeAspect="1"/>
          </p:cNvPicPr>
          <p:nvPr/>
        </p:nvPicPr>
        <p:blipFill>
          <a:blip r:embed="rId3"/>
          <a:stretch>
            <a:fillRect/>
          </a:stretch>
        </p:blipFill>
        <p:spPr>
          <a:xfrm>
            <a:off x="2129942" y="2477148"/>
            <a:ext cx="4423258" cy="1028052"/>
          </a:xfrm>
          <a:prstGeom prst="rect">
            <a:avLst/>
          </a:prstGeom>
        </p:spPr>
      </p:pic>
      <p:sp>
        <p:nvSpPr>
          <p:cNvPr id="9" name="TextBox 8"/>
          <p:cNvSpPr txBox="1"/>
          <p:nvPr/>
        </p:nvSpPr>
        <p:spPr>
          <a:xfrm>
            <a:off x="2161692" y="3733800"/>
            <a:ext cx="5458308" cy="646331"/>
          </a:xfrm>
          <a:prstGeom prst="rect">
            <a:avLst/>
          </a:prstGeom>
          <a:noFill/>
        </p:spPr>
        <p:txBody>
          <a:bodyPr wrap="square" rtlCol="0">
            <a:spAutoFit/>
          </a:bodyPr>
          <a:lstStyle/>
          <a:p>
            <a:r>
              <a:rPr lang="en-US" sz="1200" dirty="0" smtClean="0"/>
              <a:t>I: set of instances of the classes in domain ontology</a:t>
            </a:r>
          </a:p>
          <a:p>
            <a:r>
              <a:rPr lang="en-US" sz="1200" dirty="0" err="1" smtClean="0"/>
              <a:t>CI</a:t>
            </a:r>
            <a:r>
              <a:rPr lang="en-US" sz="1200" baseline="-25000" dirty="0" err="1" smtClean="0"/>
              <a:t>v</a:t>
            </a:r>
            <a:r>
              <a:rPr lang="en-US" sz="1200" dirty="0" smtClean="0"/>
              <a:t>: context</a:t>
            </a:r>
          </a:p>
          <a:p>
            <a:r>
              <a:rPr lang="en-US" sz="1200" dirty="0" smtClean="0"/>
              <a:t>R: set of relationships between the instances</a:t>
            </a:r>
          </a:p>
        </p:txBody>
      </p:sp>
      <p:sp>
        <p:nvSpPr>
          <p:cNvPr id="10" name="TextBox 9"/>
          <p:cNvSpPr txBox="1"/>
          <p:nvPr/>
        </p:nvSpPr>
        <p:spPr>
          <a:xfrm>
            <a:off x="6172200" y="6535579"/>
            <a:ext cx="1816723" cy="246221"/>
          </a:xfrm>
          <a:prstGeom prst="rect">
            <a:avLst/>
          </a:prstGeom>
          <a:gradFill flip="none" rotWithShape="1">
            <a:gsLst>
              <a:gs pos="99000">
                <a:schemeClr val="bg1"/>
              </a:gs>
              <a:gs pos="100000">
                <a:srgbClr val="000000"/>
              </a:gs>
              <a:gs pos="58000">
                <a:schemeClr val="bg1"/>
              </a:gs>
              <a:gs pos="0">
                <a:schemeClr val="bg2">
                  <a:lumMod val="50000"/>
                </a:schemeClr>
              </a:gs>
            </a:gsLst>
            <a:lin ang="0" scaled="1"/>
            <a:tileRect/>
          </a:gradFill>
        </p:spPr>
        <p:txBody>
          <a:bodyPr wrap="none" rtlCol="0">
            <a:spAutoFit/>
          </a:bodyPr>
          <a:lstStyle/>
          <a:p>
            <a:r>
              <a:rPr lang="en-US" sz="1000" dirty="0" smtClean="0"/>
              <a:t>University of California Irvine</a:t>
            </a:r>
            <a:endParaRPr lang="en-US" sz="1000" dirty="0"/>
          </a:p>
        </p:txBody>
      </p:sp>
      <p:pic>
        <p:nvPicPr>
          <p:cNvPr id="11" name="Picture 10" descr="UCI_LOGO.jpg"/>
          <p:cNvPicPr>
            <a:picLocks noChangeAspect="1"/>
          </p:cNvPicPr>
          <p:nvPr/>
        </p:nvPicPr>
        <p:blipFill>
          <a:blip r:embed="rId4"/>
          <a:stretch>
            <a:fillRect/>
          </a:stretch>
        </p:blipFill>
        <p:spPr>
          <a:xfrm>
            <a:off x="7924800" y="6173499"/>
            <a:ext cx="685800" cy="684501"/>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2" name="Rectangle 111"/>
          <p:cNvSpPr/>
          <p:nvPr/>
        </p:nvSpPr>
        <p:spPr>
          <a:xfrm>
            <a:off x="1691200" y="743599"/>
            <a:ext cx="1433000" cy="5136008"/>
          </a:xfrm>
          <a:prstGeom prst="rect">
            <a:avLst/>
          </a:prstGeom>
          <a:solidFill>
            <a:schemeClr val="bg2">
              <a:lumMod val="90000"/>
            </a:schemeClr>
          </a:solidFill>
        </p:spPr>
        <p:style>
          <a:lnRef idx="1">
            <a:schemeClr val="accent1"/>
          </a:lnRef>
          <a:fillRef idx="3">
            <a:schemeClr val="accent1"/>
          </a:fillRef>
          <a:effectRef idx="2">
            <a:schemeClr val="accent1"/>
          </a:effectRef>
          <a:fontRef idx="minor">
            <a:schemeClr val="lt1"/>
          </a:fontRef>
        </p:style>
        <p:txBody>
          <a:bodyPr lIns="91404" tIns="45703" rIns="91404" bIns="45703" rtlCol="0" anchor="ctr"/>
          <a:lstStyle/>
          <a:p>
            <a:pPr algn="ctr"/>
            <a:endParaRPr lang="en-US" sz="1200" b="1" dirty="0">
              <a:solidFill>
                <a:schemeClr val="tx1"/>
              </a:solidFill>
            </a:endParaRPr>
          </a:p>
        </p:txBody>
      </p:sp>
      <p:sp>
        <p:nvSpPr>
          <p:cNvPr id="113" name="Rectangle 112"/>
          <p:cNvSpPr/>
          <p:nvPr/>
        </p:nvSpPr>
        <p:spPr>
          <a:xfrm>
            <a:off x="1889869" y="1962798"/>
            <a:ext cx="1143000" cy="609600"/>
          </a:xfrm>
          <a:prstGeom prst="rect">
            <a:avLst/>
          </a:prstGeom>
        </p:spPr>
        <p:style>
          <a:lnRef idx="1">
            <a:schemeClr val="accent1"/>
          </a:lnRef>
          <a:fillRef idx="3">
            <a:schemeClr val="accent1"/>
          </a:fillRef>
          <a:effectRef idx="2">
            <a:schemeClr val="accent1"/>
          </a:effectRef>
          <a:fontRef idx="minor">
            <a:schemeClr val="lt1"/>
          </a:fontRef>
        </p:style>
        <p:txBody>
          <a:bodyPr lIns="91404" tIns="45703" rIns="91404" bIns="45703" rtlCol="0" anchor="ctr"/>
          <a:lstStyle/>
          <a:p>
            <a:pPr algn="ctr"/>
            <a:r>
              <a:rPr lang="en-US" sz="1200" dirty="0" smtClean="0">
                <a:solidFill>
                  <a:srgbClr val="000000"/>
                </a:solidFill>
              </a:rPr>
              <a:t>Ontology </a:t>
            </a:r>
            <a:r>
              <a:rPr lang="en-US" sz="1200" dirty="0" err="1" smtClean="0">
                <a:solidFill>
                  <a:srgbClr val="000000"/>
                </a:solidFill>
              </a:rPr>
              <a:t>Store(upper</a:t>
            </a:r>
            <a:r>
              <a:rPr lang="en-US" sz="1200" dirty="0" smtClean="0">
                <a:solidFill>
                  <a:srgbClr val="000000"/>
                </a:solidFill>
              </a:rPr>
              <a:t> and domain)</a:t>
            </a:r>
            <a:endParaRPr lang="en-US" sz="1200" dirty="0">
              <a:solidFill>
                <a:srgbClr val="000000"/>
              </a:solidFill>
            </a:endParaRPr>
          </a:p>
        </p:txBody>
      </p:sp>
      <p:sp>
        <p:nvSpPr>
          <p:cNvPr id="114" name="Can 113"/>
          <p:cNvSpPr/>
          <p:nvPr/>
        </p:nvSpPr>
        <p:spPr>
          <a:xfrm>
            <a:off x="1837855" y="4953000"/>
            <a:ext cx="1133945" cy="609600"/>
          </a:xfrm>
          <a:prstGeom prst="can">
            <a:avLst/>
          </a:prstGeom>
        </p:spPr>
        <p:style>
          <a:lnRef idx="1">
            <a:schemeClr val="accent1"/>
          </a:lnRef>
          <a:fillRef idx="3">
            <a:schemeClr val="accent1"/>
          </a:fillRef>
          <a:effectRef idx="2">
            <a:schemeClr val="accent1"/>
          </a:effectRef>
          <a:fontRef idx="minor">
            <a:schemeClr val="lt1"/>
          </a:fontRef>
        </p:style>
        <p:txBody>
          <a:bodyPr lIns="91404" tIns="45703" rIns="91404" bIns="45703" rtlCol="0" anchor="ctr"/>
          <a:lstStyle/>
          <a:p>
            <a:pPr algn="ctr"/>
            <a:r>
              <a:rPr lang="en-US" sz="1200" dirty="0" smtClean="0">
                <a:solidFill>
                  <a:srgbClr val="000000"/>
                </a:solidFill>
              </a:rPr>
              <a:t>R-Ontology    (-</a:t>
            </a:r>
            <a:r>
              <a:rPr lang="en-US" sz="1200" dirty="0" err="1" smtClean="0">
                <a:solidFill>
                  <a:srgbClr val="000000"/>
                </a:solidFill>
              </a:rPr>
              <a:t>ies</a:t>
            </a:r>
            <a:r>
              <a:rPr lang="en-US" sz="1200" dirty="0" smtClean="0">
                <a:solidFill>
                  <a:srgbClr val="000000"/>
                </a:solidFill>
              </a:rPr>
              <a:t>)</a:t>
            </a:r>
            <a:endParaRPr lang="en-US" sz="1200" baseline="30000" dirty="0">
              <a:solidFill>
                <a:srgbClr val="000000"/>
              </a:solidFill>
            </a:endParaRPr>
          </a:p>
        </p:txBody>
      </p:sp>
      <p:sp>
        <p:nvSpPr>
          <p:cNvPr id="115" name="Right Arrow 114"/>
          <p:cNvSpPr/>
          <p:nvPr/>
        </p:nvSpPr>
        <p:spPr>
          <a:xfrm rot="16200000" flipH="1">
            <a:off x="1743042" y="4245719"/>
            <a:ext cx="1208057" cy="206504"/>
          </a:xfrm>
          <a:prstGeom prst="rightArrow">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lIns="91404" tIns="45703" rIns="91404" bIns="45703" rtlCol="0" anchor="ctr"/>
          <a:lstStyle/>
          <a:p>
            <a:pPr algn="ctr"/>
            <a:endParaRPr lang="en-US" sz="1200"/>
          </a:p>
        </p:txBody>
      </p:sp>
      <p:sp>
        <p:nvSpPr>
          <p:cNvPr id="116" name="Rectangle 115"/>
          <p:cNvSpPr/>
          <p:nvPr/>
        </p:nvSpPr>
        <p:spPr>
          <a:xfrm>
            <a:off x="1889869" y="3184736"/>
            <a:ext cx="1143000" cy="609600"/>
          </a:xfrm>
          <a:prstGeom prst="rect">
            <a:avLst/>
          </a:prstGeom>
        </p:spPr>
        <p:style>
          <a:lnRef idx="1">
            <a:schemeClr val="accent1"/>
          </a:lnRef>
          <a:fillRef idx="3">
            <a:schemeClr val="accent1"/>
          </a:fillRef>
          <a:effectRef idx="2">
            <a:schemeClr val="accent1"/>
          </a:effectRef>
          <a:fontRef idx="minor">
            <a:schemeClr val="lt1"/>
          </a:fontRef>
        </p:style>
        <p:txBody>
          <a:bodyPr lIns="91404" tIns="45703" rIns="91404" bIns="45703" rtlCol="0" anchor="ctr"/>
          <a:lstStyle/>
          <a:p>
            <a:pPr algn="ctr"/>
            <a:r>
              <a:rPr lang="en-US" sz="1200" dirty="0" smtClean="0">
                <a:solidFill>
                  <a:srgbClr val="000000"/>
                </a:solidFill>
              </a:rPr>
              <a:t>Ontology instance Modifier</a:t>
            </a:r>
            <a:endParaRPr lang="en-US" sz="1200" dirty="0">
              <a:solidFill>
                <a:srgbClr val="000000"/>
              </a:solidFill>
            </a:endParaRPr>
          </a:p>
        </p:txBody>
      </p:sp>
      <p:sp>
        <p:nvSpPr>
          <p:cNvPr id="117" name="Right Arrow 116"/>
          <p:cNvSpPr/>
          <p:nvPr/>
        </p:nvSpPr>
        <p:spPr>
          <a:xfrm rot="16200000" flipH="1">
            <a:off x="2021855" y="2783317"/>
            <a:ext cx="612336" cy="190501"/>
          </a:xfrm>
          <a:prstGeom prst="rightArrow">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lIns="91404" tIns="45703" rIns="91404" bIns="45703" rtlCol="0" anchor="ctr"/>
          <a:lstStyle/>
          <a:p>
            <a:pPr algn="ctr"/>
            <a:endParaRPr lang="en-US" sz="1200"/>
          </a:p>
        </p:txBody>
      </p:sp>
      <p:sp>
        <p:nvSpPr>
          <p:cNvPr id="119" name="Right Arrow 118"/>
          <p:cNvSpPr/>
          <p:nvPr/>
        </p:nvSpPr>
        <p:spPr>
          <a:xfrm flipH="1">
            <a:off x="2743200" y="1447800"/>
            <a:ext cx="1066801" cy="228600"/>
          </a:xfrm>
          <a:prstGeom prst="rightArrow">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lIns="91404" tIns="45703" rIns="91404" bIns="45703" rtlCol="0" anchor="ctr"/>
          <a:lstStyle/>
          <a:p>
            <a:pPr algn="ctr"/>
            <a:endParaRPr lang="en-US" sz="1200"/>
          </a:p>
        </p:txBody>
      </p:sp>
      <p:sp>
        <p:nvSpPr>
          <p:cNvPr id="120" name="Rectangle 119"/>
          <p:cNvSpPr/>
          <p:nvPr/>
        </p:nvSpPr>
        <p:spPr>
          <a:xfrm>
            <a:off x="1981200" y="3867798"/>
            <a:ext cx="1005731" cy="276965"/>
          </a:xfrm>
          <a:prstGeom prst="rect">
            <a:avLst/>
          </a:prstGeom>
        </p:spPr>
        <p:txBody>
          <a:bodyPr wrap="none" lIns="91404" tIns="45703" rIns="91404" bIns="45703">
            <a:spAutoFit/>
          </a:bodyPr>
          <a:lstStyle/>
          <a:p>
            <a:pPr algn="ctr"/>
            <a:r>
              <a:rPr lang="en-US" sz="1200" dirty="0" smtClean="0">
                <a:solidFill>
                  <a:srgbClr val="000000"/>
                </a:solidFill>
              </a:rPr>
              <a:t>Modification</a:t>
            </a:r>
            <a:endParaRPr lang="en-US" sz="1200" dirty="0">
              <a:solidFill>
                <a:srgbClr val="000000"/>
              </a:solidFill>
            </a:endParaRPr>
          </a:p>
        </p:txBody>
      </p:sp>
      <p:sp>
        <p:nvSpPr>
          <p:cNvPr id="121" name="Rectangle 120"/>
          <p:cNvSpPr/>
          <p:nvPr/>
        </p:nvSpPr>
        <p:spPr>
          <a:xfrm>
            <a:off x="2590382" y="1429398"/>
            <a:ext cx="838618" cy="461631"/>
          </a:xfrm>
          <a:prstGeom prst="rect">
            <a:avLst/>
          </a:prstGeom>
        </p:spPr>
        <p:txBody>
          <a:bodyPr wrap="none" lIns="91404" tIns="45703" rIns="91404" bIns="45703">
            <a:spAutoFit/>
          </a:bodyPr>
          <a:lstStyle/>
          <a:p>
            <a:pPr algn="ctr"/>
            <a:r>
              <a:rPr lang="en-US" sz="1200" dirty="0" smtClean="0">
                <a:solidFill>
                  <a:srgbClr val="000000"/>
                </a:solidFill>
              </a:rPr>
              <a:t>Particular </a:t>
            </a:r>
          </a:p>
          <a:p>
            <a:pPr algn="ctr"/>
            <a:r>
              <a:rPr lang="en-US" sz="1200" dirty="0" smtClean="0">
                <a:solidFill>
                  <a:srgbClr val="000000"/>
                </a:solidFill>
              </a:rPr>
              <a:t>Context</a:t>
            </a:r>
            <a:endParaRPr lang="en-US" sz="1200" dirty="0">
              <a:solidFill>
                <a:srgbClr val="000000"/>
              </a:solidFill>
            </a:endParaRPr>
          </a:p>
        </p:txBody>
      </p:sp>
      <p:sp>
        <p:nvSpPr>
          <p:cNvPr id="122" name="TextBox 121"/>
          <p:cNvSpPr txBox="1"/>
          <p:nvPr/>
        </p:nvSpPr>
        <p:spPr>
          <a:xfrm>
            <a:off x="1739995" y="667398"/>
            <a:ext cx="1231805" cy="461631"/>
          </a:xfrm>
          <a:prstGeom prst="rect">
            <a:avLst/>
          </a:prstGeom>
          <a:noFill/>
        </p:spPr>
        <p:txBody>
          <a:bodyPr wrap="none" lIns="91404" tIns="45703" rIns="91404" bIns="45703" rtlCol="0">
            <a:spAutoFit/>
          </a:bodyPr>
          <a:lstStyle/>
          <a:p>
            <a:pPr algn="ctr"/>
            <a:r>
              <a:rPr lang="en-US" sz="1200" b="1" dirty="0" smtClean="0"/>
              <a:t>Ontology </a:t>
            </a:r>
          </a:p>
          <a:p>
            <a:pPr algn="ctr"/>
            <a:r>
              <a:rPr lang="en-US" sz="1200" b="1" dirty="0" smtClean="0"/>
              <a:t>Augmentation</a:t>
            </a:r>
            <a:endParaRPr lang="en-US" sz="1200" b="1" dirty="0"/>
          </a:p>
        </p:txBody>
      </p:sp>
      <p:sp>
        <p:nvSpPr>
          <p:cNvPr id="123" name="Right Arrow 122"/>
          <p:cNvSpPr/>
          <p:nvPr/>
        </p:nvSpPr>
        <p:spPr>
          <a:xfrm rot="16200000" flipH="1">
            <a:off x="2056169" y="1595697"/>
            <a:ext cx="533400" cy="200803"/>
          </a:xfrm>
          <a:prstGeom prst="rightArrow">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lIns="91404" tIns="45703" rIns="91404" bIns="45703" rtlCol="0" anchor="ctr"/>
          <a:lstStyle/>
          <a:p>
            <a:pPr algn="ctr"/>
            <a:endParaRPr lang="en-US" sz="1200"/>
          </a:p>
        </p:txBody>
      </p:sp>
      <p:sp>
        <p:nvSpPr>
          <p:cNvPr id="124" name="Rectangle 123"/>
          <p:cNvSpPr/>
          <p:nvPr/>
        </p:nvSpPr>
        <p:spPr>
          <a:xfrm>
            <a:off x="1524000" y="1124598"/>
            <a:ext cx="1265469" cy="276965"/>
          </a:xfrm>
          <a:prstGeom prst="rect">
            <a:avLst/>
          </a:prstGeom>
        </p:spPr>
        <p:txBody>
          <a:bodyPr wrap="square" lIns="91404" tIns="45703" rIns="91404" bIns="45703">
            <a:spAutoFit/>
          </a:bodyPr>
          <a:lstStyle/>
          <a:p>
            <a:pPr algn="ctr"/>
            <a:r>
              <a:rPr lang="en-US" sz="1200" dirty="0" smtClean="0">
                <a:solidFill>
                  <a:srgbClr val="000000"/>
                </a:solidFill>
              </a:rPr>
              <a:t>Input Context</a:t>
            </a:r>
            <a:endParaRPr lang="en-US" sz="1200" dirty="0">
              <a:solidFill>
                <a:srgbClr val="000000"/>
              </a:solidFill>
            </a:endParaRPr>
          </a:p>
        </p:txBody>
      </p:sp>
      <p:sp>
        <p:nvSpPr>
          <p:cNvPr id="125" name="Rectangle 124"/>
          <p:cNvSpPr/>
          <p:nvPr/>
        </p:nvSpPr>
        <p:spPr>
          <a:xfrm>
            <a:off x="1905000" y="2648598"/>
            <a:ext cx="1014448" cy="276965"/>
          </a:xfrm>
          <a:prstGeom prst="rect">
            <a:avLst/>
          </a:prstGeom>
        </p:spPr>
        <p:txBody>
          <a:bodyPr wrap="none" lIns="91404" tIns="45703" rIns="91404" bIns="45703">
            <a:spAutoFit/>
          </a:bodyPr>
          <a:lstStyle/>
          <a:p>
            <a:pPr algn="ctr"/>
            <a:r>
              <a:rPr lang="en-US" sz="1200" dirty="0" smtClean="0">
                <a:solidFill>
                  <a:srgbClr val="000000"/>
                </a:solidFill>
              </a:rPr>
              <a:t>Instantiation</a:t>
            </a:r>
            <a:endParaRPr lang="en-US" sz="1200" dirty="0">
              <a:solidFill>
                <a:srgbClr val="000000"/>
              </a:solidFill>
            </a:endParaRPr>
          </a:p>
        </p:txBody>
      </p:sp>
      <p:sp>
        <p:nvSpPr>
          <p:cNvPr id="126" name="Rectangle 125"/>
          <p:cNvSpPr/>
          <p:nvPr/>
        </p:nvSpPr>
        <p:spPr>
          <a:xfrm>
            <a:off x="4882896" y="1058823"/>
            <a:ext cx="3886200" cy="1589775"/>
          </a:xfrm>
          <a:prstGeom prst="rect">
            <a:avLst/>
          </a:prstGeom>
          <a:solidFill>
            <a:srgbClr val="DDD9C3"/>
          </a:solidFill>
        </p:spPr>
        <p:style>
          <a:lnRef idx="1">
            <a:schemeClr val="accent1"/>
          </a:lnRef>
          <a:fillRef idx="3">
            <a:schemeClr val="accent1"/>
          </a:fillRef>
          <a:effectRef idx="2">
            <a:schemeClr val="accent1"/>
          </a:effectRef>
          <a:fontRef idx="minor">
            <a:schemeClr val="lt1"/>
          </a:fontRef>
        </p:style>
        <p:txBody>
          <a:bodyPr lIns="91404" tIns="45703" rIns="91404" bIns="45703" rtlCol="0" anchor="ctr"/>
          <a:lstStyle/>
          <a:p>
            <a:pPr algn="ctr"/>
            <a:endParaRPr lang="en-US" sz="1200" dirty="0">
              <a:solidFill>
                <a:srgbClr val="000000"/>
              </a:solidFill>
            </a:endParaRPr>
          </a:p>
        </p:txBody>
      </p:sp>
      <p:sp>
        <p:nvSpPr>
          <p:cNvPr id="127" name="Rectangle 126"/>
          <p:cNvSpPr/>
          <p:nvPr/>
        </p:nvSpPr>
        <p:spPr>
          <a:xfrm>
            <a:off x="7626096" y="1962798"/>
            <a:ext cx="990600" cy="609600"/>
          </a:xfrm>
          <a:prstGeom prst="rect">
            <a:avLst/>
          </a:prstGeom>
        </p:spPr>
        <p:style>
          <a:lnRef idx="1">
            <a:schemeClr val="accent1"/>
          </a:lnRef>
          <a:fillRef idx="3">
            <a:schemeClr val="accent1"/>
          </a:fillRef>
          <a:effectRef idx="2">
            <a:schemeClr val="accent1"/>
          </a:effectRef>
          <a:fontRef idx="minor">
            <a:schemeClr val="lt1"/>
          </a:fontRef>
        </p:style>
        <p:txBody>
          <a:bodyPr lIns="91404" tIns="45703" rIns="91404" bIns="45703" rtlCol="0" anchor="ctr"/>
          <a:lstStyle/>
          <a:p>
            <a:pPr algn="ctr"/>
            <a:r>
              <a:rPr lang="en-US" sz="1200" dirty="0" smtClean="0">
                <a:solidFill>
                  <a:srgbClr val="000000"/>
                </a:solidFill>
              </a:rPr>
              <a:t>Content Descriptor Extractor</a:t>
            </a:r>
            <a:endParaRPr lang="en-US" sz="1200" dirty="0">
              <a:solidFill>
                <a:srgbClr val="000000"/>
              </a:solidFill>
            </a:endParaRPr>
          </a:p>
        </p:txBody>
      </p:sp>
      <p:sp>
        <p:nvSpPr>
          <p:cNvPr id="128" name="Rectangle 127"/>
          <p:cNvSpPr/>
          <p:nvPr/>
        </p:nvSpPr>
        <p:spPr>
          <a:xfrm>
            <a:off x="7626096" y="1297848"/>
            <a:ext cx="990600" cy="609600"/>
          </a:xfrm>
          <a:prstGeom prst="rect">
            <a:avLst/>
          </a:prstGeom>
        </p:spPr>
        <p:style>
          <a:lnRef idx="1">
            <a:schemeClr val="accent1"/>
          </a:lnRef>
          <a:fillRef idx="3">
            <a:schemeClr val="accent1"/>
          </a:fillRef>
          <a:effectRef idx="2">
            <a:schemeClr val="accent1"/>
          </a:effectRef>
          <a:fontRef idx="minor">
            <a:schemeClr val="lt1"/>
          </a:fontRef>
        </p:style>
        <p:txBody>
          <a:bodyPr lIns="91404" tIns="45703" rIns="91404" bIns="45703" rtlCol="0" anchor="ctr"/>
          <a:lstStyle/>
          <a:p>
            <a:pPr algn="ctr"/>
            <a:r>
              <a:rPr lang="en-US" sz="1200" dirty="0" smtClean="0">
                <a:solidFill>
                  <a:srgbClr val="000000"/>
                </a:solidFill>
              </a:rPr>
              <a:t>Imaging Feature Extractor</a:t>
            </a:r>
            <a:endParaRPr lang="en-US" sz="1200" dirty="0">
              <a:solidFill>
                <a:srgbClr val="000000"/>
              </a:solidFill>
            </a:endParaRPr>
          </a:p>
        </p:txBody>
      </p:sp>
      <p:sp>
        <p:nvSpPr>
          <p:cNvPr id="129" name="Rectangle 128"/>
          <p:cNvSpPr/>
          <p:nvPr/>
        </p:nvSpPr>
        <p:spPr>
          <a:xfrm>
            <a:off x="4959096" y="1297848"/>
            <a:ext cx="2362200" cy="969046"/>
          </a:xfrm>
          <a:prstGeom prst="rect">
            <a:avLst/>
          </a:prstGeom>
        </p:spPr>
        <p:style>
          <a:lnRef idx="1">
            <a:schemeClr val="accent1"/>
          </a:lnRef>
          <a:fillRef idx="3">
            <a:schemeClr val="accent1"/>
          </a:fillRef>
          <a:effectRef idx="2">
            <a:schemeClr val="accent1"/>
          </a:effectRef>
          <a:fontRef idx="minor">
            <a:schemeClr val="lt1"/>
          </a:fontRef>
        </p:style>
        <p:txBody>
          <a:bodyPr lIns="91404" tIns="45703" rIns="91404" bIns="45703" rtlCol="0" anchor="ctr"/>
          <a:lstStyle/>
          <a:p>
            <a:pPr algn="ctr"/>
            <a:r>
              <a:rPr lang="en-US" sz="1200" dirty="0" smtClean="0">
                <a:solidFill>
                  <a:srgbClr val="000000"/>
                </a:solidFill>
              </a:rPr>
              <a:t>Metadata Extractor</a:t>
            </a:r>
          </a:p>
          <a:p>
            <a:pPr algn="ctr"/>
            <a:r>
              <a:rPr lang="en-US" sz="1200" dirty="0" smtClean="0">
                <a:solidFill>
                  <a:srgbClr val="000000"/>
                </a:solidFill>
              </a:rPr>
              <a:t>(time, coordinate, camera parameters)</a:t>
            </a:r>
            <a:endParaRPr lang="en-US" sz="1200" dirty="0">
              <a:solidFill>
                <a:srgbClr val="000000"/>
              </a:solidFill>
            </a:endParaRPr>
          </a:p>
        </p:txBody>
      </p:sp>
      <p:sp>
        <p:nvSpPr>
          <p:cNvPr id="130" name="TextBox 129"/>
          <p:cNvSpPr txBox="1"/>
          <p:nvPr/>
        </p:nvSpPr>
        <p:spPr>
          <a:xfrm>
            <a:off x="6406896" y="972198"/>
            <a:ext cx="1535774" cy="276965"/>
          </a:xfrm>
          <a:prstGeom prst="rect">
            <a:avLst/>
          </a:prstGeom>
          <a:noFill/>
        </p:spPr>
        <p:txBody>
          <a:bodyPr wrap="none" lIns="91404" tIns="45703" rIns="91404" bIns="45703" rtlCol="0">
            <a:spAutoFit/>
          </a:bodyPr>
          <a:lstStyle/>
          <a:p>
            <a:r>
              <a:rPr lang="en-US" sz="1200" b="1" dirty="0" smtClean="0"/>
              <a:t>Feature Extraction</a:t>
            </a:r>
            <a:endParaRPr lang="en-US" sz="1200" b="1" dirty="0"/>
          </a:p>
        </p:txBody>
      </p:sp>
      <p:grpSp>
        <p:nvGrpSpPr>
          <p:cNvPr id="2" name="Group 130"/>
          <p:cNvGrpSpPr/>
          <p:nvPr/>
        </p:nvGrpSpPr>
        <p:grpSpPr>
          <a:xfrm>
            <a:off x="6115605" y="5182482"/>
            <a:ext cx="1586691" cy="1428516"/>
            <a:chOff x="4390644" y="4413655"/>
            <a:chExt cx="2057400" cy="2071905"/>
          </a:xfrm>
        </p:grpSpPr>
        <p:sp>
          <p:nvSpPr>
            <p:cNvPr id="132" name="Oval 131"/>
            <p:cNvSpPr/>
            <p:nvPr/>
          </p:nvSpPr>
          <p:spPr>
            <a:xfrm>
              <a:off x="5350764" y="4413655"/>
              <a:ext cx="137160" cy="143558"/>
            </a:xfrm>
            <a:prstGeom prst="ellipse">
              <a:avLst/>
            </a:prstGeom>
          </p:spPr>
          <p:style>
            <a:lnRef idx="1">
              <a:schemeClr val="accent1"/>
            </a:lnRef>
            <a:fillRef idx="3">
              <a:schemeClr val="accent1"/>
            </a:fillRef>
            <a:effectRef idx="2">
              <a:schemeClr val="accent1"/>
            </a:effectRef>
            <a:fontRef idx="minor">
              <a:schemeClr val="lt1"/>
            </a:fontRef>
          </p:style>
          <p:txBody>
            <a:bodyPr lIns="91404" tIns="45703" rIns="91404" bIns="45703" rtlCol="0" anchor="ctr"/>
            <a:lstStyle/>
            <a:p>
              <a:pPr algn="ctr"/>
              <a:endParaRPr lang="en-US" sz="1200"/>
            </a:p>
          </p:txBody>
        </p:sp>
        <p:sp>
          <p:nvSpPr>
            <p:cNvPr id="133" name="Oval 132"/>
            <p:cNvSpPr/>
            <p:nvPr/>
          </p:nvSpPr>
          <p:spPr>
            <a:xfrm>
              <a:off x="4527804" y="5203224"/>
              <a:ext cx="137160" cy="143558"/>
            </a:xfrm>
            <a:prstGeom prst="ellipse">
              <a:avLst/>
            </a:prstGeom>
          </p:spPr>
          <p:style>
            <a:lnRef idx="1">
              <a:schemeClr val="accent1"/>
            </a:lnRef>
            <a:fillRef idx="3">
              <a:schemeClr val="accent1"/>
            </a:fillRef>
            <a:effectRef idx="2">
              <a:schemeClr val="accent1"/>
            </a:effectRef>
            <a:fontRef idx="minor">
              <a:schemeClr val="lt1"/>
            </a:fontRef>
          </p:style>
          <p:txBody>
            <a:bodyPr lIns="91404" tIns="45703" rIns="91404" bIns="45703" rtlCol="0" anchor="ctr"/>
            <a:lstStyle/>
            <a:p>
              <a:pPr algn="ctr"/>
              <a:endParaRPr lang="en-US" sz="1200"/>
            </a:p>
          </p:txBody>
        </p:sp>
        <p:sp>
          <p:nvSpPr>
            <p:cNvPr id="134" name="Oval 133"/>
            <p:cNvSpPr/>
            <p:nvPr/>
          </p:nvSpPr>
          <p:spPr>
            <a:xfrm>
              <a:off x="5076444" y="5203224"/>
              <a:ext cx="137160" cy="143558"/>
            </a:xfrm>
            <a:prstGeom prst="ellipse">
              <a:avLst/>
            </a:prstGeom>
          </p:spPr>
          <p:style>
            <a:lnRef idx="1">
              <a:schemeClr val="accent1"/>
            </a:lnRef>
            <a:fillRef idx="3">
              <a:schemeClr val="accent1"/>
            </a:fillRef>
            <a:effectRef idx="2">
              <a:schemeClr val="accent1"/>
            </a:effectRef>
            <a:fontRef idx="minor">
              <a:schemeClr val="lt1"/>
            </a:fontRef>
          </p:style>
          <p:txBody>
            <a:bodyPr lIns="91404" tIns="45703" rIns="91404" bIns="45703" rtlCol="0" anchor="ctr"/>
            <a:lstStyle/>
            <a:p>
              <a:pPr algn="ctr"/>
              <a:endParaRPr lang="en-US" sz="1200"/>
            </a:p>
          </p:txBody>
        </p:sp>
        <p:sp>
          <p:nvSpPr>
            <p:cNvPr id="135" name="Oval 134"/>
            <p:cNvSpPr/>
            <p:nvPr/>
          </p:nvSpPr>
          <p:spPr>
            <a:xfrm>
              <a:off x="5899404" y="4772552"/>
              <a:ext cx="137160" cy="143558"/>
            </a:xfrm>
            <a:prstGeom prst="ellipse">
              <a:avLst/>
            </a:prstGeom>
          </p:spPr>
          <p:style>
            <a:lnRef idx="1">
              <a:schemeClr val="accent1"/>
            </a:lnRef>
            <a:fillRef idx="3">
              <a:schemeClr val="accent1"/>
            </a:fillRef>
            <a:effectRef idx="2">
              <a:schemeClr val="accent1"/>
            </a:effectRef>
            <a:fontRef idx="minor">
              <a:schemeClr val="lt1"/>
            </a:fontRef>
          </p:style>
          <p:txBody>
            <a:bodyPr lIns="91404" tIns="45703" rIns="91404" bIns="45703" rtlCol="0" anchor="ctr"/>
            <a:lstStyle/>
            <a:p>
              <a:pPr algn="ctr"/>
              <a:endParaRPr lang="en-US" sz="1200"/>
            </a:p>
          </p:txBody>
        </p:sp>
        <p:sp>
          <p:nvSpPr>
            <p:cNvPr id="136" name="Oval 135"/>
            <p:cNvSpPr/>
            <p:nvPr/>
          </p:nvSpPr>
          <p:spPr>
            <a:xfrm>
              <a:off x="4802124" y="4772552"/>
              <a:ext cx="137160" cy="143558"/>
            </a:xfrm>
            <a:prstGeom prst="ellipse">
              <a:avLst/>
            </a:prstGeom>
          </p:spPr>
          <p:style>
            <a:lnRef idx="1">
              <a:schemeClr val="accent1"/>
            </a:lnRef>
            <a:fillRef idx="3">
              <a:schemeClr val="accent1"/>
            </a:fillRef>
            <a:effectRef idx="2">
              <a:schemeClr val="accent1"/>
            </a:effectRef>
            <a:fontRef idx="minor">
              <a:schemeClr val="lt1"/>
            </a:fontRef>
          </p:style>
          <p:txBody>
            <a:bodyPr lIns="91404" tIns="45703" rIns="91404" bIns="45703" rtlCol="0" anchor="ctr"/>
            <a:lstStyle/>
            <a:p>
              <a:pPr algn="ctr"/>
              <a:endParaRPr lang="en-US" sz="1200"/>
            </a:p>
          </p:txBody>
        </p:sp>
        <p:sp>
          <p:nvSpPr>
            <p:cNvPr id="137" name="Oval 136"/>
            <p:cNvSpPr/>
            <p:nvPr/>
          </p:nvSpPr>
          <p:spPr>
            <a:xfrm>
              <a:off x="5625084" y="5203224"/>
              <a:ext cx="137160" cy="143558"/>
            </a:xfrm>
            <a:prstGeom prst="ellipse">
              <a:avLst/>
            </a:prstGeom>
          </p:spPr>
          <p:style>
            <a:lnRef idx="1">
              <a:schemeClr val="accent1"/>
            </a:lnRef>
            <a:fillRef idx="3">
              <a:schemeClr val="accent1"/>
            </a:fillRef>
            <a:effectRef idx="2">
              <a:schemeClr val="accent1"/>
            </a:effectRef>
            <a:fontRef idx="minor">
              <a:schemeClr val="lt1"/>
            </a:fontRef>
          </p:style>
          <p:txBody>
            <a:bodyPr lIns="91404" tIns="45703" rIns="91404" bIns="45703" rtlCol="0" anchor="ctr"/>
            <a:lstStyle/>
            <a:p>
              <a:pPr algn="ctr"/>
              <a:endParaRPr lang="en-US" sz="1200"/>
            </a:p>
          </p:txBody>
        </p:sp>
        <p:sp>
          <p:nvSpPr>
            <p:cNvPr id="138" name="Oval 137"/>
            <p:cNvSpPr/>
            <p:nvPr/>
          </p:nvSpPr>
          <p:spPr>
            <a:xfrm>
              <a:off x="6173724" y="5203224"/>
              <a:ext cx="137160" cy="143558"/>
            </a:xfrm>
            <a:prstGeom prst="ellipse">
              <a:avLst/>
            </a:prstGeom>
          </p:spPr>
          <p:style>
            <a:lnRef idx="1">
              <a:schemeClr val="accent1"/>
            </a:lnRef>
            <a:fillRef idx="3">
              <a:schemeClr val="accent1"/>
            </a:fillRef>
            <a:effectRef idx="2">
              <a:schemeClr val="accent1"/>
            </a:effectRef>
            <a:fontRef idx="minor">
              <a:schemeClr val="lt1"/>
            </a:fontRef>
          </p:style>
          <p:txBody>
            <a:bodyPr lIns="91404" tIns="45703" rIns="91404" bIns="45703" rtlCol="0" anchor="ctr"/>
            <a:lstStyle/>
            <a:p>
              <a:pPr algn="ctr"/>
              <a:endParaRPr lang="en-US" sz="1200"/>
            </a:p>
          </p:txBody>
        </p:sp>
        <p:cxnSp>
          <p:nvCxnSpPr>
            <p:cNvPr id="139" name="Straight Arrow Connector 138"/>
            <p:cNvCxnSpPr>
              <a:stCxn id="136" idx="4"/>
              <a:endCxn id="133" idx="0"/>
            </p:cNvCxnSpPr>
            <p:nvPr/>
          </p:nvCxnSpPr>
          <p:spPr>
            <a:xfrm rot="5400000">
              <a:off x="4589988" y="4922496"/>
              <a:ext cx="287115" cy="27432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40" name="Straight Arrow Connector 139"/>
            <p:cNvCxnSpPr>
              <a:stCxn id="132" idx="3"/>
              <a:endCxn id="136" idx="6"/>
            </p:cNvCxnSpPr>
            <p:nvPr/>
          </p:nvCxnSpPr>
          <p:spPr>
            <a:xfrm rot="5400000">
              <a:off x="5001001" y="4474467"/>
              <a:ext cx="308138" cy="43156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41" name="Straight Arrow Connector 140"/>
            <p:cNvCxnSpPr>
              <a:stCxn id="132" idx="5"/>
              <a:endCxn id="135" idx="1"/>
            </p:cNvCxnSpPr>
            <p:nvPr/>
          </p:nvCxnSpPr>
          <p:spPr>
            <a:xfrm rot="16200000" flipH="1">
              <a:off x="5564974" y="4439052"/>
              <a:ext cx="257385" cy="45165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42" name="Straight Arrow Connector 141"/>
            <p:cNvCxnSpPr>
              <a:stCxn id="135" idx="5"/>
              <a:endCxn id="138" idx="0"/>
            </p:cNvCxnSpPr>
            <p:nvPr/>
          </p:nvCxnSpPr>
          <p:spPr>
            <a:xfrm rot="16200000" flipH="1">
              <a:off x="5975321" y="4936227"/>
              <a:ext cx="308138" cy="22582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43" name="Straight Arrow Connector 142"/>
            <p:cNvCxnSpPr>
              <a:stCxn id="135" idx="3"/>
              <a:endCxn id="137" idx="0"/>
            </p:cNvCxnSpPr>
            <p:nvPr/>
          </p:nvCxnSpPr>
          <p:spPr>
            <a:xfrm rot="5400000">
              <a:off x="5652511" y="4936227"/>
              <a:ext cx="308138" cy="22582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44" name="Straight Arrow Connector 143"/>
            <p:cNvCxnSpPr>
              <a:stCxn id="136" idx="4"/>
              <a:endCxn id="134" idx="0"/>
            </p:cNvCxnSpPr>
            <p:nvPr/>
          </p:nvCxnSpPr>
          <p:spPr>
            <a:xfrm rot="16200000" flipH="1">
              <a:off x="4864308" y="4922496"/>
              <a:ext cx="287115" cy="27432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45" name="Oval 144"/>
            <p:cNvSpPr/>
            <p:nvPr/>
          </p:nvSpPr>
          <p:spPr>
            <a:xfrm>
              <a:off x="4390644" y="5562107"/>
              <a:ext cx="137160" cy="143558"/>
            </a:xfrm>
            <a:prstGeom prst="ellipse">
              <a:avLst/>
            </a:prstGeom>
          </p:spPr>
          <p:style>
            <a:lnRef idx="1">
              <a:schemeClr val="accent1"/>
            </a:lnRef>
            <a:fillRef idx="3">
              <a:schemeClr val="accent1"/>
            </a:fillRef>
            <a:effectRef idx="2">
              <a:schemeClr val="accent1"/>
            </a:effectRef>
            <a:fontRef idx="minor">
              <a:schemeClr val="lt1"/>
            </a:fontRef>
          </p:style>
          <p:txBody>
            <a:bodyPr lIns="91404" tIns="45703" rIns="91404" bIns="45703" rtlCol="0" anchor="ctr"/>
            <a:lstStyle/>
            <a:p>
              <a:pPr algn="ctr"/>
              <a:endParaRPr lang="en-US" sz="1200"/>
            </a:p>
          </p:txBody>
        </p:sp>
        <p:sp>
          <p:nvSpPr>
            <p:cNvPr id="146" name="Oval 145"/>
            <p:cNvSpPr/>
            <p:nvPr/>
          </p:nvSpPr>
          <p:spPr>
            <a:xfrm>
              <a:off x="4664964" y="5562107"/>
              <a:ext cx="137160" cy="143558"/>
            </a:xfrm>
            <a:prstGeom prst="ellipse">
              <a:avLst/>
            </a:prstGeom>
          </p:spPr>
          <p:style>
            <a:lnRef idx="1">
              <a:schemeClr val="accent1"/>
            </a:lnRef>
            <a:fillRef idx="3">
              <a:schemeClr val="accent1"/>
            </a:fillRef>
            <a:effectRef idx="2">
              <a:schemeClr val="accent1"/>
            </a:effectRef>
            <a:fontRef idx="minor">
              <a:schemeClr val="lt1"/>
            </a:fontRef>
          </p:style>
          <p:txBody>
            <a:bodyPr lIns="91404" tIns="45703" rIns="91404" bIns="45703" rtlCol="0" anchor="ctr"/>
            <a:lstStyle/>
            <a:p>
              <a:pPr algn="ctr"/>
              <a:endParaRPr lang="en-US" sz="1200"/>
            </a:p>
          </p:txBody>
        </p:sp>
        <p:sp>
          <p:nvSpPr>
            <p:cNvPr id="147" name="Oval 146"/>
            <p:cNvSpPr/>
            <p:nvPr/>
          </p:nvSpPr>
          <p:spPr>
            <a:xfrm>
              <a:off x="4939284" y="5562107"/>
              <a:ext cx="137160" cy="143558"/>
            </a:xfrm>
            <a:prstGeom prst="ellipse">
              <a:avLst/>
            </a:prstGeom>
          </p:spPr>
          <p:style>
            <a:lnRef idx="1">
              <a:schemeClr val="accent1"/>
            </a:lnRef>
            <a:fillRef idx="3">
              <a:schemeClr val="accent1"/>
            </a:fillRef>
            <a:effectRef idx="2">
              <a:schemeClr val="accent1"/>
            </a:effectRef>
            <a:fontRef idx="minor">
              <a:schemeClr val="lt1"/>
            </a:fontRef>
          </p:style>
          <p:txBody>
            <a:bodyPr lIns="91404" tIns="45703" rIns="91404" bIns="45703" rtlCol="0" anchor="ctr"/>
            <a:lstStyle/>
            <a:p>
              <a:pPr algn="ctr"/>
              <a:endParaRPr lang="en-US" sz="1200"/>
            </a:p>
          </p:txBody>
        </p:sp>
        <p:sp>
          <p:nvSpPr>
            <p:cNvPr id="148" name="Oval 147"/>
            <p:cNvSpPr/>
            <p:nvPr/>
          </p:nvSpPr>
          <p:spPr>
            <a:xfrm>
              <a:off x="5213604" y="5562107"/>
              <a:ext cx="137160" cy="143558"/>
            </a:xfrm>
            <a:prstGeom prst="ellipse">
              <a:avLst/>
            </a:prstGeom>
          </p:spPr>
          <p:style>
            <a:lnRef idx="1">
              <a:schemeClr val="accent1"/>
            </a:lnRef>
            <a:fillRef idx="3">
              <a:schemeClr val="accent1"/>
            </a:fillRef>
            <a:effectRef idx="2">
              <a:schemeClr val="accent1"/>
            </a:effectRef>
            <a:fontRef idx="minor">
              <a:schemeClr val="lt1"/>
            </a:fontRef>
          </p:style>
          <p:txBody>
            <a:bodyPr lIns="91404" tIns="45703" rIns="91404" bIns="45703" rtlCol="0" anchor="ctr"/>
            <a:lstStyle/>
            <a:p>
              <a:pPr algn="ctr"/>
              <a:endParaRPr lang="en-US" sz="1200"/>
            </a:p>
          </p:txBody>
        </p:sp>
        <p:sp>
          <p:nvSpPr>
            <p:cNvPr id="149" name="Oval 148"/>
            <p:cNvSpPr/>
            <p:nvPr/>
          </p:nvSpPr>
          <p:spPr>
            <a:xfrm>
              <a:off x="5487924" y="5562107"/>
              <a:ext cx="137160" cy="143558"/>
            </a:xfrm>
            <a:prstGeom prst="ellipse">
              <a:avLst/>
            </a:prstGeom>
          </p:spPr>
          <p:style>
            <a:lnRef idx="1">
              <a:schemeClr val="accent1"/>
            </a:lnRef>
            <a:fillRef idx="3">
              <a:schemeClr val="accent1"/>
            </a:fillRef>
            <a:effectRef idx="2">
              <a:schemeClr val="accent1"/>
            </a:effectRef>
            <a:fontRef idx="minor">
              <a:schemeClr val="lt1"/>
            </a:fontRef>
          </p:style>
          <p:txBody>
            <a:bodyPr lIns="91404" tIns="45703" rIns="91404" bIns="45703" rtlCol="0" anchor="ctr"/>
            <a:lstStyle/>
            <a:p>
              <a:pPr algn="ctr"/>
              <a:endParaRPr lang="en-US" sz="1200"/>
            </a:p>
          </p:txBody>
        </p:sp>
        <p:sp>
          <p:nvSpPr>
            <p:cNvPr id="150" name="Oval 149"/>
            <p:cNvSpPr/>
            <p:nvPr/>
          </p:nvSpPr>
          <p:spPr>
            <a:xfrm>
              <a:off x="5762244" y="5562107"/>
              <a:ext cx="137160" cy="143558"/>
            </a:xfrm>
            <a:prstGeom prst="ellipse">
              <a:avLst/>
            </a:prstGeom>
          </p:spPr>
          <p:style>
            <a:lnRef idx="1">
              <a:schemeClr val="accent1"/>
            </a:lnRef>
            <a:fillRef idx="3">
              <a:schemeClr val="accent1"/>
            </a:fillRef>
            <a:effectRef idx="2">
              <a:schemeClr val="accent1"/>
            </a:effectRef>
            <a:fontRef idx="minor">
              <a:schemeClr val="lt1"/>
            </a:fontRef>
          </p:style>
          <p:txBody>
            <a:bodyPr lIns="91404" tIns="45703" rIns="91404" bIns="45703" rtlCol="0" anchor="ctr"/>
            <a:lstStyle/>
            <a:p>
              <a:pPr algn="ctr"/>
              <a:endParaRPr lang="en-US" sz="1200"/>
            </a:p>
          </p:txBody>
        </p:sp>
        <p:sp>
          <p:nvSpPr>
            <p:cNvPr id="151" name="Oval 150"/>
            <p:cNvSpPr/>
            <p:nvPr/>
          </p:nvSpPr>
          <p:spPr>
            <a:xfrm>
              <a:off x="6036564" y="5562107"/>
              <a:ext cx="137160" cy="143558"/>
            </a:xfrm>
            <a:prstGeom prst="ellipse">
              <a:avLst/>
            </a:prstGeom>
          </p:spPr>
          <p:style>
            <a:lnRef idx="1">
              <a:schemeClr val="accent1"/>
            </a:lnRef>
            <a:fillRef idx="3">
              <a:schemeClr val="accent1"/>
            </a:fillRef>
            <a:effectRef idx="2">
              <a:schemeClr val="accent1"/>
            </a:effectRef>
            <a:fontRef idx="minor">
              <a:schemeClr val="lt1"/>
            </a:fontRef>
          </p:style>
          <p:txBody>
            <a:bodyPr lIns="91404" tIns="45703" rIns="91404" bIns="45703" rtlCol="0" anchor="ctr"/>
            <a:lstStyle/>
            <a:p>
              <a:pPr algn="ctr"/>
              <a:endParaRPr lang="en-US" sz="1200"/>
            </a:p>
          </p:txBody>
        </p:sp>
        <p:sp>
          <p:nvSpPr>
            <p:cNvPr id="152" name="Oval 151"/>
            <p:cNvSpPr/>
            <p:nvPr/>
          </p:nvSpPr>
          <p:spPr>
            <a:xfrm>
              <a:off x="6310884" y="5562107"/>
              <a:ext cx="137160" cy="143558"/>
            </a:xfrm>
            <a:prstGeom prst="ellipse">
              <a:avLst/>
            </a:prstGeom>
          </p:spPr>
          <p:style>
            <a:lnRef idx="1">
              <a:schemeClr val="accent1"/>
            </a:lnRef>
            <a:fillRef idx="3">
              <a:schemeClr val="accent1"/>
            </a:fillRef>
            <a:effectRef idx="2">
              <a:schemeClr val="accent1"/>
            </a:effectRef>
            <a:fontRef idx="minor">
              <a:schemeClr val="lt1"/>
            </a:fontRef>
          </p:style>
          <p:txBody>
            <a:bodyPr lIns="91404" tIns="45703" rIns="91404" bIns="45703" rtlCol="0" anchor="ctr"/>
            <a:lstStyle/>
            <a:p>
              <a:pPr algn="ctr"/>
              <a:endParaRPr lang="en-US" sz="1200"/>
            </a:p>
          </p:txBody>
        </p:sp>
        <p:cxnSp>
          <p:nvCxnSpPr>
            <p:cNvPr id="153" name="Straight Arrow Connector 152"/>
            <p:cNvCxnSpPr>
              <a:stCxn id="133" idx="3"/>
              <a:endCxn id="145" idx="7"/>
            </p:cNvCxnSpPr>
            <p:nvPr/>
          </p:nvCxnSpPr>
          <p:spPr>
            <a:xfrm rot="5400000">
              <a:off x="4399114" y="5434362"/>
              <a:ext cx="257385" cy="4017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54" name="Straight Arrow Connector 153"/>
            <p:cNvCxnSpPr>
              <a:stCxn id="133" idx="4"/>
              <a:endCxn id="146" idx="1"/>
            </p:cNvCxnSpPr>
            <p:nvPr/>
          </p:nvCxnSpPr>
          <p:spPr>
            <a:xfrm rot="16200000" flipH="1">
              <a:off x="4522539" y="5420615"/>
              <a:ext cx="236363" cy="8866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55" name="Straight Arrow Connector 154"/>
            <p:cNvCxnSpPr>
              <a:stCxn id="134" idx="4"/>
              <a:endCxn id="147" idx="7"/>
            </p:cNvCxnSpPr>
            <p:nvPr/>
          </p:nvCxnSpPr>
          <p:spPr>
            <a:xfrm rot="5400000">
              <a:off x="4982513" y="5420615"/>
              <a:ext cx="236363" cy="8866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56" name="Straight Arrow Connector 155"/>
            <p:cNvCxnSpPr>
              <a:stCxn id="134" idx="4"/>
              <a:endCxn id="148" idx="0"/>
            </p:cNvCxnSpPr>
            <p:nvPr/>
          </p:nvCxnSpPr>
          <p:spPr>
            <a:xfrm rot="16200000" flipH="1">
              <a:off x="5105935" y="5385861"/>
              <a:ext cx="215340" cy="13716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57" name="Straight Arrow Connector 156"/>
            <p:cNvCxnSpPr>
              <a:stCxn id="137" idx="3"/>
              <a:endCxn id="149" idx="0"/>
            </p:cNvCxnSpPr>
            <p:nvPr/>
          </p:nvCxnSpPr>
          <p:spPr>
            <a:xfrm rot="5400000">
              <a:off x="5482660" y="5399592"/>
              <a:ext cx="236363" cy="8866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58" name="Straight Arrow Connector 157"/>
            <p:cNvCxnSpPr>
              <a:stCxn id="137" idx="5"/>
              <a:endCxn id="150" idx="1"/>
            </p:cNvCxnSpPr>
            <p:nvPr/>
          </p:nvCxnSpPr>
          <p:spPr>
            <a:xfrm rot="16200000" flipH="1">
              <a:off x="5633554" y="5434362"/>
              <a:ext cx="257385" cy="4017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59" name="Straight Arrow Connector 158"/>
            <p:cNvCxnSpPr>
              <a:stCxn id="138" idx="3"/>
              <a:endCxn id="151" idx="0"/>
            </p:cNvCxnSpPr>
            <p:nvPr/>
          </p:nvCxnSpPr>
          <p:spPr>
            <a:xfrm rot="5400000">
              <a:off x="6031300" y="5399592"/>
              <a:ext cx="236363" cy="8866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60" name="Straight Arrow Connector 159"/>
            <p:cNvCxnSpPr>
              <a:stCxn id="138" idx="5"/>
              <a:endCxn id="152" idx="0"/>
            </p:cNvCxnSpPr>
            <p:nvPr/>
          </p:nvCxnSpPr>
          <p:spPr>
            <a:xfrm rot="16200000" flipH="1">
              <a:off x="6216951" y="5399592"/>
              <a:ext cx="236363" cy="8866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61" name="TextBox 160"/>
            <p:cNvSpPr txBox="1"/>
            <p:nvPr/>
          </p:nvSpPr>
          <p:spPr>
            <a:xfrm>
              <a:off x="4475682" y="5705681"/>
              <a:ext cx="252609" cy="779879"/>
            </a:xfrm>
            <a:prstGeom prst="rect">
              <a:avLst/>
            </a:prstGeom>
            <a:noFill/>
          </p:spPr>
          <p:txBody>
            <a:bodyPr wrap="none" lIns="91404" tIns="45703" rIns="91404" bIns="45703" rtlCol="0">
              <a:spAutoFit/>
            </a:bodyPr>
            <a:lstStyle/>
            <a:p>
              <a:r>
                <a:rPr lang="en-US" sz="1200" b="1" dirty="0" smtClean="0"/>
                <a:t>.</a:t>
              </a:r>
            </a:p>
            <a:p>
              <a:r>
                <a:rPr lang="en-US" sz="1200" b="1" dirty="0" smtClean="0"/>
                <a:t>.</a:t>
              </a:r>
            </a:p>
            <a:p>
              <a:r>
                <a:rPr lang="en-US" sz="1200" b="1" dirty="0"/>
                <a:t>.</a:t>
              </a:r>
            </a:p>
          </p:txBody>
        </p:sp>
        <p:sp>
          <p:nvSpPr>
            <p:cNvPr id="162" name="TextBox 161"/>
            <p:cNvSpPr txBox="1"/>
            <p:nvPr/>
          </p:nvSpPr>
          <p:spPr>
            <a:xfrm>
              <a:off x="5024322" y="5705681"/>
              <a:ext cx="252609" cy="779879"/>
            </a:xfrm>
            <a:prstGeom prst="rect">
              <a:avLst/>
            </a:prstGeom>
            <a:noFill/>
          </p:spPr>
          <p:txBody>
            <a:bodyPr wrap="none" lIns="91404" tIns="45703" rIns="91404" bIns="45703" rtlCol="0">
              <a:spAutoFit/>
            </a:bodyPr>
            <a:lstStyle/>
            <a:p>
              <a:r>
                <a:rPr lang="en-US" sz="1200" b="1" dirty="0" smtClean="0"/>
                <a:t>.</a:t>
              </a:r>
            </a:p>
            <a:p>
              <a:r>
                <a:rPr lang="en-US" sz="1200" b="1" dirty="0" smtClean="0"/>
                <a:t>.</a:t>
              </a:r>
            </a:p>
            <a:p>
              <a:r>
                <a:rPr lang="en-US" sz="1200" b="1" dirty="0"/>
                <a:t>.</a:t>
              </a:r>
            </a:p>
          </p:txBody>
        </p:sp>
        <p:sp>
          <p:nvSpPr>
            <p:cNvPr id="163" name="TextBox 162"/>
            <p:cNvSpPr txBox="1"/>
            <p:nvPr/>
          </p:nvSpPr>
          <p:spPr>
            <a:xfrm>
              <a:off x="5572962" y="5673182"/>
              <a:ext cx="252609" cy="779879"/>
            </a:xfrm>
            <a:prstGeom prst="rect">
              <a:avLst/>
            </a:prstGeom>
            <a:noFill/>
          </p:spPr>
          <p:txBody>
            <a:bodyPr wrap="none" lIns="91404" tIns="45703" rIns="91404" bIns="45703" rtlCol="0">
              <a:spAutoFit/>
            </a:bodyPr>
            <a:lstStyle/>
            <a:p>
              <a:r>
                <a:rPr lang="en-US" sz="1200" b="1" dirty="0" smtClean="0"/>
                <a:t>.</a:t>
              </a:r>
            </a:p>
            <a:p>
              <a:r>
                <a:rPr lang="en-US" sz="1200" b="1" dirty="0" smtClean="0"/>
                <a:t>.</a:t>
              </a:r>
            </a:p>
            <a:p>
              <a:r>
                <a:rPr lang="en-US" sz="1200" b="1" dirty="0"/>
                <a:t>.</a:t>
              </a:r>
            </a:p>
          </p:txBody>
        </p:sp>
        <p:sp>
          <p:nvSpPr>
            <p:cNvPr id="164" name="TextBox 163"/>
            <p:cNvSpPr txBox="1"/>
            <p:nvPr/>
          </p:nvSpPr>
          <p:spPr>
            <a:xfrm>
              <a:off x="6173725" y="5705681"/>
              <a:ext cx="252609" cy="779879"/>
            </a:xfrm>
            <a:prstGeom prst="rect">
              <a:avLst/>
            </a:prstGeom>
            <a:noFill/>
          </p:spPr>
          <p:txBody>
            <a:bodyPr wrap="none" lIns="91404" tIns="45703" rIns="91404" bIns="45703" rtlCol="0">
              <a:spAutoFit/>
            </a:bodyPr>
            <a:lstStyle/>
            <a:p>
              <a:r>
                <a:rPr lang="en-US" sz="1200" b="1" dirty="0" smtClean="0"/>
                <a:t>.</a:t>
              </a:r>
            </a:p>
            <a:p>
              <a:r>
                <a:rPr lang="en-US" sz="1200" b="1" dirty="0" smtClean="0"/>
                <a:t>.</a:t>
              </a:r>
            </a:p>
            <a:p>
              <a:r>
                <a:rPr lang="en-US" sz="1200" b="1" dirty="0"/>
                <a:t>.</a:t>
              </a:r>
            </a:p>
          </p:txBody>
        </p:sp>
      </p:grpSp>
      <p:sp>
        <p:nvSpPr>
          <p:cNvPr id="165" name="Right Arrow 164"/>
          <p:cNvSpPr/>
          <p:nvPr/>
        </p:nvSpPr>
        <p:spPr>
          <a:xfrm>
            <a:off x="7321296" y="1374048"/>
            <a:ext cx="304800" cy="436350"/>
          </a:xfrm>
          <a:prstGeom prst="rightArrow">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lIns="91404" tIns="45703" rIns="91404" bIns="45703" rtlCol="0" anchor="ctr"/>
          <a:lstStyle/>
          <a:p>
            <a:pPr algn="ctr"/>
            <a:endParaRPr lang="en-US" sz="1200"/>
          </a:p>
        </p:txBody>
      </p:sp>
      <p:sp>
        <p:nvSpPr>
          <p:cNvPr id="166" name="Right Arrow 165"/>
          <p:cNvSpPr/>
          <p:nvPr/>
        </p:nvSpPr>
        <p:spPr>
          <a:xfrm rot="16200000" flipH="1">
            <a:off x="6600472" y="4588623"/>
            <a:ext cx="574091" cy="504042"/>
          </a:xfrm>
          <a:prstGeom prst="rightArrow">
            <a:avLst/>
          </a:prstGeom>
          <a:solidFill>
            <a:srgbClr val="DDD9C3"/>
          </a:solidFill>
        </p:spPr>
        <p:style>
          <a:lnRef idx="1">
            <a:schemeClr val="accent1"/>
          </a:lnRef>
          <a:fillRef idx="3">
            <a:schemeClr val="accent1"/>
          </a:fillRef>
          <a:effectRef idx="2">
            <a:schemeClr val="accent1"/>
          </a:effectRef>
          <a:fontRef idx="minor">
            <a:schemeClr val="lt1"/>
          </a:fontRef>
        </p:style>
        <p:txBody>
          <a:bodyPr lIns="91404" tIns="45703" rIns="91404" bIns="45703" rtlCol="0" anchor="ctr"/>
          <a:lstStyle/>
          <a:p>
            <a:pPr algn="ctr"/>
            <a:endParaRPr lang="en-US" sz="1200" dirty="0">
              <a:solidFill>
                <a:srgbClr val="000000"/>
              </a:solidFill>
            </a:endParaRPr>
          </a:p>
        </p:txBody>
      </p:sp>
      <p:sp>
        <p:nvSpPr>
          <p:cNvPr id="167" name="Rectangle 166"/>
          <p:cNvSpPr/>
          <p:nvPr/>
        </p:nvSpPr>
        <p:spPr>
          <a:xfrm>
            <a:off x="4959096" y="4096398"/>
            <a:ext cx="3713314" cy="416216"/>
          </a:xfrm>
          <a:prstGeom prst="rect">
            <a:avLst/>
          </a:prstGeom>
          <a:solidFill>
            <a:srgbClr val="DDD9C3"/>
          </a:solidFill>
        </p:spPr>
        <p:style>
          <a:lnRef idx="1">
            <a:schemeClr val="accent1"/>
          </a:lnRef>
          <a:fillRef idx="3">
            <a:schemeClr val="accent1"/>
          </a:fillRef>
          <a:effectRef idx="2">
            <a:schemeClr val="accent1"/>
          </a:effectRef>
          <a:fontRef idx="minor">
            <a:schemeClr val="lt1"/>
          </a:fontRef>
        </p:style>
        <p:txBody>
          <a:bodyPr lIns="91404" tIns="45703" rIns="91404" bIns="45703" rtlCol="0" anchor="ctr"/>
          <a:lstStyle/>
          <a:p>
            <a:pPr algn="ctr"/>
            <a:r>
              <a:rPr lang="en-US" sz="1200" b="1" dirty="0" smtClean="0">
                <a:solidFill>
                  <a:srgbClr val="000000"/>
                </a:solidFill>
              </a:rPr>
              <a:t>Agglomerative </a:t>
            </a:r>
            <a:r>
              <a:rPr lang="en-US" sz="1200" b="1" dirty="0" err="1" smtClean="0">
                <a:solidFill>
                  <a:srgbClr val="000000"/>
                </a:solidFill>
              </a:rPr>
              <a:t>SpatioTemporal</a:t>
            </a:r>
            <a:r>
              <a:rPr lang="en-US" sz="1200" b="1" dirty="0" smtClean="0">
                <a:solidFill>
                  <a:srgbClr val="000000"/>
                </a:solidFill>
              </a:rPr>
              <a:t> Clustering </a:t>
            </a:r>
          </a:p>
          <a:p>
            <a:pPr algn="ctr"/>
            <a:endParaRPr lang="en-US" sz="1200" b="1" dirty="0">
              <a:solidFill>
                <a:srgbClr val="000000"/>
              </a:solidFill>
            </a:endParaRPr>
          </a:p>
        </p:txBody>
      </p:sp>
      <p:sp>
        <p:nvSpPr>
          <p:cNvPr id="168" name="Down Arrow 167"/>
          <p:cNvSpPr/>
          <p:nvPr/>
        </p:nvSpPr>
        <p:spPr>
          <a:xfrm>
            <a:off x="6635496" y="3639198"/>
            <a:ext cx="539100" cy="467625"/>
          </a:xfrm>
          <a:prstGeom prst="downArrow">
            <a:avLst/>
          </a:prstGeom>
          <a:solidFill>
            <a:srgbClr val="DDD9C3"/>
          </a:solidFill>
        </p:spPr>
        <p:style>
          <a:lnRef idx="1">
            <a:schemeClr val="accent1"/>
          </a:lnRef>
          <a:fillRef idx="3">
            <a:schemeClr val="accent1"/>
          </a:fillRef>
          <a:effectRef idx="2">
            <a:schemeClr val="accent1"/>
          </a:effectRef>
          <a:fontRef idx="minor">
            <a:schemeClr val="lt1"/>
          </a:fontRef>
        </p:style>
        <p:txBody>
          <a:bodyPr lIns="91404" tIns="45703" rIns="91404" bIns="45703" rtlCol="0" anchor="ctr"/>
          <a:lstStyle/>
          <a:p>
            <a:pPr algn="ctr"/>
            <a:endParaRPr lang="en-US" sz="1200"/>
          </a:p>
        </p:txBody>
      </p:sp>
      <p:sp>
        <p:nvSpPr>
          <p:cNvPr id="169" name="Rectangle 168"/>
          <p:cNvSpPr/>
          <p:nvPr/>
        </p:nvSpPr>
        <p:spPr>
          <a:xfrm>
            <a:off x="4800600" y="895998"/>
            <a:ext cx="4024210" cy="5809602"/>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170" name="Cloud 169"/>
          <p:cNvSpPr/>
          <p:nvPr/>
        </p:nvSpPr>
        <p:spPr>
          <a:xfrm rot="16200000">
            <a:off x="2056105" y="1865604"/>
            <a:ext cx="3393492" cy="800100"/>
          </a:xfrm>
          <a:prstGeom prst="cloud">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lIns="91404" tIns="45703" rIns="91404" bIns="45703" rtlCol="0" anchor="ctr"/>
          <a:lstStyle/>
          <a:p>
            <a:pPr algn="ctr"/>
            <a:r>
              <a:rPr lang="en-US" sz="1200" dirty="0" smtClean="0">
                <a:solidFill>
                  <a:srgbClr val="000000"/>
                </a:solidFill>
              </a:rPr>
              <a:t>WWW</a:t>
            </a:r>
            <a:endParaRPr lang="en-US" sz="1200" dirty="0">
              <a:solidFill>
                <a:srgbClr val="000000"/>
              </a:solidFill>
            </a:endParaRPr>
          </a:p>
        </p:txBody>
      </p:sp>
      <p:sp>
        <p:nvSpPr>
          <p:cNvPr id="171" name="Right Arrow 170"/>
          <p:cNvSpPr/>
          <p:nvPr/>
        </p:nvSpPr>
        <p:spPr>
          <a:xfrm>
            <a:off x="3429000" y="591198"/>
            <a:ext cx="1600200" cy="1018519"/>
          </a:xfrm>
          <a:prstGeom prst="rightArrow">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lIns="91404" tIns="45703" rIns="91404" bIns="45703" rtlCol="0" anchor="ctr"/>
          <a:lstStyle/>
          <a:p>
            <a:pPr algn="ctr"/>
            <a:r>
              <a:rPr lang="en-US" sz="1200" dirty="0" smtClean="0">
                <a:solidFill>
                  <a:srgbClr val="000000"/>
                </a:solidFill>
              </a:rPr>
              <a:t>&lt;place, </a:t>
            </a:r>
            <a:r>
              <a:rPr lang="en-US" sz="1200" dirty="0" err="1" smtClean="0">
                <a:solidFill>
                  <a:srgbClr val="000000"/>
                </a:solidFill>
              </a:rPr>
              <a:t>locType</a:t>
            </a:r>
            <a:r>
              <a:rPr lang="en-US" sz="1200" dirty="0" smtClean="0">
                <a:solidFill>
                  <a:srgbClr val="000000"/>
                </a:solidFill>
              </a:rPr>
              <a:t>, ambient condition, etc&gt;</a:t>
            </a:r>
            <a:endParaRPr lang="en-US" sz="1200" dirty="0">
              <a:solidFill>
                <a:srgbClr val="000000"/>
              </a:solidFill>
            </a:endParaRPr>
          </a:p>
        </p:txBody>
      </p:sp>
      <p:sp>
        <p:nvSpPr>
          <p:cNvPr id="172" name="Right Arrow 171"/>
          <p:cNvSpPr/>
          <p:nvPr/>
        </p:nvSpPr>
        <p:spPr>
          <a:xfrm flipH="1">
            <a:off x="3429000" y="1429398"/>
            <a:ext cx="1495268" cy="477345"/>
          </a:xfrm>
          <a:prstGeom prst="rightArrow">
            <a:avLst/>
          </a:prstGeom>
          <a:solidFill>
            <a:srgbClr val="DDD9C3"/>
          </a:solidFill>
        </p:spPr>
        <p:style>
          <a:lnRef idx="1">
            <a:schemeClr val="accent1"/>
          </a:lnRef>
          <a:fillRef idx="3">
            <a:schemeClr val="accent1"/>
          </a:fillRef>
          <a:effectRef idx="2">
            <a:schemeClr val="accent1"/>
          </a:effectRef>
          <a:fontRef idx="minor">
            <a:schemeClr val="lt1"/>
          </a:fontRef>
        </p:style>
        <p:txBody>
          <a:bodyPr lIns="91404" tIns="45703" rIns="91404" bIns="45703" rtlCol="0" anchor="ctr"/>
          <a:lstStyle/>
          <a:p>
            <a:pPr algn="ctr"/>
            <a:r>
              <a:rPr lang="en-US" sz="1200" dirty="0" smtClean="0">
                <a:solidFill>
                  <a:srgbClr val="000000"/>
                </a:solidFill>
              </a:rPr>
              <a:t>P: &lt;p1,…,</a:t>
            </a:r>
            <a:r>
              <a:rPr lang="en-US" sz="1200" dirty="0" err="1" smtClean="0">
                <a:solidFill>
                  <a:srgbClr val="000000"/>
                </a:solidFill>
              </a:rPr>
              <a:t>pn</a:t>
            </a:r>
            <a:r>
              <a:rPr lang="en-US" sz="1200" dirty="0" smtClean="0">
                <a:solidFill>
                  <a:srgbClr val="000000"/>
                </a:solidFill>
              </a:rPr>
              <a:t>&gt;</a:t>
            </a:r>
            <a:endParaRPr lang="en-US" sz="1200" dirty="0">
              <a:solidFill>
                <a:srgbClr val="000000"/>
              </a:solidFill>
            </a:endParaRPr>
          </a:p>
        </p:txBody>
      </p:sp>
      <p:sp>
        <p:nvSpPr>
          <p:cNvPr id="173" name="Bent-Up Arrow 172"/>
          <p:cNvSpPr/>
          <p:nvPr/>
        </p:nvSpPr>
        <p:spPr>
          <a:xfrm flipV="1">
            <a:off x="6393693" y="438798"/>
            <a:ext cx="417065" cy="475996"/>
          </a:xfrm>
          <a:prstGeom prst="bentUpArrow">
            <a:avLst/>
          </a:prstGeom>
          <a:solidFill>
            <a:schemeClr val="bg2">
              <a:lumMod val="90000"/>
            </a:schemeClr>
          </a:solidFill>
        </p:spPr>
        <p:style>
          <a:lnRef idx="1">
            <a:schemeClr val="accent1"/>
          </a:lnRef>
          <a:fillRef idx="3">
            <a:schemeClr val="accent1"/>
          </a:fillRef>
          <a:effectRef idx="2">
            <a:schemeClr val="accent1"/>
          </a:effectRef>
          <a:fontRef idx="minor">
            <a:schemeClr val="lt1"/>
          </a:fontRef>
        </p:style>
        <p:txBody>
          <a:bodyPr lIns="91404" tIns="45703" rIns="91404" bIns="45703" rtlCol="0" anchor="ctr"/>
          <a:lstStyle/>
          <a:p>
            <a:pPr algn="ctr"/>
            <a:endParaRPr lang="en-US" sz="1200"/>
          </a:p>
        </p:txBody>
      </p:sp>
      <p:sp>
        <p:nvSpPr>
          <p:cNvPr id="216" name="Can 215"/>
          <p:cNvSpPr/>
          <p:nvPr/>
        </p:nvSpPr>
        <p:spPr>
          <a:xfrm>
            <a:off x="5943600" y="3136407"/>
            <a:ext cx="1871631" cy="467625"/>
          </a:xfrm>
          <a:prstGeom prst="can">
            <a:avLst/>
          </a:prstGeom>
          <a:solidFill>
            <a:schemeClr val="bg2">
              <a:lumMod val="75000"/>
            </a:schemeClr>
          </a:solidFill>
        </p:spPr>
        <p:style>
          <a:lnRef idx="1">
            <a:schemeClr val="accent1"/>
          </a:lnRef>
          <a:fillRef idx="3">
            <a:schemeClr val="accent1"/>
          </a:fillRef>
          <a:effectRef idx="2">
            <a:schemeClr val="accent1"/>
          </a:effectRef>
          <a:fontRef idx="minor">
            <a:schemeClr val="lt1"/>
          </a:fontRef>
        </p:style>
        <p:txBody>
          <a:bodyPr lIns="91404" tIns="45703" rIns="91404" bIns="45703" rtlCol="0" anchor="ctr"/>
          <a:lstStyle/>
          <a:p>
            <a:pPr algn="ctr"/>
            <a:r>
              <a:rPr lang="en-US" sz="1200" dirty="0" smtClean="0">
                <a:solidFill>
                  <a:srgbClr val="000000"/>
                </a:solidFill>
              </a:rPr>
              <a:t>Media </a:t>
            </a:r>
            <a:endParaRPr lang="en-US" sz="1200" dirty="0">
              <a:solidFill>
                <a:srgbClr val="000000"/>
              </a:solidFill>
            </a:endParaRPr>
          </a:p>
        </p:txBody>
      </p:sp>
      <p:sp>
        <p:nvSpPr>
          <p:cNvPr id="217" name="Down Arrow 216"/>
          <p:cNvSpPr/>
          <p:nvPr/>
        </p:nvSpPr>
        <p:spPr>
          <a:xfrm>
            <a:off x="6635496" y="2648598"/>
            <a:ext cx="539100" cy="530183"/>
          </a:xfrm>
          <a:prstGeom prst="downArrow">
            <a:avLst/>
          </a:prstGeom>
          <a:solidFill>
            <a:srgbClr val="DDD9C3"/>
          </a:solidFill>
        </p:spPr>
        <p:style>
          <a:lnRef idx="1">
            <a:schemeClr val="accent1"/>
          </a:lnRef>
          <a:fillRef idx="3">
            <a:schemeClr val="accent1"/>
          </a:fillRef>
          <a:effectRef idx="2">
            <a:schemeClr val="accent1"/>
          </a:effectRef>
          <a:fontRef idx="minor">
            <a:schemeClr val="lt1"/>
          </a:fontRef>
        </p:style>
        <p:txBody>
          <a:bodyPr lIns="91404" tIns="45703" rIns="91404" bIns="45703" rtlCol="0" anchor="ctr"/>
          <a:lstStyle/>
          <a:p>
            <a:pPr algn="ctr"/>
            <a:endParaRPr lang="en-US" sz="1200"/>
          </a:p>
        </p:txBody>
      </p:sp>
      <p:sp>
        <p:nvSpPr>
          <p:cNvPr id="218" name="Rectangle 217"/>
          <p:cNvSpPr/>
          <p:nvPr/>
        </p:nvSpPr>
        <p:spPr>
          <a:xfrm>
            <a:off x="5618530" y="362598"/>
            <a:ext cx="706070" cy="276965"/>
          </a:xfrm>
          <a:prstGeom prst="rect">
            <a:avLst/>
          </a:prstGeom>
        </p:spPr>
        <p:txBody>
          <a:bodyPr wrap="none" lIns="91404" tIns="45703" rIns="91404" bIns="45703">
            <a:spAutoFit/>
          </a:bodyPr>
          <a:lstStyle/>
          <a:p>
            <a:pPr algn="ctr"/>
            <a:r>
              <a:rPr lang="en-US" sz="1200" b="1" dirty="0" smtClean="0">
                <a:solidFill>
                  <a:srgbClr val="000000"/>
                </a:solidFill>
              </a:rPr>
              <a:t>Photos</a:t>
            </a:r>
            <a:endParaRPr lang="en-US" sz="1200" b="1" dirty="0">
              <a:solidFill>
                <a:srgbClr val="000000"/>
              </a:solidFill>
            </a:endParaRPr>
          </a:p>
        </p:txBody>
      </p:sp>
      <p:sp>
        <p:nvSpPr>
          <p:cNvPr id="219" name="Right Arrow 218"/>
          <p:cNvSpPr/>
          <p:nvPr/>
        </p:nvSpPr>
        <p:spPr>
          <a:xfrm rot="10800000" flipH="1">
            <a:off x="2743200" y="1219200"/>
            <a:ext cx="757767" cy="193384"/>
          </a:xfrm>
          <a:prstGeom prst="rightArrow">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lIns="91404" tIns="45703" rIns="91404" bIns="45703" rtlCol="0" anchor="ctr"/>
          <a:lstStyle/>
          <a:p>
            <a:pPr algn="ctr"/>
            <a:endParaRPr lang="en-US" sz="1200"/>
          </a:p>
        </p:txBody>
      </p:sp>
      <p:sp>
        <p:nvSpPr>
          <p:cNvPr id="223" name="Left-Right Arrow 222"/>
          <p:cNvSpPr/>
          <p:nvPr/>
        </p:nvSpPr>
        <p:spPr>
          <a:xfrm>
            <a:off x="3078650" y="4736607"/>
            <a:ext cx="1874350" cy="1164493"/>
          </a:xfrm>
          <a:prstGeom prst="lef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smtClean="0">
                <a:solidFill>
                  <a:srgbClr val="000000"/>
                </a:solidFill>
              </a:rPr>
              <a:t>Filtering</a:t>
            </a:r>
          </a:p>
          <a:p>
            <a:pPr algn="ctr"/>
            <a:r>
              <a:rPr lang="en-US" sz="1200" dirty="0" smtClean="0">
                <a:solidFill>
                  <a:schemeClr val="tx1"/>
                </a:solidFill>
              </a:rPr>
              <a:t>(Content and context features)</a:t>
            </a:r>
          </a:p>
          <a:p>
            <a:pPr algn="ctr"/>
            <a:endParaRPr lang="en-US" sz="1200" b="1" dirty="0">
              <a:solidFill>
                <a:srgbClr val="000000"/>
              </a:solidFill>
            </a:endParaRPr>
          </a:p>
        </p:txBody>
      </p:sp>
      <p:sp>
        <p:nvSpPr>
          <p:cNvPr id="226" name="Circular Arrow 225"/>
          <p:cNvSpPr/>
          <p:nvPr/>
        </p:nvSpPr>
        <p:spPr>
          <a:xfrm rot="18991878">
            <a:off x="4009183" y="2896756"/>
            <a:ext cx="2131519" cy="2093343"/>
          </a:xfrm>
          <a:prstGeom prst="circularArrow">
            <a:avLst/>
          </a:prstGeom>
          <a:solidFill>
            <a:schemeClr val="accent3">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72" name="Slide Number Placeholder 71"/>
          <p:cNvSpPr>
            <a:spLocks noGrp="1"/>
          </p:cNvSpPr>
          <p:nvPr>
            <p:ph type="sldNum" sz="quarter" idx="12"/>
          </p:nvPr>
        </p:nvSpPr>
        <p:spPr>
          <a:xfrm>
            <a:off x="8686800" y="6324600"/>
            <a:ext cx="457200" cy="476250"/>
          </a:xfrm>
        </p:spPr>
        <p:txBody>
          <a:bodyPr/>
          <a:lstStyle/>
          <a:p>
            <a:fld id="{A805C6BB-2B37-E84C-942F-CE92F7AD1391}" type="slidenum">
              <a:rPr lang="en-US" smtClean="0"/>
              <a:pPr/>
              <a:t>14</a:t>
            </a:fld>
            <a:endParaRPr lang="en-US"/>
          </a:p>
        </p:txBody>
      </p:sp>
      <p:sp>
        <p:nvSpPr>
          <p:cNvPr id="75" name="Rectangle 74"/>
          <p:cNvSpPr/>
          <p:nvPr/>
        </p:nvSpPr>
        <p:spPr>
          <a:xfrm>
            <a:off x="2745316" y="1152433"/>
            <a:ext cx="757767" cy="276965"/>
          </a:xfrm>
          <a:prstGeom prst="rect">
            <a:avLst/>
          </a:prstGeom>
        </p:spPr>
        <p:txBody>
          <a:bodyPr wrap="none" lIns="91404" tIns="45703" rIns="91404" bIns="45703">
            <a:spAutoFit/>
          </a:bodyPr>
          <a:lstStyle/>
          <a:p>
            <a:pPr algn="ctr"/>
            <a:r>
              <a:rPr lang="en-US" sz="1200" dirty="0" smtClean="0">
                <a:solidFill>
                  <a:srgbClr val="000000"/>
                </a:solidFill>
              </a:rPr>
              <a:t>Request</a:t>
            </a:r>
            <a:endParaRPr lang="en-US" sz="1200" dirty="0">
              <a:solidFill>
                <a:srgbClr val="000000"/>
              </a:solidFill>
            </a:endParaRPr>
          </a:p>
        </p:txBody>
      </p:sp>
      <p:sp>
        <p:nvSpPr>
          <p:cNvPr id="78" name="Title 1"/>
          <p:cNvSpPr>
            <a:spLocks noGrp="1"/>
          </p:cNvSpPr>
          <p:nvPr>
            <p:ph type="title"/>
          </p:nvPr>
        </p:nvSpPr>
        <p:spPr>
          <a:xfrm>
            <a:off x="960120" y="-228600"/>
            <a:ext cx="7498080" cy="1143000"/>
          </a:xfrm>
        </p:spPr>
        <p:txBody>
          <a:bodyPr/>
          <a:lstStyle/>
          <a:p>
            <a:r>
              <a:rPr lang="en-US" dirty="0" smtClean="0"/>
              <a:t>System Overview</a:t>
            </a:r>
            <a:endParaRPr lang="en-US" dirty="0"/>
          </a:p>
        </p:txBody>
      </p:sp>
      <p:pic>
        <p:nvPicPr>
          <p:cNvPr id="80" name="Picture 79" descr="Screen shot 2011-09-12 at 7.32.14 PM (2).png.jpg"/>
          <p:cNvPicPr>
            <a:picLocks noChangeAspect="1"/>
          </p:cNvPicPr>
          <p:nvPr/>
        </p:nvPicPr>
        <p:blipFill>
          <a:blip r:embed="rId3"/>
          <a:stretch>
            <a:fillRect/>
          </a:stretch>
        </p:blipFill>
        <p:spPr>
          <a:xfrm>
            <a:off x="1241468" y="2743200"/>
            <a:ext cx="6378532" cy="394362"/>
          </a:xfrm>
          <a:prstGeom prst="rect">
            <a:avLst/>
          </a:prstGeom>
        </p:spPr>
      </p:pic>
      <p:pic>
        <p:nvPicPr>
          <p:cNvPr id="81" name="Content Placeholder 3" descr="Screen shot 2011-09-03 at 1.36.38 AM.png.jpg"/>
          <p:cNvPicPr>
            <a:picLocks noGrp="1" noChangeAspect="1"/>
          </p:cNvPicPr>
          <p:nvPr>
            <p:ph idx="1"/>
          </p:nvPr>
        </p:nvPicPr>
        <p:blipFill>
          <a:blip r:embed="rId4"/>
          <a:stretch>
            <a:fillRect/>
          </a:stretch>
        </p:blipFill>
        <p:spPr>
          <a:xfrm>
            <a:off x="1219200" y="3447402"/>
            <a:ext cx="6433299" cy="1276998"/>
          </a:xfrm>
        </p:spPr>
      </p:pic>
      <p:sp>
        <p:nvSpPr>
          <p:cNvPr id="76" name="TextBox 75"/>
          <p:cNvSpPr txBox="1"/>
          <p:nvPr/>
        </p:nvSpPr>
        <p:spPr>
          <a:xfrm>
            <a:off x="6172200" y="6535579"/>
            <a:ext cx="1816723" cy="246221"/>
          </a:xfrm>
          <a:prstGeom prst="rect">
            <a:avLst/>
          </a:prstGeom>
          <a:gradFill flip="none" rotWithShape="1">
            <a:gsLst>
              <a:gs pos="99000">
                <a:schemeClr val="bg1"/>
              </a:gs>
              <a:gs pos="100000">
                <a:srgbClr val="000000"/>
              </a:gs>
              <a:gs pos="58000">
                <a:schemeClr val="bg1"/>
              </a:gs>
              <a:gs pos="0">
                <a:schemeClr val="bg2">
                  <a:lumMod val="50000"/>
                </a:schemeClr>
              </a:gs>
            </a:gsLst>
            <a:lin ang="0" scaled="1"/>
            <a:tileRect/>
          </a:gradFill>
        </p:spPr>
        <p:txBody>
          <a:bodyPr wrap="none" rtlCol="0">
            <a:spAutoFit/>
          </a:bodyPr>
          <a:lstStyle/>
          <a:p>
            <a:r>
              <a:rPr lang="en-US" sz="1000" dirty="0" smtClean="0"/>
              <a:t>University of California Irvine</a:t>
            </a:r>
            <a:endParaRPr lang="en-US" sz="1000" dirty="0"/>
          </a:p>
        </p:txBody>
      </p:sp>
      <p:pic>
        <p:nvPicPr>
          <p:cNvPr id="77" name="Picture 76" descr="UCI_LOGO.jpg"/>
          <p:cNvPicPr>
            <a:picLocks noChangeAspect="1"/>
          </p:cNvPicPr>
          <p:nvPr/>
        </p:nvPicPr>
        <p:blipFill>
          <a:blip r:embed="rId5"/>
          <a:stretch>
            <a:fillRect/>
          </a:stretch>
        </p:blipFill>
        <p:spPr>
          <a:xfrm>
            <a:off x="7924800" y="6173499"/>
            <a:ext cx="685800" cy="68450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81"/>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8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Box 3"/>
          <p:cNvSpPr txBox="1"/>
          <p:nvPr/>
        </p:nvSpPr>
        <p:spPr>
          <a:xfrm>
            <a:off x="990600" y="268069"/>
            <a:ext cx="5410200" cy="646331"/>
          </a:xfrm>
          <a:prstGeom prst="rect">
            <a:avLst/>
          </a:prstGeom>
          <a:solidFill>
            <a:schemeClr val="accent3">
              <a:lumMod val="20000"/>
              <a:lumOff val="80000"/>
            </a:schemeClr>
          </a:solidFill>
        </p:spPr>
        <p:txBody>
          <a:bodyPr wrap="square" rtlCol="0">
            <a:spAutoFit/>
          </a:bodyPr>
          <a:lstStyle/>
          <a:p>
            <a:r>
              <a:rPr lang="en-US" b="1" dirty="0" smtClean="0"/>
              <a:t>My friend’s Indian Wedding, </a:t>
            </a:r>
          </a:p>
          <a:p>
            <a:r>
              <a:rPr lang="en-US" b="1" dirty="0" smtClean="0"/>
              <a:t>[02-12-09 02-13-09], Nagpur-India</a:t>
            </a:r>
            <a:endParaRPr lang="en-US" b="1" dirty="0"/>
          </a:p>
        </p:txBody>
      </p:sp>
      <p:pic>
        <p:nvPicPr>
          <p:cNvPr id="5" name="Picture 4" descr="Screen shot 2011-03-29 at 6.00.03 PM.png.jpg"/>
          <p:cNvPicPr>
            <a:picLocks noChangeAspect="1"/>
          </p:cNvPicPr>
          <p:nvPr/>
        </p:nvPicPr>
        <p:blipFill>
          <a:blip r:embed="rId2"/>
          <a:stretch>
            <a:fillRect/>
          </a:stretch>
        </p:blipFill>
        <p:spPr>
          <a:xfrm>
            <a:off x="0" y="914400"/>
            <a:ext cx="9115425" cy="4876800"/>
          </a:xfrm>
          <a:prstGeom prst="rect">
            <a:avLst/>
          </a:prstGeom>
        </p:spPr>
      </p:pic>
      <p:sp>
        <p:nvSpPr>
          <p:cNvPr id="6" name="Slide Number Placeholder 5"/>
          <p:cNvSpPr>
            <a:spLocks noGrp="1"/>
          </p:cNvSpPr>
          <p:nvPr>
            <p:ph type="sldNum" sz="quarter" idx="12"/>
          </p:nvPr>
        </p:nvSpPr>
        <p:spPr/>
        <p:txBody>
          <a:bodyPr/>
          <a:lstStyle/>
          <a:p>
            <a:fld id="{A805C6BB-2B37-E84C-942F-CE92F7AD1391}" type="slidenum">
              <a:rPr lang="en-US" smtClean="0"/>
              <a:pPr/>
              <a:t>15</a:t>
            </a:fld>
            <a:endParaRPr lang="en-US"/>
          </a:p>
        </p:txBody>
      </p:sp>
      <p:sp>
        <p:nvSpPr>
          <p:cNvPr id="9" name="TextBox 8"/>
          <p:cNvSpPr txBox="1"/>
          <p:nvPr/>
        </p:nvSpPr>
        <p:spPr>
          <a:xfrm>
            <a:off x="6172200" y="6535579"/>
            <a:ext cx="1816723" cy="246221"/>
          </a:xfrm>
          <a:prstGeom prst="rect">
            <a:avLst/>
          </a:prstGeom>
          <a:gradFill flip="none" rotWithShape="1">
            <a:gsLst>
              <a:gs pos="99000">
                <a:schemeClr val="bg1"/>
              </a:gs>
              <a:gs pos="100000">
                <a:srgbClr val="000000"/>
              </a:gs>
              <a:gs pos="58000">
                <a:schemeClr val="bg1"/>
              </a:gs>
              <a:gs pos="0">
                <a:schemeClr val="bg2">
                  <a:lumMod val="50000"/>
                </a:schemeClr>
              </a:gs>
            </a:gsLst>
            <a:lin ang="0" scaled="1"/>
            <a:tileRect/>
          </a:gradFill>
        </p:spPr>
        <p:txBody>
          <a:bodyPr wrap="none" rtlCol="0">
            <a:spAutoFit/>
          </a:bodyPr>
          <a:lstStyle/>
          <a:p>
            <a:r>
              <a:rPr lang="en-US" sz="1000" dirty="0" smtClean="0"/>
              <a:t>University of California Irvine</a:t>
            </a:r>
            <a:endParaRPr lang="en-US" sz="1000" dirty="0"/>
          </a:p>
        </p:txBody>
      </p:sp>
      <p:pic>
        <p:nvPicPr>
          <p:cNvPr id="10" name="Picture 9" descr="UCI_LOGO.jpg"/>
          <p:cNvPicPr>
            <a:picLocks noChangeAspect="1"/>
          </p:cNvPicPr>
          <p:nvPr/>
        </p:nvPicPr>
        <p:blipFill>
          <a:blip r:embed="rId3"/>
          <a:stretch>
            <a:fillRect/>
          </a:stretch>
        </p:blipFill>
        <p:spPr>
          <a:xfrm>
            <a:off x="7924800" y="6173499"/>
            <a:ext cx="685800" cy="684501"/>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TextBox 6"/>
          <p:cNvSpPr txBox="1"/>
          <p:nvPr/>
        </p:nvSpPr>
        <p:spPr>
          <a:xfrm>
            <a:off x="2617785" y="5209401"/>
            <a:ext cx="1192215" cy="276999"/>
          </a:xfrm>
          <a:prstGeom prst="rect">
            <a:avLst/>
          </a:prstGeom>
          <a:solidFill>
            <a:schemeClr val="accent3">
              <a:lumMod val="20000"/>
              <a:lumOff val="80000"/>
            </a:schemeClr>
          </a:solidFill>
        </p:spPr>
        <p:txBody>
          <a:bodyPr wrap="none" rtlCol="0">
            <a:spAutoFit/>
          </a:bodyPr>
          <a:lstStyle/>
          <a:p>
            <a:r>
              <a:rPr lang="en-US" sz="1200" i="1" dirty="0" smtClean="0"/>
              <a:t>Taking portrait</a:t>
            </a:r>
            <a:endParaRPr lang="en-US" sz="1200" i="1" dirty="0"/>
          </a:p>
        </p:txBody>
      </p:sp>
      <p:sp>
        <p:nvSpPr>
          <p:cNvPr id="9" name="TextBox 8"/>
          <p:cNvSpPr txBox="1"/>
          <p:nvPr/>
        </p:nvSpPr>
        <p:spPr>
          <a:xfrm>
            <a:off x="2076604" y="3182035"/>
            <a:ext cx="1428596" cy="323165"/>
          </a:xfrm>
          <a:prstGeom prst="rect">
            <a:avLst/>
          </a:prstGeom>
          <a:solidFill>
            <a:schemeClr val="accent3">
              <a:lumMod val="20000"/>
              <a:lumOff val="80000"/>
            </a:schemeClr>
          </a:solidFill>
        </p:spPr>
        <p:txBody>
          <a:bodyPr wrap="none" rtlCol="0">
            <a:spAutoFit/>
          </a:bodyPr>
          <a:lstStyle/>
          <a:p>
            <a:r>
              <a:rPr lang="en-US" sz="1500" dirty="0" smtClean="0"/>
              <a:t>Wedding party</a:t>
            </a:r>
            <a:endParaRPr lang="en-US" sz="1500" dirty="0"/>
          </a:p>
        </p:txBody>
      </p:sp>
      <p:pic>
        <p:nvPicPr>
          <p:cNvPr id="10" name="Picture 9" descr="wedding day.jpg"/>
          <p:cNvPicPr>
            <a:picLocks noChangeAspect="1"/>
          </p:cNvPicPr>
          <p:nvPr/>
        </p:nvPicPr>
        <p:blipFill>
          <a:blip r:embed="rId2"/>
          <a:stretch>
            <a:fillRect/>
          </a:stretch>
        </p:blipFill>
        <p:spPr>
          <a:xfrm>
            <a:off x="5245893" y="381000"/>
            <a:ext cx="3898107" cy="942774"/>
          </a:xfrm>
          <a:prstGeom prst="rect">
            <a:avLst/>
          </a:prstGeom>
        </p:spPr>
      </p:pic>
      <p:sp>
        <p:nvSpPr>
          <p:cNvPr id="11" name="TextBox 10"/>
          <p:cNvSpPr txBox="1"/>
          <p:nvPr/>
        </p:nvSpPr>
        <p:spPr>
          <a:xfrm>
            <a:off x="2045493" y="515034"/>
            <a:ext cx="1923611" cy="323165"/>
          </a:xfrm>
          <a:prstGeom prst="rect">
            <a:avLst/>
          </a:prstGeom>
          <a:solidFill>
            <a:schemeClr val="accent3">
              <a:lumMod val="20000"/>
              <a:lumOff val="80000"/>
            </a:schemeClr>
          </a:solidFill>
        </p:spPr>
        <p:txBody>
          <a:bodyPr wrap="none" rtlCol="0">
            <a:spAutoFit/>
          </a:bodyPr>
          <a:lstStyle/>
          <a:p>
            <a:r>
              <a:rPr lang="en-US" sz="1500" dirty="0" smtClean="0"/>
              <a:t>My friend’s marriage</a:t>
            </a:r>
            <a:endParaRPr lang="en-US" sz="1500" dirty="0"/>
          </a:p>
        </p:txBody>
      </p:sp>
      <p:pic>
        <p:nvPicPr>
          <p:cNvPr id="12" name="Picture 11" descr="relig.jpg"/>
          <p:cNvPicPr>
            <a:picLocks noChangeAspect="1"/>
          </p:cNvPicPr>
          <p:nvPr/>
        </p:nvPicPr>
        <p:blipFill>
          <a:blip r:embed="rId3"/>
          <a:stretch>
            <a:fillRect/>
          </a:stretch>
        </p:blipFill>
        <p:spPr>
          <a:xfrm>
            <a:off x="6553200" y="2438400"/>
            <a:ext cx="2438400" cy="649574"/>
          </a:xfrm>
          <a:prstGeom prst="rect">
            <a:avLst/>
          </a:prstGeom>
        </p:spPr>
      </p:pic>
      <p:pic>
        <p:nvPicPr>
          <p:cNvPr id="13" name="Picture 12" descr="arrive.jpg"/>
          <p:cNvPicPr>
            <a:picLocks noChangeAspect="1"/>
          </p:cNvPicPr>
          <p:nvPr/>
        </p:nvPicPr>
        <p:blipFill>
          <a:blip r:embed="rId4"/>
          <a:stretch>
            <a:fillRect/>
          </a:stretch>
        </p:blipFill>
        <p:spPr>
          <a:xfrm>
            <a:off x="6553200" y="1447800"/>
            <a:ext cx="2590800" cy="936291"/>
          </a:xfrm>
          <a:prstGeom prst="rect">
            <a:avLst/>
          </a:prstGeom>
        </p:spPr>
      </p:pic>
      <p:sp>
        <p:nvSpPr>
          <p:cNvPr id="14" name="TextBox 13"/>
          <p:cNvSpPr txBox="1"/>
          <p:nvPr/>
        </p:nvSpPr>
        <p:spPr>
          <a:xfrm>
            <a:off x="5154512" y="1447800"/>
            <a:ext cx="1398688" cy="323165"/>
          </a:xfrm>
          <a:prstGeom prst="rect">
            <a:avLst/>
          </a:prstGeom>
          <a:solidFill>
            <a:schemeClr val="accent3">
              <a:lumMod val="20000"/>
              <a:lumOff val="80000"/>
            </a:schemeClr>
          </a:solidFill>
        </p:spPr>
        <p:txBody>
          <a:bodyPr wrap="none" rtlCol="0">
            <a:spAutoFit/>
          </a:bodyPr>
          <a:lstStyle/>
          <a:p>
            <a:r>
              <a:rPr lang="en-US" sz="1500" i="1" dirty="0" smtClean="0"/>
              <a:t>Groom arrival</a:t>
            </a:r>
            <a:endParaRPr lang="en-US" sz="1500" i="1" dirty="0"/>
          </a:p>
        </p:txBody>
      </p:sp>
      <p:sp>
        <p:nvSpPr>
          <p:cNvPr id="15" name="TextBox 14"/>
          <p:cNvSpPr txBox="1"/>
          <p:nvPr/>
        </p:nvSpPr>
        <p:spPr>
          <a:xfrm>
            <a:off x="4854701" y="2420035"/>
            <a:ext cx="1698499" cy="323165"/>
          </a:xfrm>
          <a:prstGeom prst="rect">
            <a:avLst/>
          </a:prstGeom>
          <a:solidFill>
            <a:schemeClr val="accent3">
              <a:lumMod val="20000"/>
              <a:lumOff val="80000"/>
            </a:schemeClr>
          </a:solidFill>
        </p:spPr>
        <p:txBody>
          <a:bodyPr wrap="none" rtlCol="0">
            <a:spAutoFit/>
          </a:bodyPr>
          <a:lstStyle/>
          <a:p>
            <a:r>
              <a:rPr lang="en-US" sz="1500" i="1" dirty="0" smtClean="0"/>
              <a:t>Indian Ceremony</a:t>
            </a:r>
            <a:endParaRPr lang="en-US" sz="1500" i="1" dirty="0"/>
          </a:p>
        </p:txBody>
      </p:sp>
      <p:pic>
        <p:nvPicPr>
          <p:cNvPr id="16" name="Picture 15" descr="family pic.jpg"/>
          <p:cNvPicPr>
            <a:picLocks noChangeAspect="1"/>
          </p:cNvPicPr>
          <p:nvPr/>
        </p:nvPicPr>
        <p:blipFill>
          <a:blip r:embed="rId5"/>
          <a:stretch>
            <a:fillRect/>
          </a:stretch>
        </p:blipFill>
        <p:spPr>
          <a:xfrm>
            <a:off x="3733799" y="5105400"/>
            <a:ext cx="3986627" cy="1752600"/>
          </a:xfrm>
          <a:prstGeom prst="rect">
            <a:avLst/>
          </a:prstGeom>
        </p:spPr>
      </p:pic>
      <p:cxnSp>
        <p:nvCxnSpPr>
          <p:cNvPr id="17" name="Straight Connector 16"/>
          <p:cNvCxnSpPr/>
          <p:nvPr/>
        </p:nvCxnSpPr>
        <p:spPr>
          <a:xfrm rot="5400000">
            <a:off x="-456803" y="1828404"/>
            <a:ext cx="2895602" cy="795"/>
          </a:xfrm>
          <a:prstGeom prst="line">
            <a:avLst/>
          </a:prstGeom>
          <a:ln w="92075" cap="flat" cmpd="sng">
            <a:solidFill>
              <a:schemeClr val="tx1"/>
            </a:solidFill>
            <a:round/>
          </a:ln>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838200" y="0"/>
            <a:ext cx="8305800" cy="369332"/>
          </a:xfrm>
          <a:prstGeom prst="rect">
            <a:avLst/>
          </a:prstGeom>
          <a:solidFill>
            <a:schemeClr val="accent3">
              <a:lumMod val="20000"/>
              <a:lumOff val="80000"/>
            </a:schemeClr>
          </a:solidFill>
        </p:spPr>
        <p:txBody>
          <a:bodyPr wrap="square" rtlCol="0">
            <a:spAutoFit/>
          </a:bodyPr>
          <a:lstStyle/>
          <a:p>
            <a:r>
              <a:rPr lang="en-US" b="1" dirty="0" smtClean="0"/>
              <a:t>My friend’s Indian Wedding, [02-12-09 02-13-09], Nagpur-India</a:t>
            </a:r>
            <a:endParaRPr lang="en-US" b="1" dirty="0"/>
          </a:p>
        </p:txBody>
      </p:sp>
      <p:cxnSp>
        <p:nvCxnSpPr>
          <p:cNvPr id="19" name="Straight Connector 18"/>
          <p:cNvCxnSpPr/>
          <p:nvPr/>
        </p:nvCxnSpPr>
        <p:spPr>
          <a:xfrm rot="10800000">
            <a:off x="990601" y="731966"/>
            <a:ext cx="1054892" cy="1589"/>
          </a:xfrm>
          <a:prstGeom prst="line">
            <a:avLst/>
          </a:prstGeom>
          <a:ln w="66675" cap="flat" cmpd="sng">
            <a:solidFill>
              <a:schemeClr val="tx1"/>
            </a:solidFill>
            <a:round/>
            <a:headEnd type="stealth"/>
            <a:tailEnd type="none"/>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5400000">
            <a:off x="519177" y="1661383"/>
            <a:ext cx="1858040" cy="794"/>
          </a:xfrm>
          <a:prstGeom prst="line">
            <a:avLst/>
          </a:prstGeom>
          <a:ln w="41275" cap="flat" cmpd="sng">
            <a:solidFill>
              <a:schemeClr val="tx1"/>
            </a:solidFill>
            <a:round/>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10800000">
            <a:off x="990600" y="3275011"/>
            <a:ext cx="1054892" cy="1589"/>
          </a:xfrm>
          <a:prstGeom prst="line">
            <a:avLst/>
          </a:prstGeom>
          <a:ln w="66675" cap="flat" cmpd="sng">
            <a:solidFill>
              <a:schemeClr val="tx1"/>
            </a:solidFill>
            <a:round/>
            <a:headEnd type="stealth"/>
            <a:tailEnd type="none"/>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a:stCxn id="15" idx="1"/>
          </p:cNvCxnSpPr>
          <p:nvPr/>
        </p:nvCxnSpPr>
        <p:spPr>
          <a:xfrm rot="10800000">
            <a:off x="1447801" y="2572436"/>
            <a:ext cx="3406901" cy="9183"/>
          </a:xfrm>
          <a:prstGeom prst="line">
            <a:avLst/>
          </a:prstGeom>
          <a:ln w="41275" cap="flat" cmpd="sng">
            <a:solidFill>
              <a:schemeClr val="tx1"/>
            </a:solidFill>
            <a:round/>
            <a:headEnd type="stealth"/>
            <a:tailEnd type="none"/>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a:stCxn id="14" idx="1"/>
          </p:cNvCxnSpPr>
          <p:nvPr/>
        </p:nvCxnSpPr>
        <p:spPr>
          <a:xfrm rot="10800000">
            <a:off x="1459708" y="1600201"/>
            <a:ext cx="3694804" cy="9182"/>
          </a:xfrm>
          <a:prstGeom prst="line">
            <a:avLst/>
          </a:prstGeom>
          <a:ln w="41275" cap="flat" cmpd="sng">
            <a:solidFill>
              <a:schemeClr val="tx1"/>
            </a:solidFill>
            <a:round/>
            <a:headEnd type="stealth"/>
            <a:tailEnd type="none"/>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rot="10800000">
            <a:off x="1524001" y="5332411"/>
            <a:ext cx="1054892" cy="1589"/>
          </a:xfrm>
          <a:prstGeom prst="line">
            <a:avLst/>
          </a:prstGeom>
          <a:ln w="41275" cap="flat" cmpd="sng">
            <a:solidFill>
              <a:schemeClr val="tx1"/>
            </a:solidFill>
            <a:round/>
            <a:headEnd type="stealth"/>
            <a:tailEnd type="none"/>
          </a:ln>
        </p:spPr>
        <p:style>
          <a:lnRef idx="2">
            <a:schemeClr val="accent1"/>
          </a:lnRef>
          <a:fillRef idx="0">
            <a:schemeClr val="accent1"/>
          </a:fillRef>
          <a:effectRef idx="1">
            <a:schemeClr val="accent1"/>
          </a:effectRef>
          <a:fontRef idx="minor">
            <a:schemeClr val="tx1"/>
          </a:fontRef>
        </p:style>
      </p:cxnSp>
      <p:pic>
        <p:nvPicPr>
          <p:cNvPr id="29" name="Picture 28" descr="party.jpg"/>
          <p:cNvPicPr>
            <a:picLocks noChangeAspect="1"/>
          </p:cNvPicPr>
          <p:nvPr/>
        </p:nvPicPr>
        <p:blipFill>
          <a:blip r:embed="rId6"/>
          <a:stretch>
            <a:fillRect/>
          </a:stretch>
        </p:blipFill>
        <p:spPr>
          <a:xfrm>
            <a:off x="3505200" y="3154234"/>
            <a:ext cx="5407574" cy="1798766"/>
          </a:xfrm>
          <a:prstGeom prst="rect">
            <a:avLst/>
          </a:prstGeom>
        </p:spPr>
      </p:pic>
      <p:cxnSp>
        <p:nvCxnSpPr>
          <p:cNvPr id="32" name="Straight Connector 31"/>
          <p:cNvCxnSpPr/>
          <p:nvPr/>
        </p:nvCxnSpPr>
        <p:spPr>
          <a:xfrm rot="5400000">
            <a:off x="495300" y="4305300"/>
            <a:ext cx="2057400" cy="1588"/>
          </a:xfrm>
          <a:prstGeom prst="line">
            <a:avLst/>
          </a:prstGeom>
          <a:ln w="41275" cap="flat" cmpd="sng">
            <a:solidFill>
              <a:schemeClr val="tx1"/>
            </a:solidFill>
            <a:round/>
          </a:ln>
        </p:spPr>
        <p:style>
          <a:lnRef idx="2">
            <a:schemeClr val="accent1"/>
          </a:lnRef>
          <a:fillRef idx="0">
            <a:schemeClr val="accent1"/>
          </a:fillRef>
          <a:effectRef idx="1">
            <a:schemeClr val="accent1"/>
          </a:effectRef>
          <a:fontRef idx="minor">
            <a:schemeClr val="tx1"/>
          </a:fontRef>
        </p:style>
      </p:cxnSp>
      <p:sp>
        <p:nvSpPr>
          <p:cNvPr id="25" name="Slide Number Placeholder 24"/>
          <p:cNvSpPr>
            <a:spLocks noGrp="1"/>
          </p:cNvSpPr>
          <p:nvPr>
            <p:ph type="sldNum" sz="quarter" idx="12"/>
          </p:nvPr>
        </p:nvSpPr>
        <p:spPr/>
        <p:txBody>
          <a:bodyPr/>
          <a:lstStyle/>
          <a:p>
            <a:fld id="{A805C6BB-2B37-E84C-942F-CE92F7AD1391}" type="slidenum">
              <a:rPr lang="en-US" smtClean="0"/>
              <a:pPr/>
              <a:t>16</a:t>
            </a:fld>
            <a:endParaRPr lang="en-US"/>
          </a:p>
        </p:txBody>
      </p:sp>
      <p:sp>
        <p:nvSpPr>
          <p:cNvPr id="28" name="TextBox 27"/>
          <p:cNvSpPr txBox="1"/>
          <p:nvPr/>
        </p:nvSpPr>
        <p:spPr>
          <a:xfrm>
            <a:off x="6172200" y="6535579"/>
            <a:ext cx="1816723" cy="246221"/>
          </a:xfrm>
          <a:prstGeom prst="rect">
            <a:avLst/>
          </a:prstGeom>
          <a:gradFill flip="none" rotWithShape="1">
            <a:gsLst>
              <a:gs pos="99000">
                <a:schemeClr val="bg1"/>
              </a:gs>
              <a:gs pos="100000">
                <a:srgbClr val="000000"/>
              </a:gs>
              <a:gs pos="58000">
                <a:schemeClr val="bg1"/>
              </a:gs>
              <a:gs pos="0">
                <a:schemeClr val="bg2">
                  <a:lumMod val="50000"/>
                </a:schemeClr>
              </a:gs>
            </a:gsLst>
            <a:lin ang="0" scaled="1"/>
            <a:tileRect/>
          </a:gradFill>
        </p:spPr>
        <p:txBody>
          <a:bodyPr wrap="none" rtlCol="0">
            <a:spAutoFit/>
          </a:bodyPr>
          <a:lstStyle/>
          <a:p>
            <a:r>
              <a:rPr lang="en-US" sz="1000" dirty="0" smtClean="0"/>
              <a:t>University of California Irvine</a:t>
            </a:r>
            <a:endParaRPr lang="en-US" sz="1000" dirty="0"/>
          </a:p>
        </p:txBody>
      </p:sp>
      <p:pic>
        <p:nvPicPr>
          <p:cNvPr id="30" name="Picture 29" descr="UCI_LOGO.jpg"/>
          <p:cNvPicPr>
            <a:picLocks noChangeAspect="1"/>
          </p:cNvPicPr>
          <p:nvPr/>
        </p:nvPicPr>
        <p:blipFill>
          <a:blip r:embed="rId7"/>
          <a:stretch>
            <a:fillRect/>
          </a:stretch>
        </p:blipFill>
        <p:spPr>
          <a:xfrm>
            <a:off x="7924800" y="6173499"/>
            <a:ext cx="685800" cy="684501"/>
          </a:xfrm>
          <a:prstGeom prst="rect">
            <a:avLst/>
          </a:prstGeom>
        </p:spPr>
      </p:pic>
      <p:sp>
        <p:nvSpPr>
          <p:cNvPr id="34" name="Action Button: Document 33">
            <a:hlinkClick r:id="" action="ppaction://noaction" highlightClick="1"/>
            <a:hlinkHover r:id="rId8" action="ppaction://hlinkfile"/>
          </p:cNvPr>
          <p:cNvSpPr/>
          <p:nvPr/>
        </p:nvSpPr>
        <p:spPr>
          <a:xfrm>
            <a:off x="4957989" y="4595860"/>
            <a:ext cx="299811" cy="357140"/>
          </a:xfrm>
          <a:prstGeom prst="actionButtonDocumen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Action Button: Document 35">
            <a:hlinkClick r:id="" action="ppaction://noaction" highlightClick="1"/>
            <a:hlinkHover r:id="rId9" action="ppaction://hlinkfile"/>
          </p:cNvPr>
          <p:cNvSpPr/>
          <p:nvPr/>
        </p:nvSpPr>
        <p:spPr>
          <a:xfrm>
            <a:off x="4272189" y="5105400"/>
            <a:ext cx="299811" cy="357140"/>
          </a:xfrm>
          <a:prstGeom prst="actionButtonDocumen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Action Button: Document 36">
            <a:hlinkClick r:id="" action="ppaction://noaction" highlightClick="1"/>
            <a:hlinkHover r:id="rId10" action="ppaction://hlinkfile"/>
          </p:cNvPr>
          <p:cNvSpPr/>
          <p:nvPr/>
        </p:nvSpPr>
        <p:spPr>
          <a:xfrm>
            <a:off x="7391400" y="2743200"/>
            <a:ext cx="299811" cy="357140"/>
          </a:xfrm>
          <a:prstGeom prst="actionButtonDocumen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Action Button: Document 37">
            <a:hlinkClick r:id="" action="ppaction://noaction" highlightClick="1"/>
            <a:hlinkHover r:id="rId11" action="ppaction://hlinkfile"/>
          </p:cNvPr>
          <p:cNvSpPr/>
          <p:nvPr/>
        </p:nvSpPr>
        <p:spPr>
          <a:xfrm>
            <a:off x="8763000" y="1700260"/>
            <a:ext cx="299811" cy="357140"/>
          </a:xfrm>
          <a:prstGeom prst="actionButtonDocumen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Action Button: Document 38">
            <a:hlinkClick r:id="" action="ppaction://noaction" highlightClick="1"/>
            <a:hlinkHover r:id="rId12" action="ppaction://hlinkfile"/>
          </p:cNvPr>
          <p:cNvSpPr/>
          <p:nvPr/>
        </p:nvSpPr>
        <p:spPr>
          <a:xfrm>
            <a:off x="8763000" y="1319260"/>
            <a:ext cx="299811" cy="357140"/>
          </a:xfrm>
          <a:prstGeom prst="actionButtonDocumen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TextBox 7"/>
          <p:cNvSpPr txBox="1"/>
          <p:nvPr/>
        </p:nvSpPr>
        <p:spPr>
          <a:xfrm>
            <a:off x="1238404" y="3182035"/>
            <a:ext cx="2018501" cy="323165"/>
          </a:xfrm>
          <a:prstGeom prst="rect">
            <a:avLst/>
          </a:prstGeom>
          <a:solidFill>
            <a:schemeClr val="accent3">
              <a:lumMod val="20000"/>
              <a:lumOff val="80000"/>
            </a:schemeClr>
          </a:solidFill>
        </p:spPr>
        <p:txBody>
          <a:bodyPr wrap="none" rtlCol="0">
            <a:spAutoFit/>
          </a:bodyPr>
          <a:lstStyle/>
          <a:p>
            <a:r>
              <a:rPr lang="en-US" sz="1500" dirty="0" smtClean="0"/>
              <a:t>Visiting forbidden city</a:t>
            </a:r>
            <a:endParaRPr lang="en-US" sz="1500" dirty="0"/>
          </a:p>
        </p:txBody>
      </p:sp>
      <p:sp>
        <p:nvSpPr>
          <p:cNvPr id="10" name="TextBox 9"/>
          <p:cNvSpPr txBox="1"/>
          <p:nvPr/>
        </p:nvSpPr>
        <p:spPr>
          <a:xfrm>
            <a:off x="1207293" y="515034"/>
            <a:ext cx="1403543" cy="323165"/>
          </a:xfrm>
          <a:prstGeom prst="rect">
            <a:avLst/>
          </a:prstGeom>
          <a:solidFill>
            <a:schemeClr val="accent3">
              <a:lumMod val="20000"/>
              <a:lumOff val="80000"/>
            </a:schemeClr>
          </a:solidFill>
        </p:spPr>
        <p:txBody>
          <a:bodyPr wrap="none" rtlCol="0">
            <a:spAutoFit/>
          </a:bodyPr>
          <a:lstStyle/>
          <a:p>
            <a:r>
              <a:rPr lang="en-US" sz="1500" dirty="0" smtClean="0"/>
              <a:t>Having Dinner</a:t>
            </a:r>
            <a:endParaRPr lang="en-US" sz="1500" dirty="0"/>
          </a:p>
        </p:txBody>
      </p:sp>
      <p:sp>
        <p:nvSpPr>
          <p:cNvPr id="13" name="TextBox 12"/>
          <p:cNvSpPr txBox="1"/>
          <p:nvPr/>
        </p:nvSpPr>
        <p:spPr>
          <a:xfrm>
            <a:off x="4316312" y="1734235"/>
            <a:ext cx="1602131" cy="323165"/>
          </a:xfrm>
          <a:prstGeom prst="rect">
            <a:avLst/>
          </a:prstGeom>
          <a:solidFill>
            <a:schemeClr val="accent3">
              <a:lumMod val="20000"/>
              <a:lumOff val="80000"/>
            </a:schemeClr>
          </a:solidFill>
        </p:spPr>
        <p:txBody>
          <a:bodyPr wrap="none" rtlCol="0">
            <a:spAutoFit/>
          </a:bodyPr>
          <a:lstStyle/>
          <a:p>
            <a:r>
              <a:rPr lang="en-US" sz="1500" i="1" dirty="0" smtClean="0"/>
              <a:t>Ordering Dinner</a:t>
            </a:r>
            <a:endParaRPr lang="en-US" sz="1500" i="1" dirty="0"/>
          </a:p>
        </p:txBody>
      </p:sp>
      <p:sp>
        <p:nvSpPr>
          <p:cNvPr id="14" name="TextBox 13"/>
          <p:cNvSpPr txBox="1"/>
          <p:nvPr/>
        </p:nvSpPr>
        <p:spPr>
          <a:xfrm>
            <a:off x="4016501" y="2420035"/>
            <a:ext cx="1505951" cy="323165"/>
          </a:xfrm>
          <a:prstGeom prst="rect">
            <a:avLst/>
          </a:prstGeom>
          <a:solidFill>
            <a:schemeClr val="accent3">
              <a:lumMod val="20000"/>
              <a:lumOff val="80000"/>
            </a:schemeClr>
          </a:solidFill>
        </p:spPr>
        <p:txBody>
          <a:bodyPr wrap="none" rtlCol="0">
            <a:spAutoFit/>
          </a:bodyPr>
          <a:lstStyle/>
          <a:p>
            <a:r>
              <a:rPr lang="en-US" sz="1500" i="1" dirty="0" smtClean="0"/>
              <a:t>Serving Dinner</a:t>
            </a:r>
            <a:endParaRPr lang="en-US" sz="1500" i="1" dirty="0"/>
          </a:p>
        </p:txBody>
      </p:sp>
      <p:cxnSp>
        <p:nvCxnSpPr>
          <p:cNvPr id="16" name="Straight Connector 15"/>
          <p:cNvCxnSpPr/>
          <p:nvPr/>
        </p:nvCxnSpPr>
        <p:spPr>
          <a:xfrm rot="5400000">
            <a:off x="-2399902" y="2933303"/>
            <a:ext cx="5105401" cy="796"/>
          </a:xfrm>
          <a:prstGeom prst="line">
            <a:avLst/>
          </a:prstGeom>
          <a:ln w="92075" cap="flat" cmpd="sng">
            <a:solidFill>
              <a:schemeClr val="tx1"/>
            </a:solidFill>
            <a:round/>
          </a:ln>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0" y="0"/>
            <a:ext cx="9144000" cy="369332"/>
          </a:xfrm>
          <a:prstGeom prst="rect">
            <a:avLst/>
          </a:prstGeom>
          <a:solidFill>
            <a:schemeClr val="accent3">
              <a:lumMod val="20000"/>
              <a:lumOff val="80000"/>
            </a:schemeClr>
          </a:solidFill>
        </p:spPr>
        <p:txBody>
          <a:bodyPr wrap="square" rtlCol="0">
            <a:spAutoFit/>
          </a:bodyPr>
          <a:lstStyle/>
          <a:p>
            <a:r>
              <a:rPr lang="en-US" b="1" dirty="0" smtClean="0"/>
              <a:t>My Trip, [07-06-10 07-12-10], Beijing-China</a:t>
            </a:r>
            <a:endParaRPr lang="en-US" b="1" dirty="0"/>
          </a:p>
        </p:txBody>
      </p:sp>
      <p:cxnSp>
        <p:nvCxnSpPr>
          <p:cNvPr id="18" name="Straight Connector 17"/>
          <p:cNvCxnSpPr/>
          <p:nvPr/>
        </p:nvCxnSpPr>
        <p:spPr>
          <a:xfrm rot="10800000">
            <a:off x="152401" y="731966"/>
            <a:ext cx="1054892" cy="1589"/>
          </a:xfrm>
          <a:prstGeom prst="line">
            <a:avLst/>
          </a:prstGeom>
          <a:ln w="66675" cap="flat" cmpd="sng">
            <a:solidFill>
              <a:schemeClr val="tx1"/>
            </a:solidFill>
            <a:round/>
            <a:headEnd type="stealth"/>
            <a:tailEnd type="none"/>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rot="5400000">
            <a:off x="-319023" y="1661383"/>
            <a:ext cx="1858040" cy="794"/>
          </a:xfrm>
          <a:prstGeom prst="line">
            <a:avLst/>
          </a:prstGeom>
          <a:ln w="41275" cap="flat" cmpd="sng">
            <a:solidFill>
              <a:schemeClr val="tx1"/>
            </a:solidFill>
            <a:round/>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0800000">
            <a:off x="152400" y="3275011"/>
            <a:ext cx="1054892" cy="1589"/>
          </a:xfrm>
          <a:prstGeom prst="line">
            <a:avLst/>
          </a:prstGeom>
          <a:ln w="66675" cap="flat" cmpd="sng">
            <a:solidFill>
              <a:schemeClr val="tx1"/>
            </a:solidFill>
            <a:round/>
            <a:headEnd type="stealth"/>
            <a:tailEnd type="none"/>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a:stCxn id="14" idx="1"/>
          </p:cNvCxnSpPr>
          <p:nvPr/>
        </p:nvCxnSpPr>
        <p:spPr>
          <a:xfrm rot="10800000">
            <a:off x="609627" y="2572462"/>
            <a:ext cx="3406875" cy="9157"/>
          </a:xfrm>
          <a:prstGeom prst="line">
            <a:avLst/>
          </a:prstGeom>
          <a:ln w="41275" cap="flat" cmpd="sng">
            <a:solidFill>
              <a:schemeClr val="tx1"/>
            </a:solidFill>
            <a:round/>
            <a:headEnd type="stealth"/>
            <a:tailEnd type="none"/>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a:stCxn id="13" idx="1"/>
          </p:cNvCxnSpPr>
          <p:nvPr/>
        </p:nvCxnSpPr>
        <p:spPr>
          <a:xfrm rot="10800000">
            <a:off x="621508" y="1886636"/>
            <a:ext cx="3694804" cy="9182"/>
          </a:xfrm>
          <a:prstGeom prst="line">
            <a:avLst/>
          </a:prstGeom>
          <a:ln w="41275" cap="flat" cmpd="sng">
            <a:solidFill>
              <a:schemeClr val="tx1"/>
            </a:solidFill>
            <a:round/>
            <a:headEnd type="stealth"/>
            <a:tailEnd type="none"/>
          </a:ln>
        </p:spPr>
        <p:style>
          <a:lnRef idx="2">
            <a:schemeClr val="accent1"/>
          </a:lnRef>
          <a:fillRef idx="0">
            <a:schemeClr val="accent1"/>
          </a:fillRef>
          <a:effectRef idx="1">
            <a:schemeClr val="accent1"/>
          </a:effectRef>
          <a:fontRef idx="minor">
            <a:schemeClr val="tx1"/>
          </a:fontRef>
        </p:style>
      </p:cxnSp>
      <p:sp>
        <p:nvSpPr>
          <p:cNvPr id="28" name="TextBox 27"/>
          <p:cNvSpPr txBox="1"/>
          <p:nvPr/>
        </p:nvSpPr>
        <p:spPr>
          <a:xfrm>
            <a:off x="1258099" y="5029200"/>
            <a:ext cx="2109303" cy="323165"/>
          </a:xfrm>
          <a:prstGeom prst="rect">
            <a:avLst/>
          </a:prstGeom>
          <a:solidFill>
            <a:schemeClr val="accent3">
              <a:lumMod val="20000"/>
              <a:lumOff val="80000"/>
            </a:schemeClr>
          </a:solidFill>
        </p:spPr>
        <p:txBody>
          <a:bodyPr wrap="none" rtlCol="0">
            <a:spAutoFit/>
          </a:bodyPr>
          <a:lstStyle/>
          <a:p>
            <a:r>
              <a:rPr lang="en-US" sz="1500" dirty="0" smtClean="0"/>
              <a:t>Shopping at twins mall</a:t>
            </a:r>
            <a:endParaRPr lang="en-US" sz="1500" dirty="0"/>
          </a:p>
        </p:txBody>
      </p:sp>
      <p:cxnSp>
        <p:nvCxnSpPr>
          <p:cNvPr id="29" name="Straight Connector 28"/>
          <p:cNvCxnSpPr/>
          <p:nvPr/>
        </p:nvCxnSpPr>
        <p:spPr>
          <a:xfrm rot="10800000">
            <a:off x="152400" y="5181600"/>
            <a:ext cx="1054892" cy="1589"/>
          </a:xfrm>
          <a:prstGeom prst="line">
            <a:avLst/>
          </a:prstGeom>
          <a:ln w="66675" cap="flat" cmpd="sng">
            <a:solidFill>
              <a:schemeClr val="tx1"/>
            </a:solidFill>
            <a:round/>
            <a:headEnd type="stealth"/>
            <a:tailEnd type="none"/>
          </a:ln>
        </p:spPr>
        <p:style>
          <a:lnRef idx="2">
            <a:schemeClr val="accent1"/>
          </a:lnRef>
          <a:fillRef idx="0">
            <a:schemeClr val="accent1"/>
          </a:fillRef>
          <a:effectRef idx="1">
            <a:schemeClr val="accent1"/>
          </a:effectRef>
          <a:fontRef idx="minor">
            <a:schemeClr val="tx1"/>
          </a:fontRef>
        </p:style>
      </p:cxnSp>
      <p:sp>
        <p:nvSpPr>
          <p:cNvPr id="32" name="Rectangle 31"/>
          <p:cNvSpPr/>
          <p:nvPr/>
        </p:nvSpPr>
        <p:spPr>
          <a:xfrm>
            <a:off x="4419600" y="1295400"/>
            <a:ext cx="1143000" cy="2286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3" name="Picture 32" descr="dinner.jpg"/>
          <p:cNvPicPr>
            <a:picLocks noChangeAspect="1"/>
          </p:cNvPicPr>
          <p:nvPr/>
        </p:nvPicPr>
        <p:blipFill>
          <a:blip r:embed="rId2"/>
          <a:stretch>
            <a:fillRect/>
          </a:stretch>
        </p:blipFill>
        <p:spPr>
          <a:xfrm>
            <a:off x="2721180" y="381000"/>
            <a:ext cx="2895600" cy="1319889"/>
          </a:xfrm>
          <a:prstGeom prst="rect">
            <a:avLst/>
          </a:prstGeom>
        </p:spPr>
      </p:pic>
      <p:pic>
        <p:nvPicPr>
          <p:cNvPr id="40" name="Picture 39" descr="dinner.jpg"/>
          <p:cNvPicPr>
            <a:picLocks noChangeAspect="1"/>
          </p:cNvPicPr>
          <p:nvPr/>
        </p:nvPicPr>
        <p:blipFill>
          <a:blip r:embed="rId2"/>
          <a:stretch>
            <a:fillRect/>
          </a:stretch>
        </p:blipFill>
        <p:spPr>
          <a:xfrm>
            <a:off x="5867400" y="1728111"/>
            <a:ext cx="2895600" cy="1319889"/>
          </a:xfrm>
          <a:prstGeom prst="rect">
            <a:avLst/>
          </a:prstGeom>
        </p:spPr>
      </p:pic>
      <p:sp>
        <p:nvSpPr>
          <p:cNvPr id="41" name="Rectangle 40"/>
          <p:cNvSpPr/>
          <p:nvPr/>
        </p:nvSpPr>
        <p:spPr>
          <a:xfrm>
            <a:off x="7620000" y="2514600"/>
            <a:ext cx="1143000" cy="2286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Rectangle 43"/>
          <p:cNvSpPr/>
          <p:nvPr/>
        </p:nvSpPr>
        <p:spPr>
          <a:xfrm>
            <a:off x="5791200" y="2133600"/>
            <a:ext cx="1447800" cy="914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6" name="Picture 45" descr="dinner.jpg"/>
          <p:cNvPicPr>
            <a:picLocks noChangeAspect="1"/>
          </p:cNvPicPr>
          <p:nvPr/>
        </p:nvPicPr>
        <p:blipFill>
          <a:blip r:embed="rId2"/>
          <a:stretch>
            <a:fillRect/>
          </a:stretch>
        </p:blipFill>
        <p:spPr>
          <a:xfrm>
            <a:off x="5562600" y="2133600"/>
            <a:ext cx="2895600" cy="1319889"/>
          </a:xfrm>
          <a:prstGeom prst="rect">
            <a:avLst/>
          </a:prstGeom>
        </p:spPr>
      </p:pic>
      <p:pic>
        <p:nvPicPr>
          <p:cNvPr id="52" name="Picture 51" descr="forbidden.png.jpg"/>
          <p:cNvPicPr>
            <a:picLocks noChangeAspect="1"/>
          </p:cNvPicPr>
          <p:nvPr/>
        </p:nvPicPr>
        <p:blipFill>
          <a:blip r:embed="rId3"/>
          <a:stretch>
            <a:fillRect/>
          </a:stretch>
        </p:blipFill>
        <p:spPr>
          <a:xfrm>
            <a:off x="2743200" y="3505200"/>
            <a:ext cx="2949780" cy="1385590"/>
          </a:xfrm>
          <a:prstGeom prst="rect">
            <a:avLst/>
          </a:prstGeom>
        </p:spPr>
      </p:pic>
      <p:pic>
        <p:nvPicPr>
          <p:cNvPr id="64" name="Picture 63" descr="Screen shot 2011-08-03 at 5.45.48 PM.png.jpg"/>
          <p:cNvPicPr>
            <a:picLocks noChangeAspect="1"/>
          </p:cNvPicPr>
          <p:nvPr/>
        </p:nvPicPr>
        <p:blipFill>
          <a:blip r:embed="rId4"/>
          <a:stretch>
            <a:fillRect/>
          </a:stretch>
        </p:blipFill>
        <p:spPr>
          <a:xfrm>
            <a:off x="4114800" y="4974336"/>
            <a:ext cx="2590800" cy="1502664"/>
          </a:xfrm>
          <a:prstGeom prst="rect">
            <a:avLst/>
          </a:prstGeom>
        </p:spPr>
      </p:pic>
      <p:sp>
        <p:nvSpPr>
          <p:cNvPr id="51" name="TextBox 50"/>
          <p:cNvSpPr txBox="1"/>
          <p:nvPr/>
        </p:nvSpPr>
        <p:spPr>
          <a:xfrm>
            <a:off x="5522452" y="2118360"/>
            <a:ext cx="1792747" cy="457200"/>
          </a:xfrm>
          <a:prstGeom prst="rect">
            <a:avLst/>
          </a:prstGeom>
          <a:solidFill>
            <a:schemeClr val="bg1"/>
          </a:solidFill>
        </p:spPr>
        <p:txBody>
          <a:bodyPr wrap="square" rtlCol="0">
            <a:spAutoFit/>
          </a:bodyPr>
          <a:lstStyle/>
          <a:p>
            <a:endParaRPr lang="en-US" dirty="0"/>
          </a:p>
        </p:txBody>
      </p:sp>
      <p:sp>
        <p:nvSpPr>
          <p:cNvPr id="61" name="TextBox 60"/>
          <p:cNvSpPr txBox="1"/>
          <p:nvPr/>
        </p:nvSpPr>
        <p:spPr>
          <a:xfrm>
            <a:off x="7391400" y="3002280"/>
            <a:ext cx="1792747" cy="548640"/>
          </a:xfrm>
          <a:prstGeom prst="rect">
            <a:avLst/>
          </a:prstGeom>
          <a:solidFill>
            <a:schemeClr val="bg1"/>
          </a:solidFill>
        </p:spPr>
        <p:txBody>
          <a:bodyPr wrap="square" rtlCol="0">
            <a:spAutoFit/>
          </a:bodyPr>
          <a:lstStyle/>
          <a:p>
            <a:endParaRPr lang="en-US" dirty="0"/>
          </a:p>
        </p:txBody>
      </p:sp>
      <p:sp>
        <p:nvSpPr>
          <p:cNvPr id="71" name="TextBox 70"/>
          <p:cNvSpPr txBox="1"/>
          <p:nvPr/>
        </p:nvSpPr>
        <p:spPr>
          <a:xfrm>
            <a:off x="3810000" y="4419600"/>
            <a:ext cx="1792747" cy="548640"/>
          </a:xfrm>
          <a:prstGeom prst="rect">
            <a:avLst/>
          </a:prstGeom>
          <a:solidFill>
            <a:schemeClr val="bg1"/>
          </a:solidFill>
        </p:spPr>
        <p:txBody>
          <a:bodyPr wrap="square" rtlCol="0">
            <a:spAutoFit/>
          </a:bodyPr>
          <a:lstStyle/>
          <a:p>
            <a:endParaRPr lang="en-US" dirty="0"/>
          </a:p>
        </p:txBody>
      </p:sp>
      <p:sp>
        <p:nvSpPr>
          <p:cNvPr id="72" name="TextBox 71"/>
          <p:cNvSpPr txBox="1"/>
          <p:nvPr/>
        </p:nvSpPr>
        <p:spPr>
          <a:xfrm>
            <a:off x="2398253" y="4419600"/>
            <a:ext cx="1792747" cy="548640"/>
          </a:xfrm>
          <a:prstGeom prst="rect">
            <a:avLst/>
          </a:prstGeom>
          <a:solidFill>
            <a:schemeClr val="bg1"/>
          </a:solidFill>
        </p:spPr>
        <p:txBody>
          <a:bodyPr wrap="square" rtlCol="0">
            <a:spAutoFit/>
          </a:bodyPr>
          <a:lstStyle/>
          <a:p>
            <a:endParaRPr lang="en-US" dirty="0"/>
          </a:p>
        </p:txBody>
      </p:sp>
      <p:sp>
        <p:nvSpPr>
          <p:cNvPr id="73" name="TextBox 72"/>
          <p:cNvSpPr txBox="1"/>
          <p:nvPr/>
        </p:nvSpPr>
        <p:spPr>
          <a:xfrm>
            <a:off x="3617453" y="4953000"/>
            <a:ext cx="1792747" cy="548640"/>
          </a:xfrm>
          <a:prstGeom prst="rect">
            <a:avLst/>
          </a:prstGeom>
          <a:solidFill>
            <a:schemeClr val="bg1"/>
          </a:solidFill>
        </p:spPr>
        <p:txBody>
          <a:bodyPr wrap="square" rtlCol="0">
            <a:spAutoFit/>
          </a:bodyPr>
          <a:lstStyle/>
          <a:p>
            <a:endParaRPr lang="en-US" dirty="0"/>
          </a:p>
        </p:txBody>
      </p:sp>
      <p:sp>
        <p:nvSpPr>
          <p:cNvPr id="74" name="TextBox 73"/>
          <p:cNvSpPr txBox="1"/>
          <p:nvPr/>
        </p:nvSpPr>
        <p:spPr>
          <a:xfrm>
            <a:off x="5979653" y="5410200"/>
            <a:ext cx="1792747" cy="548640"/>
          </a:xfrm>
          <a:prstGeom prst="rect">
            <a:avLst/>
          </a:prstGeom>
          <a:solidFill>
            <a:schemeClr val="bg1"/>
          </a:solidFill>
        </p:spPr>
        <p:txBody>
          <a:bodyPr wrap="square" rtlCol="0">
            <a:spAutoFit/>
          </a:bodyPr>
          <a:lstStyle/>
          <a:p>
            <a:endParaRPr lang="en-US" dirty="0"/>
          </a:p>
        </p:txBody>
      </p:sp>
      <p:sp>
        <p:nvSpPr>
          <p:cNvPr id="75" name="TextBox 74"/>
          <p:cNvSpPr txBox="1"/>
          <p:nvPr/>
        </p:nvSpPr>
        <p:spPr>
          <a:xfrm>
            <a:off x="4038600" y="5943600"/>
            <a:ext cx="1975104" cy="548640"/>
          </a:xfrm>
          <a:prstGeom prst="rect">
            <a:avLst/>
          </a:prstGeom>
          <a:solidFill>
            <a:schemeClr val="bg1"/>
          </a:solidFill>
        </p:spPr>
        <p:txBody>
          <a:bodyPr wrap="square" rtlCol="0">
            <a:spAutoFit/>
          </a:bodyPr>
          <a:lstStyle/>
          <a:p>
            <a:endParaRPr lang="en-US" dirty="0"/>
          </a:p>
        </p:txBody>
      </p:sp>
      <p:sp>
        <p:nvSpPr>
          <p:cNvPr id="76" name="TextBox 75"/>
          <p:cNvSpPr txBox="1"/>
          <p:nvPr/>
        </p:nvSpPr>
        <p:spPr>
          <a:xfrm>
            <a:off x="7025641" y="1676400"/>
            <a:ext cx="1981200" cy="457200"/>
          </a:xfrm>
          <a:prstGeom prst="rect">
            <a:avLst/>
          </a:prstGeom>
          <a:solidFill>
            <a:schemeClr val="bg1"/>
          </a:solidFill>
        </p:spPr>
        <p:txBody>
          <a:bodyPr wrap="square" rtlCol="0">
            <a:spAutoFit/>
          </a:bodyPr>
          <a:lstStyle/>
          <a:p>
            <a:endParaRPr lang="en-US" dirty="0"/>
          </a:p>
        </p:txBody>
      </p:sp>
      <p:sp>
        <p:nvSpPr>
          <p:cNvPr id="77" name="TextBox 76"/>
          <p:cNvSpPr txBox="1"/>
          <p:nvPr/>
        </p:nvSpPr>
        <p:spPr>
          <a:xfrm rot="5400000">
            <a:off x="7836147" y="2298141"/>
            <a:ext cx="1792747" cy="548640"/>
          </a:xfrm>
          <a:prstGeom prst="rect">
            <a:avLst/>
          </a:prstGeom>
          <a:solidFill>
            <a:schemeClr val="bg1"/>
          </a:solidFill>
        </p:spPr>
        <p:txBody>
          <a:bodyPr wrap="square" rtlCol="0">
            <a:spAutoFit/>
          </a:bodyPr>
          <a:lstStyle/>
          <a:p>
            <a:endParaRPr lang="en-US" dirty="0"/>
          </a:p>
        </p:txBody>
      </p:sp>
      <p:sp>
        <p:nvSpPr>
          <p:cNvPr id="78" name="TextBox 77"/>
          <p:cNvSpPr txBox="1"/>
          <p:nvPr/>
        </p:nvSpPr>
        <p:spPr>
          <a:xfrm>
            <a:off x="7848600" y="1295400"/>
            <a:ext cx="1259347" cy="369332"/>
          </a:xfrm>
          <a:prstGeom prst="rect">
            <a:avLst/>
          </a:prstGeom>
          <a:solidFill>
            <a:schemeClr val="bg1"/>
          </a:solidFill>
        </p:spPr>
        <p:txBody>
          <a:bodyPr wrap="square" rtlCol="0">
            <a:spAutoFit/>
          </a:bodyPr>
          <a:lstStyle/>
          <a:p>
            <a:endParaRPr lang="en-US" dirty="0"/>
          </a:p>
        </p:txBody>
      </p:sp>
      <p:sp>
        <p:nvSpPr>
          <p:cNvPr id="79" name="TextBox 78"/>
          <p:cNvSpPr txBox="1"/>
          <p:nvPr/>
        </p:nvSpPr>
        <p:spPr>
          <a:xfrm>
            <a:off x="2743200" y="3489960"/>
            <a:ext cx="609600" cy="548640"/>
          </a:xfrm>
          <a:prstGeom prst="rect">
            <a:avLst/>
          </a:prstGeom>
          <a:solidFill>
            <a:schemeClr val="bg1"/>
          </a:solidFill>
        </p:spPr>
        <p:txBody>
          <a:bodyPr wrap="square" rtlCol="0">
            <a:spAutoFit/>
          </a:bodyPr>
          <a:lstStyle/>
          <a:p>
            <a:endParaRPr lang="en-US" dirty="0"/>
          </a:p>
        </p:txBody>
      </p:sp>
      <p:sp>
        <p:nvSpPr>
          <p:cNvPr id="82" name="TextBox 81"/>
          <p:cNvSpPr txBox="1"/>
          <p:nvPr/>
        </p:nvSpPr>
        <p:spPr>
          <a:xfrm>
            <a:off x="2667000" y="304800"/>
            <a:ext cx="609600" cy="548640"/>
          </a:xfrm>
          <a:prstGeom prst="rect">
            <a:avLst/>
          </a:prstGeom>
          <a:solidFill>
            <a:schemeClr val="bg1"/>
          </a:solidFill>
        </p:spPr>
        <p:txBody>
          <a:bodyPr wrap="square" rtlCol="0">
            <a:spAutoFit/>
          </a:bodyPr>
          <a:lstStyle/>
          <a:p>
            <a:endParaRPr lang="en-US" dirty="0"/>
          </a:p>
        </p:txBody>
      </p:sp>
      <p:sp>
        <p:nvSpPr>
          <p:cNvPr id="83" name="TextBox 82"/>
          <p:cNvSpPr txBox="1"/>
          <p:nvPr/>
        </p:nvSpPr>
        <p:spPr>
          <a:xfrm>
            <a:off x="4276475" y="1185595"/>
            <a:ext cx="1527048" cy="548640"/>
          </a:xfrm>
          <a:prstGeom prst="rect">
            <a:avLst/>
          </a:prstGeom>
          <a:solidFill>
            <a:schemeClr val="bg1"/>
          </a:solidFill>
        </p:spPr>
        <p:txBody>
          <a:bodyPr wrap="square" rtlCol="0">
            <a:spAutoFit/>
          </a:bodyPr>
          <a:lstStyle/>
          <a:p>
            <a:endParaRPr lang="en-US" dirty="0"/>
          </a:p>
        </p:txBody>
      </p:sp>
      <p:sp>
        <p:nvSpPr>
          <p:cNvPr id="84" name="TextBox 83"/>
          <p:cNvSpPr txBox="1"/>
          <p:nvPr/>
        </p:nvSpPr>
        <p:spPr>
          <a:xfrm>
            <a:off x="5867400" y="1676400"/>
            <a:ext cx="609600" cy="548640"/>
          </a:xfrm>
          <a:prstGeom prst="rect">
            <a:avLst/>
          </a:prstGeom>
          <a:solidFill>
            <a:schemeClr val="bg1"/>
          </a:solidFill>
        </p:spPr>
        <p:txBody>
          <a:bodyPr wrap="square" rtlCol="0">
            <a:spAutoFit/>
          </a:bodyPr>
          <a:lstStyle/>
          <a:p>
            <a:endParaRPr lang="en-US" dirty="0"/>
          </a:p>
        </p:txBody>
      </p:sp>
      <p:sp>
        <p:nvSpPr>
          <p:cNvPr id="87" name="Slide Number Placeholder 86"/>
          <p:cNvSpPr>
            <a:spLocks noGrp="1"/>
          </p:cNvSpPr>
          <p:nvPr>
            <p:ph type="sldNum" sz="quarter" idx="12"/>
          </p:nvPr>
        </p:nvSpPr>
        <p:spPr/>
        <p:txBody>
          <a:bodyPr/>
          <a:lstStyle/>
          <a:p>
            <a:fld id="{A805C6BB-2B37-E84C-942F-CE92F7AD1391}" type="slidenum">
              <a:rPr lang="en-US" smtClean="0"/>
              <a:pPr/>
              <a:t>17</a:t>
            </a:fld>
            <a:endParaRPr lang="en-US"/>
          </a:p>
        </p:txBody>
      </p:sp>
      <p:sp>
        <p:nvSpPr>
          <p:cNvPr id="53" name="TextBox 52"/>
          <p:cNvSpPr txBox="1"/>
          <p:nvPr/>
        </p:nvSpPr>
        <p:spPr>
          <a:xfrm>
            <a:off x="6172200" y="6535579"/>
            <a:ext cx="1816723" cy="246221"/>
          </a:xfrm>
          <a:prstGeom prst="rect">
            <a:avLst/>
          </a:prstGeom>
          <a:gradFill flip="none" rotWithShape="1">
            <a:gsLst>
              <a:gs pos="99000">
                <a:schemeClr val="bg1"/>
              </a:gs>
              <a:gs pos="100000">
                <a:srgbClr val="000000"/>
              </a:gs>
              <a:gs pos="58000">
                <a:schemeClr val="bg1"/>
              </a:gs>
              <a:gs pos="0">
                <a:schemeClr val="bg2">
                  <a:lumMod val="50000"/>
                </a:schemeClr>
              </a:gs>
            </a:gsLst>
            <a:lin ang="0" scaled="1"/>
            <a:tileRect/>
          </a:gradFill>
        </p:spPr>
        <p:txBody>
          <a:bodyPr wrap="none" rtlCol="0">
            <a:spAutoFit/>
          </a:bodyPr>
          <a:lstStyle/>
          <a:p>
            <a:r>
              <a:rPr lang="en-US" sz="1000" dirty="0" smtClean="0"/>
              <a:t>University of California Irvine</a:t>
            </a:r>
            <a:endParaRPr lang="en-US" sz="1000" dirty="0"/>
          </a:p>
        </p:txBody>
      </p:sp>
      <p:pic>
        <p:nvPicPr>
          <p:cNvPr id="54" name="Picture 53" descr="UCI_LOGO.jpg"/>
          <p:cNvPicPr>
            <a:picLocks noChangeAspect="1"/>
          </p:cNvPicPr>
          <p:nvPr/>
        </p:nvPicPr>
        <p:blipFill>
          <a:blip r:embed="rId5"/>
          <a:stretch>
            <a:fillRect/>
          </a:stretch>
        </p:blipFill>
        <p:spPr>
          <a:xfrm>
            <a:off x="7924800" y="6173499"/>
            <a:ext cx="685800" cy="684501"/>
          </a:xfrm>
          <a:prstGeom prst="rect">
            <a:avLst/>
          </a:prstGeom>
        </p:spPr>
      </p:pic>
      <p:sp>
        <p:nvSpPr>
          <p:cNvPr id="55" name="Action Button: Document 54">
            <a:hlinkClick r:id="" action="ppaction://noaction" highlightClick="1"/>
            <a:hlinkHover r:id="rId6" action="ppaction://hlinkfile"/>
          </p:cNvPr>
          <p:cNvSpPr/>
          <p:nvPr/>
        </p:nvSpPr>
        <p:spPr>
          <a:xfrm>
            <a:off x="4876800" y="5562600"/>
            <a:ext cx="299811" cy="357140"/>
          </a:xfrm>
          <a:prstGeom prst="actionButtonDocumen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Action Button: Document 56">
            <a:hlinkClick r:id="" action="ppaction://noaction" highlightClick="1"/>
            <a:hlinkHover r:id="rId7" action="ppaction://hlinkfile"/>
          </p:cNvPr>
          <p:cNvSpPr/>
          <p:nvPr/>
        </p:nvSpPr>
        <p:spPr>
          <a:xfrm>
            <a:off x="5638800" y="5510260"/>
            <a:ext cx="299811" cy="357140"/>
          </a:xfrm>
          <a:prstGeom prst="actionButtonDocumen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Action Button: Document 57">
            <a:hlinkClick r:id="" action="ppaction://noaction" highlightClick="1"/>
            <a:hlinkHover r:id="rId8" action="ppaction://hlinkfile"/>
          </p:cNvPr>
          <p:cNvSpPr/>
          <p:nvPr/>
        </p:nvSpPr>
        <p:spPr>
          <a:xfrm>
            <a:off x="5719989" y="2645140"/>
            <a:ext cx="299811" cy="357140"/>
          </a:xfrm>
          <a:prstGeom prst="actionButtonDocumen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Action Button: Document 58">
            <a:hlinkClick r:id="" action="ppaction://noaction" highlightClick="1"/>
            <a:hlinkHover r:id="rId9" action="ppaction://hlinkfile"/>
          </p:cNvPr>
          <p:cNvSpPr/>
          <p:nvPr/>
        </p:nvSpPr>
        <p:spPr>
          <a:xfrm>
            <a:off x="6636883" y="1776460"/>
            <a:ext cx="299811" cy="357140"/>
          </a:xfrm>
          <a:prstGeom prst="actionButtonDocumen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normAutofit/>
          </a:bodyPr>
          <a:lstStyle/>
          <a:p>
            <a:r>
              <a:rPr lang="en-US" dirty="0" smtClean="0"/>
              <a:t>Ontologies for </a:t>
            </a:r>
            <a:r>
              <a:rPr lang="en-US" dirty="0" err="1" smtClean="0"/>
              <a:t>Trip,Wedding</a:t>
            </a:r>
            <a:endParaRPr lang="en-US" dirty="0" smtClean="0"/>
          </a:p>
          <a:p>
            <a:r>
              <a:rPr lang="en-US" dirty="0" smtClean="0"/>
              <a:t>Sub-Events as important Tags</a:t>
            </a:r>
          </a:p>
          <a:p>
            <a:r>
              <a:rPr lang="en-US" dirty="0" smtClean="0"/>
              <a:t>Future work</a:t>
            </a:r>
          </a:p>
          <a:p>
            <a:pPr lvl="1"/>
            <a:r>
              <a:rPr lang="en-US" dirty="0" smtClean="0"/>
              <a:t>Extend the employment of context and content features of photos</a:t>
            </a:r>
          </a:p>
          <a:p>
            <a:pPr lvl="1"/>
            <a:r>
              <a:rPr lang="en-US" dirty="0" smtClean="0"/>
              <a:t>Sensors on smart phones</a:t>
            </a:r>
          </a:p>
          <a:p>
            <a:pPr lvl="1">
              <a:buNone/>
            </a:pPr>
            <a:endParaRPr lang="en-US" dirty="0" smtClean="0"/>
          </a:p>
          <a:p>
            <a:endParaRPr lang="en-US" dirty="0"/>
          </a:p>
        </p:txBody>
      </p:sp>
      <p:sp>
        <p:nvSpPr>
          <p:cNvPr id="4" name="Slide Number Placeholder 3"/>
          <p:cNvSpPr>
            <a:spLocks noGrp="1"/>
          </p:cNvSpPr>
          <p:nvPr>
            <p:ph type="sldNum" sz="quarter" idx="12"/>
          </p:nvPr>
        </p:nvSpPr>
        <p:spPr/>
        <p:txBody>
          <a:bodyPr/>
          <a:lstStyle/>
          <a:p>
            <a:fld id="{A805C6BB-2B37-E84C-942F-CE92F7AD1391}" type="slidenum">
              <a:rPr lang="en-US" smtClean="0"/>
              <a:pPr/>
              <a:t>18</a:t>
            </a:fld>
            <a:endParaRPr lang="en-US"/>
          </a:p>
        </p:txBody>
      </p:sp>
      <p:sp>
        <p:nvSpPr>
          <p:cNvPr id="7" name="TextBox 6"/>
          <p:cNvSpPr txBox="1"/>
          <p:nvPr/>
        </p:nvSpPr>
        <p:spPr>
          <a:xfrm>
            <a:off x="6172200" y="6535579"/>
            <a:ext cx="1816723" cy="246221"/>
          </a:xfrm>
          <a:prstGeom prst="rect">
            <a:avLst/>
          </a:prstGeom>
          <a:gradFill flip="none" rotWithShape="1">
            <a:gsLst>
              <a:gs pos="99000">
                <a:schemeClr val="bg1"/>
              </a:gs>
              <a:gs pos="100000">
                <a:srgbClr val="000000"/>
              </a:gs>
              <a:gs pos="58000">
                <a:schemeClr val="bg1"/>
              </a:gs>
              <a:gs pos="0">
                <a:schemeClr val="bg2">
                  <a:lumMod val="50000"/>
                </a:schemeClr>
              </a:gs>
            </a:gsLst>
            <a:lin ang="0" scaled="1"/>
            <a:tileRect/>
          </a:gradFill>
        </p:spPr>
        <p:txBody>
          <a:bodyPr wrap="none" rtlCol="0">
            <a:spAutoFit/>
          </a:bodyPr>
          <a:lstStyle/>
          <a:p>
            <a:r>
              <a:rPr lang="en-US" sz="1000" dirty="0" smtClean="0"/>
              <a:t>University of California Irvine</a:t>
            </a:r>
            <a:endParaRPr lang="en-US" sz="1000" dirty="0"/>
          </a:p>
        </p:txBody>
      </p:sp>
      <p:pic>
        <p:nvPicPr>
          <p:cNvPr id="8" name="Picture 7" descr="UCI_LOGO.jpg"/>
          <p:cNvPicPr>
            <a:picLocks noChangeAspect="1"/>
          </p:cNvPicPr>
          <p:nvPr/>
        </p:nvPicPr>
        <p:blipFill>
          <a:blip r:embed="rId3"/>
          <a:stretch>
            <a:fillRect/>
          </a:stretch>
        </p:blipFill>
        <p:spPr>
          <a:xfrm>
            <a:off x="7924800" y="6173499"/>
            <a:ext cx="685800" cy="684501"/>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 &amp; A</a:t>
            </a:r>
            <a:endParaRPr lang="en-US" dirty="0"/>
          </a:p>
        </p:txBody>
      </p:sp>
      <p:sp>
        <p:nvSpPr>
          <p:cNvPr id="3" name="Content Placeholder 2"/>
          <p:cNvSpPr>
            <a:spLocks noGrp="1"/>
          </p:cNvSpPr>
          <p:nvPr>
            <p:ph idx="1"/>
          </p:nvPr>
        </p:nvSpPr>
        <p:spPr/>
        <p:txBody>
          <a:bodyPr/>
          <a:lstStyle/>
          <a:p>
            <a:r>
              <a:rPr lang="en-US" dirty="0" smtClean="0"/>
              <a:t>And Thanks for listening.</a:t>
            </a:r>
          </a:p>
          <a:p>
            <a:r>
              <a:rPr lang="en-US" dirty="0" smtClean="0"/>
              <a:t>Contact Information:</a:t>
            </a:r>
          </a:p>
          <a:p>
            <a:pPr lvl="1"/>
            <a:r>
              <a:rPr lang="en-US" dirty="0" err="1" smtClean="0"/>
              <a:t>srafatir@ics.uci.edu</a:t>
            </a:r>
            <a:endParaRPr lang="en-US" dirty="0" smtClean="0"/>
          </a:p>
          <a:p>
            <a:pPr lvl="1"/>
            <a:r>
              <a:rPr lang="en-US" dirty="0" err="1" smtClean="0"/>
              <a:t>jain@ics.uci.edu</a:t>
            </a:r>
            <a:r>
              <a:rPr lang="en-US" dirty="0" smtClean="0"/>
              <a:t> </a:t>
            </a:r>
            <a:endParaRPr lang="en-US" dirty="0"/>
          </a:p>
        </p:txBody>
      </p:sp>
      <p:sp>
        <p:nvSpPr>
          <p:cNvPr id="4" name="Slide Number Placeholder 3"/>
          <p:cNvSpPr>
            <a:spLocks noGrp="1"/>
          </p:cNvSpPr>
          <p:nvPr>
            <p:ph type="sldNum" sz="quarter" idx="12"/>
          </p:nvPr>
        </p:nvSpPr>
        <p:spPr/>
        <p:txBody>
          <a:bodyPr/>
          <a:lstStyle/>
          <a:p>
            <a:fld id="{A805C6BB-2B37-E84C-942F-CE92F7AD1391}" type="slidenum">
              <a:rPr lang="en-US" smtClean="0"/>
              <a:pPr/>
              <a:t>19</a:t>
            </a:fld>
            <a:endParaRPr lang="en-US"/>
          </a:p>
        </p:txBody>
      </p:sp>
      <p:sp>
        <p:nvSpPr>
          <p:cNvPr id="7" name="TextBox 6"/>
          <p:cNvSpPr txBox="1"/>
          <p:nvPr/>
        </p:nvSpPr>
        <p:spPr>
          <a:xfrm>
            <a:off x="6172200" y="6535579"/>
            <a:ext cx="1816723" cy="246221"/>
          </a:xfrm>
          <a:prstGeom prst="rect">
            <a:avLst/>
          </a:prstGeom>
          <a:gradFill flip="none" rotWithShape="1">
            <a:gsLst>
              <a:gs pos="99000">
                <a:schemeClr val="bg1"/>
              </a:gs>
              <a:gs pos="100000">
                <a:srgbClr val="000000"/>
              </a:gs>
              <a:gs pos="58000">
                <a:schemeClr val="bg1"/>
              </a:gs>
              <a:gs pos="0">
                <a:schemeClr val="bg2">
                  <a:lumMod val="50000"/>
                </a:schemeClr>
              </a:gs>
            </a:gsLst>
            <a:lin ang="0" scaled="1"/>
            <a:tileRect/>
          </a:gradFill>
        </p:spPr>
        <p:txBody>
          <a:bodyPr wrap="none" rtlCol="0">
            <a:spAutoFit/>
          </a:bodyPr>
          <a:lstStyle/>
          <a:p>
            <a:r>
              <a:rPr lang="en-US" sz="1000" dirty="0" smtClean="0"/>
              <a:t>University of California Irvine</a:t>
            </a:r>
            <a:endParaRPr lang="en-US" sz="1000" dirty="0"/>
          </a:p>
        </p:txBody>
      </p:sp>
      <p:pic>
        <p:nvPicPr>
          <p:cNvPr id="8" name="Picture 7" descr="UCI_LOGO.jpg"/>
          <p:cNvPicPr>
            <a:picLocks noChangeAspect="1"/>
          </p:cNvPicPr>
          <p:nvPr/>
        </p:nvPicPr>
        <p:blipFill>
          <a:blip r:embed="rId2"/>
          <a:stretch>
            <a:fillRect/>
          </a:stretch>
        </p:blipFill>
        <p:spPr>
          <a:xfrm>
            <a:off x="7924800" y="6173499"/>
            <a:ext cx="685800" cy="684501"/>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7" name="Isosceles Triangle 46"/>
          <p:cNvSpPr/>
          <p:nvPr/>
        </p:nvSpPr>
        <p:spPr>
          <a:xfrm>
            <a:off x="503238" y="1676400"/>
            <a:ext cx="8183562" cy="3703637"/>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Earth-Color4096.jpg"/>
          <p:cNvPicPr>
            <a:picLocks noChangeAspect="1"/>
          </p:cNvPicPr>
          <p:nvPr/>
        </p:nvPicPr>
        <p:blipFill>
          <a:blip r:embed="rId3" cstate="print"/>
          <a:stretch>
            <a:fillRect/>
          </a:stretch>
        </p:blipFill>
        <p:spPr>
          <a:xfrm>
            <a:off x="609600" y="2713037"/>
            <a:ext cx="5334000" cy="2667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grpSp>
        <p:nvGrpSpPr>
          <p:cNvPr id="2" name="Group 16"/>
          <p:cNvGrpSpPr>
            <a:grpSpLocks/>
          </p:cNvGrpSpPr>
          <p:nvPr/>
        </p:nvGrpSpPr>
        <p:grpSpPr bwMode="auto">
          <a:xfrm>
            <a:off x="1981200" y="4008437"/>
            <a:ext cx="381000" cy="381000"/>
            <a:chOff x="2514600" y="3124200"/>
            <a:chExt cx="685800" cy="609600"/>
          </a:xfrm>
        </p:grpSpPr>
        <p:sp>
          <p:nvSpPr>
            <p:cNvPr id="13" name="Oval 12"/>
            <p:cNvSpPr/>
            <p:nvPr/>
          </p:nvSpPr>
          <p:spPr>
            <a:xfrm>
              <a:off x="2666048" y="3276600"/>
              <a:ext cx="228600" cy="228600"/>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endParaRPr lang="en-US">
                <a:solidFill>
                  <a:srgbClr val="FFFFFF"/>
                </a:solidFill>
                <a:ea typeface="Arial" charset="0"/>
              </a:endParaRPr>
            </a:p>
          </p:txBody>
        </p:sp>
        <p:sp>
          <p:nvSpPr>
            <p:cNvPr id="14" name="Oval 13"/>
            <p:cNvSpPr/>
            <p:nvPr/>
          </p:nvSpPr>
          <p:spPr>
            <a:xfrm>
              <a:off x="2666048" y="3200400"/>
              <a:ext cx="382905" cy="381000"/>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endParaRPr lang="en-US">
                <a:solidFill>
                  <a:srgbClr val="FFFFFF"/>
                </a:solidFill>
                <a:ea typeface="Arial" charset="0"/>
              </a:endParaRPr>
            </a:p>
          </p:txBody>
        </p:sp>
        <p:sp>
          <p:nvSpPr>
            <p:cNvPr id="15" name="Oval 14"/>
            <p:cNvSpPr/>
            <p:nvPr/>
          </p:nvSpPr>
          <p:spPr>
            <a:xfrm>
              <a:off x="2514600" y="3124200"/>
              <a:ext cx="685800" cy="609600"/>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endParaRPr lang="en-US">
                <a:solidFill>
                  <a:srgbClr val="FFFFFF"/>
                </a:solidFill>
                <a:ea typeface="Arial" charset="0"/>
              </a:endParaRPr>
            </a:p>
          </p:txBody>
        </p:sp>
      </p:grpSp>
      <p:grpSp>
        <p:nvGrpSpPr>
          <p:cNvPr id="3" name="Group 17"/>
          <p:cNvGrpSpPr>
            <a:grpSpLocks/>
          </p:cNvGrpSpPr>
          <p:nvPr/>
        </p:nvGrpSpPr>
        <p:grpSpPr bwMode="auto">
          <a:xfrm>
            <a:off x="3581400" y="4084637"/>
            <a:ext cx="381000" cy="381000"/>
            <a:chOff x="2514600" y="3124200"/>
            <a:chExt cx="685800" cy="609600"/>
          </a:xfrm>
        </p:grpSpPr>
        <p:sp>
          <p:nvSpPr>
            <p:cNvPr id="19" name="Oval 18"/>
            <p:cNvSpPr/>
            <p:nvPr/>
          </p:nvSpPr>
          <p:spPr>
            <a:xfrm>
              <a:off x="2666048" y="3276600"/>
              <a:ext cx="228600" cy="228600"/>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endParaRPr lang="en-US">
                <a:solidFill>
                  <a:srgbClr val="FFFFFF"/>
                </a:solidFill>
                <a:ea typeface="Arial" charset="0"/>
              </a:endParaRPr>
            </a:p>
          </p:txBody>
        </p:sp>
        <p:sp>
          <p:nvSpPr>
            <p:cNvPr id="20" name="Oval 19"/>
            <p:cNvSpPr/>
            <p:nvPr/>
          </p:nvSpPr>
          <p:spPr>
            <a:xfrm>
              <a:off x="2666048" y="3200400"/>
              <a:ext cx="382905" cy="381000"/>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endParaRPr lang="en-US">
                <a:solidFill>
                  <a:srgbClr val="FFFFFF"/>
                </a:solidFill>
                <a:ea typeface="Arial" charset="0"/>
              </a:endParaRPr>
            </a:p>
          </p:txBody>
        </p:sp>
        <p:sp>
          <p:nvSpPr>
            <p:cNvPr id="21" name="Oval 20"/>
            <p:cNvSpPr/>
            <p:nvPr/>
          </p:nvSpPr>
          <p:spPr>
            <a:xfrm>
              <a:off x="2514600" y="3124200"/>
              <a:ext cx="685800" cy="609600"/>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endParaRPr lang="en-US">
                <a:solidFill>
                  <a:srgbClr val="FFFFFF"/>
                </a:solidFill>
                <a:ea typeface="Arial" charset="0"/>
              </a:endParaRPr>
            </a:p>
          </p:txBody>
        </p:sp>
      </p:grpSp>
      <p:grpSp>
        <p:nvGrpSpPr>
          <p:cNvPr id="4" name="Group 21"/>
          <p:cNvGrpSpPr>
            <a:grpSpLocks/>
          </p:cNvGrpSpPr>
          <p:nvPr/>
        </p:nvGrpSpPr>
        <p:grpSpPr bwMode="auto">
          <a:xfrm>
            <a:off x="4419600" y="3551237"/>
            <a:ext cx="381000" cy="381000"/>
            <a:chOff x="2514600" y="3124200"/>
            <a:chExt cx="685800" cy="609600"/>
          </a:xfrm>
        </p:grpSpPr>
        <p:sp>
          <p:nvSpPr>
            <p:cNvPr id="23" name="Oval 22"/>
            <p:cNvSpPr/>
            <p:nvPr/>
          </p:nvSpPr>
          <p:spPr>
            <a:xfrm>
              <a:off x="2666048" y="3276600"/>
              <a:ext cx="228600" cy="228600"/>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endParaRPr lang="en-US">
                <a:solidFill>
                  <a:srgbClr val="FFFFFF"/>
                </a:solidFill>
                <a:ea typeface="Arial" charset="0"/>
              </a:endParaRPr>
            </a:p>
          </p:txBody>
        </p:sp>
        <p:sp>
          <p:nvSpPr>
            <p:cNvPr id="24" name="Oval 23"/>
            <p:cNvSpPr/>
            <p:nvPr/>
          </p:nvSpPr>
          <p:spPr>
            <a:xfrm>
              <a:off x="2666048" y="3200400"/>
              <a:ext cx="382905" cy="381000"/>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endParaRPr lang="en-US">
                <a:solidFill>
                  <a:srgbClr val="FFFFFF"/>
                </a:solidFill>
                <a:ea typeface="Arial" charset="0"/>
              </a:endParaRPr>
            </a:p>
          </p:txBody>
        </p:sp>
        <p:sp>
          <p:nvSpPr>
            <p:cNvPr id="25" name="Oval 24"/>
            <p:cNvSpPr/>
            <p:nvPr/>
          </p:nvSpPr>
          <p:spPr>
            <a:xfrm>
              <a:off x="2514600" y="3124200"/>
              <a:ext cx="685800" cy="609600"/>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endParaRPr lang="en-US">
                <a:solidFill>
                  <a:srgbClr val="FFFFFF"/>
                </a:solidFill>
                <a:ea typeface="Arial" charset="0"/>
              </a:endParaRPr>
            </a:p>
          </p:txBody>
        </p:sp>
      </p:grpSp>
      <p:grpSp>
        <p:nvGrpSpPr>
          <p:cNvPr id="5" name="Group 25"/>
          <p:cNvGrpSpPr>
            <a:grpSpLocks/>
          </p:cNvGrpSpPr>
          <p:nvPr/>
        </p:nvGrpSpPr>
        <p:grpSpPr bwMode="auto">
          <a:xfrm>
            <a:off x="1447800" y="3475037"/>
            <a:ext cx="381000" cy="381000"/>
            <a:chOff x="2514600" y="3124200"/>
            <a:chExt cx="685800" cy="609600"/>
          </a:xfrm>
        </p:grpSpPr>
        <p:sp>
          <p:nvSpPr>
            <p:cNvPr id="27" name="Oval 26"/>
            <p:cNvSpPr/>
            <p:nvPr/>
          </p:nvSpPr>
          <p:spPr>
            <a:xfrm>
              <a:off x="2666048" y="3276600"/>
              <a:ext cx="228600" cy="228600"/>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endParaRPr lang="en-US">
                <a:solidFill>
                  <a:srgbClr val="FFFFFF"/>
                </a:solidFill>
                <a:ea typeface="Arial" charset="0"/>
              </a:endParaRPr>
            </a:p>
          </p:txBody>
        </p:sp>
        <p:sp>
          <p:nvSpPr>
            <p:cNvPr id="28" name="Oval 27"/>
            <p:cNvSpPr/>
            <p:nvPr/>
          </p:nvSpPr>
          <p:spPr>
            <a:xfrm>
              <a:off x="2666048" y="3200400"/>
              <a:ext cx="382905" cy="381000"/>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endParaRPr lang="en-US">
                <a:solidFill>
                  <a:srgbClr val="FFFFFF"/>
                </a:solidFill>
                <a:ea typeface="Arial" charset="0"/>
              </a:endParaRPr>
            </a:p>
          </p:txBody>
        </p:sp>
        <p:sp>
          <p:nvSpPr>
            <p:cNvPr id="29" name="Oval 28"/>
            <p:cNvSpPr/>
            <p:nvPr/>
          </p:nvSpPr>
          <p:spPr>
            <a:xfrm>
              <a:off x="2514600" y="3124200"/>
              <a:ext cx="685800" cy="609600"/>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endParaRPr lang="en-US">
                <a:solidFill>
                  <a:srgbClr val="FFFFFF"/>
                </a:solidFill>
                <a:ea typeface="Arial" charset="0"/>
              </a:endParaRPr>
            </a:p>
          </p:txBody>
        </p:sp>
      </p:grpSp>
      <p:grpSp>
        <p:nvGrpSpPr>
          <p:cNvPr id="6" name="Group 29"/>
          <p:cNvGrpSpPr>
            <a:grpSpLocks/>
          </p:cNvGrpSpPr>
          <p:nvPr/>
        </p:nvGrpSpPr>
        <p:grpSpPr bwMode="auto">
          <a:xfrm>
            <a:off x="5334000" y="3932237"/>
            <a:ext cx="381000" cy="381000"/>
            <a:chOff x="2514600" y="3124200"/>
            <a:chExt cx="685800" cy="609600"/>
          </a:xfrm>
        </p:grpSpPr>
        <p:sp>
          <p:nvSpPr>
            <p:cNvPr id="31" name="Oval 30"/>
            <p:cNvSpPr/>
            <p:nvPr/>
          </p:nvSpPr>
          <p:spPr>
            <a:xfrm>
              <a:off x="2666048" y="3276600"/>
              <a:ext cx="228600" cy="228600"/>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endParaRPr lang="en-US">
                <a:solidFill>
                  <a:srgbClr val="FFFFFF"/>
                </a:solidFill>
                <a:ea typeface="Arial" charset="0"/>
              </a:endParaRPr>
            </a:p>
          </p:txBody>
        </p:sp>
        <p:sp>
          <p:nvSpPr>
            <p:cNvPr id="32" name="Oval 31"/>
            <p:cNvSpPr/>
            <p:nvPr/>
          </p:nvSpPr>
          <p:spPr>
            <a:xfrm>
              <a:off x="2666048" y="3200400"/>
              <a:ext cx="382905" cy="381000"/>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endParaRPr lang="en-US">
                <a:solidFill>
                  <a:srgbClr val="FFFFFF"/>
                </a:solidFill>
                <a:ea typeface="Arial" charset="0"/>
              </a:endParaRPr>
            </a:p>
          </p:txBody>
        </p:sp>
        <p:sp>
          <p:nvSpPr>
            <p:cNvPr id="33" name="Oval 32"/>
            <p:cNvSpPr/>
            <p:nvPr/>
          </p:nvSpPr>
          <p:spPr>
            <a:xfrm>
              <a:off x="2514600" y="3124200"/>
              <a:ext cx="685800" cy="609600"/>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endParaRPr lang="en-US">
                <a:solidFill>
                  <a:srgbClr val="FFFFFF"/>
                </a:solidFill>
                <a:ea typeface="Arial" charset="0"/>
              </a:endParaRPr>
            </a:p>
          </p:txBody>
        </p:sp>
      </p:grpSp>
      <p:grpSp>
        <p:nvGrpSpPr>
          <p:cNvPr id="7" name="Group 33"/>
          <p:cNvGrpSpPr>
            <a:grpSpLocks/>
          </p:cNvGrpSpPr>
          <p:nvPr/>
        </p:nvGrpSpPr>
        <p:grpSpPr bwMode="auto">
          <a:xfrm>
            <a:off x="4114800" y="3779837"/>
            <a:ext cx="304800" cy="304800"/>
            <a:chOff x="2514600" y="3124200"/>
            <a:chExt cx="685800" cy="609600"/>
          </a:xfrm>
        </p:grpSpPr>
        <p:sp>
          <p:nvSpPr>
            <p:cNvPr id="35" name="Oval 34"/>
            <p:cNvSpPr/>
            <p:nvPr/>
          </p:nvSpPr>
          <p:spPr>
            <a:xfrm>
              <a:off x="2668192" y="3276600"/>
              <a:ext cx="228600" cy="228600"/>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endParaRPr lang="en-US">
                <a:solidFill>
                  <a:srgbClr val="FFFFFF"/>
                </a:solidFill>
                <a:ea typeface="Arial" charset="0"/>
              </a:endParaRPr>
            </a:p>
          </p:txBody>
        </p:sp>
        <p:sp>
          <p:nvSpPr>
            <p:cNvPr id="36" name="Oval 35"/>
            <p:cNvSpPr/>
            <p:nvPr/>
          </p:nvSpPr>
          <p:spPr>
            <a:xfrm>
              <a:off x="2668192" y="3200400"/>
              <a:ext cx="378619" cy="381000"/>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endParaRPr lang="en-US">
                <a:solidFill>
                  <a:srgbClr val="FFFFFF"/>
                </a:solidFill>
                <a:ea typeface="Arial" charset="0"/>
              </a:endParaRPr>
            </a:p>
          </p:txBody>
        </p:sp>
        <p:sp>
          <p:nvSpPr>
            <p:cNvPr id="37" name="Oval 36"/>
            <p:cNvSpPr/>
            <p:nvPr/>
          </p:nvSpPr>
          <p:spPr>
            <a:xfrm>
              <a:off x="2514600" y="3124200"/>
              <a:ext cx="685800" cy="609600"/>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endParaRPr lang="en-US">
                <a:solidFill>
                  <a:srgbClr val="FFFFFF"/>
                </a:solidFill>
                <a:ea typeface="Arial" charset="0"/>
              </a:endParaRPr>
            </a:p>
          </p:txBody>
        </p:sp>
      </p:grpSp>
      <p:grpSp>
        <p:nvGrpSpPr>
          <p:cNvPr id="9" name="Group 37"/>
          <p:cNvGrpSpPr>
            <a:grpSpLocks/>
          </p:cNvGrpSpPr>
          <p:nvPr/>
        </p:nvGrpSpPr>
        <p:grpSpPr bwMode="auto">
          <a:xfrm>
            <a:off x="4267200" y="3398837"/>
            <a:ext cx="304800" cy="304800"/>
            <a:chOff x="2514600" y="3124200"/>
            <a:chExt cx="685800" cy="609600"/>
          </a:xfrm>
        </p:grpSpPr>
        <p:sp>
          <p:nvSpPr>
            <p:cNvPr id="39" name="Oval 38"/>
            <p:cNvSpPr/>
            <p:nvPr/>
          </p:nvSpPr>
          <p:spPr>
            <a:xfrm>
              <a:off x="2668192" y="3276600"/>
              <a:ext cx="228600" cy="228600"/>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endParaRPr lang="en-US">
                <a:solidFill>
                  <a:srgbClr val="FFFFFF"/>
                </a:solidFill>
                <a:ea typeface="Arial" charset="0"/>
              </a:endParaRPr>
            </a:p>
          </p:txBody>
        </p:sp>
        <p:sp>
          <p:nvSpPr>
            <p:cNvPr id="40" name="Oval 39"/>
            <p:cNvSpPr/>
            <p:nvPr/>
          </p:nvSpPr>
          <p:spPr>
            <a:xfrm>
              <a:off x="2668192" y="3200400"/>
              <a:ext cx="378619" cy="381000"/>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endParaRPr lang="en-US">
                <a:solidFill>
                  <a:srgbClr val="FFFFFF"/>
                </a:solidFill>
                <a:ea typeface="Arial" charset="0"/>
              </a:endParaRPr>
            </a:p>
          </p:txBody>
        </p:sp>
        <p:sp>
          <p:nvSpPr>
            <p:cNvPr id="41" name="Oval 40"/>
            <p:cNvSpPr/>
            <p:nvPr/>
          </p:nvSpPr>
          <p:spPr>
            <a:xfrm>
              <a:off x="2514600" y="3124200"/>
              <a:ext cx="685800" cy="609600"/>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endParaRPr lang="en-US">
                <a:solidFill>
                  <a:srgbClr val="FFFFFF"/>
                </a:solidFill>
                <a:ea typeface="Arial" charset="0"/>
              </a:endParaRPr>
            </a:p>
          </p:txBody>
        </p:sp>
      </p:grpSp>
      <p:sp>
        <p:nvSpPr>
          <p:cNvPr id="43" name="Flowchart: Magnetic Disk 42"/>
          <p:cNvSpPr>
            <a:spLocks noChangeArrowheads="1"/>
          </p:cNvSpPr>
          <p:nvPr/>
        </p:nvSpPr>
        <p:spPr bwMode="auto">
          <a:xfrm>
            <a:off x="7239000" y="3475037"/>
            <a:ext cx="990600" cy="1219200"/>
          </a:xfrm>
          <a:prstGeom prst="flowChartMagneticDisk">
            <a:avLst/>
          </a:prstGeom>
          <a:solidFill>
            <a:srgbClr val="DAEDEF"/>
          </a:solidFill>
          <a:ln w="38100">
            <a:solidFill>
              <a:schemeClr val="bg1"/>
            </a:solidFill>
            <a:round/>
            <a:headEnd/>
            <a:tailEnd/>
          </a:ln>
          <a:effectLst>
            <a:outerShdw blurRad="63500" dist="20000" dir="5400000" rotWithShape="0">
              <a:srgbClr val="000000">
                <a:alpha val="37999"/>
              </a:srgbClr>
            </a:outerShdw>
          </a:effectLst>
        </p:spPr>
        <p:txBody>
          <a:bodyPr anchor="ctr">
            <a:prstTxWarp prst="textNoShape">
              <a:avLst/>
            </a:prstTxWarp>
          </a:bodyPr>
          <a:lstStyle/>
          <a:p>
            <a:pPr algn="ctr"/>
            <a:endParaRPr lang="en-US">
              <a:solidFill>
                <a:srgbClr val="FFFFFF"/>
              </a:solidFill>
            </a:endParaRPr>
          </a:p>
        </p:txBody>
      </p:sp>
      <p:sp>
        <p:nvSpPr>
          <p:cNvPr id="44" name="Flowchart: Magnetic Disk 43"/>
          <p:cNvSpPr>
            <a:spLocks noChangeArrowheads="1"/>
          </p:cNvSpPr>
          <p:nvPr/>
        </p:nvSpPr>
        <p:spPr bwMode="auto">
          <a:xfrm>
            <a:off x="6553200" y="3657600"/>
            <a:ext cx="914400" cy="1219200"/>
          </a:xfrm>
          <a:prstGeom prst="flowChartMagneticDisk">
            <a:avLst/>
          </a:prstGeom>
          <a:solidFill>
            <a:schemeClr val="accent1"/>
          </a:solidFill>
          <a:ln w="38100">
            <a:solidFill>
              <a:schemeClr val="bg1"/>
            </a:solidFill>
            <a:round/>
            <a:headEnd/>
            <a:tailEnd/>
          </a:ln>
          <a:effectLst>
            <a:outerShdw blurRad="63500" dist="20000" dir="5400000" rotWithShape="0">
              <a:srgbClr val="000000">
                <a:alpha val="37999"/>
              </a:srgbClr>
            </a:outerShdw>
          </a:effectLst>
        </p:spPr>
        <p:txBody>
          <a:bodyPr anchor="ctr">
            <a:prstTxWarp prst="textNoShape">
              <a:avLst/>
            </a:prstTxWarp>
          </a:bodyPr>
          <a:lstStyle/>
          <a:p>
            <a:pPr algn="ctr"/>
            <a:endParaRPr lang="en-US">
              <a:solidFill>
                <a:srgbClr val="FFFFFF"/>
              </a:solidFill>
            </a:endParaRPr>
          </a:p>
        </p:txBody>
      </p:sp>
      <p:pic>
        <p:nvPicPr>
          <p:cNvPr id="24593" name="Picture 51" descr="australia-wildfire-1.jpg"/>
          <p:cNvPicPr>
            <a:picLocks noChangeAspect="1"/>
          </p:cNvPicPr>
          <p:nvPr/>
        </p:nvPicPr>
        <p:blipFill>
          <a:blip r:embed="rId4"/>
          <a:srcRect/>
          <a:stretch>
            <a:fillRect/>
          </a:stretch>
        </p:blipFill>
        <p:spPr bwMode="auto">
          <a:xfrm>
            <a:off x="304800" y="2179637"/>
            <a:ext cx="2571750" cy="1676400"/>
          </a:xfrm>
          <a:prstGeom prst="rect">
            <a:avLst/>
          </a:prstGeom>
          <a:noFill/>
          <a:ln w="9525">
            <a:noFill/>
            <a:miter lim="800000"/>
            <a:headEnd/>
            <a:tailEnd/>
          </a:ln>
        </p:spPr>
      </p:pic>
      <p:pic>
        <p:nvPicPr>
          <p:cNvPr id="24594" name="Picture 53" descr="at-wedding-video.jpg"/>
          <p:cNvPicPr>
            <a:picLocks noChangeAspect="1"/>
          </p:cNvPicPr>
          <p:nvPr/>
        </p:nvPicPr>
        <p:blipFill>
          <a:blip r:embed="rId5"/>
          <a:srcRect/>
          <a:stretch>
            <a:fillRect/>
          </a:stretch>
        </p:blipFill>
        <p:spPr bwMode="auto">
          <a:xfrm>
            <a:off x="6781800" y="1951037"/>
            <a:ext cx="1858963" cy="1905000"/>
          </a:xfrm>
          <a:prstGeom prst="rect">
            <a:avLst/>
          </a:prstGeom>
          <a:noFill/>
          <a:ln w="9525">
            <a:noFill/>
            <a:miter lim="800000"/>
            <a:headEnd/>
            <a:tailEnd/>
          </a:ln>
        </p:spPr>
      </p:pic>
      <p:pic>
        <p:nvPicPr>
          <p:cNvPr id="24595" name="Picture 55" descr="surveying-surveillance.preview.jpg"/>
          <p:cNvPicPr>
            <a:picLocks noChangeAspect="1"/>
          </p:cNvPicPr>
          <p:nvPr/>
        </p:nvPicPr>
        <p:blipFill>
          <a:blip r:embed="rId6"/>
          <a:srcRect/>
          <a:stretch>
            <a:fillRect/>
          </a:stretch>
        </p:blipFill>
        <p:spPr bwMode="auto">
          <a:xfrm>
            <a:off x="1752600" y="1798637"/>
            <a:ext cx="2209800" cy="1651000"/>
          </a:xfrm>
          <a:prstGeom prst="rect">
            <a:avLst/>
          </a:prstGeom>
          <a:noFill/>
          <a:ln w="9525">
            <a:noFill/>
            <a:miter lim="800000"/>
            <a:headEnd/>
            <a:tailEnd/>
          </a:ln>
        </p:spPr>
      </p:pic>
      <p:pic>
        <p:nvPicPr>
          <p:cNvPr id="24596" name="Picture 43"/>
          <p:cNvPicPr>
            <a:picLocks noChangeAspect="1" noChangeArrowheads="1"/>
          </p:cNvPicPr>
          <p:nvPr/>
        </p:nvPicPr>
        <p:blipFill>
          <a:blip r:embed="rId7"/>
          <a:srcRect/>
          <a:stretch>
            <a:fillRect/>
          </a:stretch>
        </p:blipFill>
        <p:spPr bwMode="auto">
          <a:xfrm>
            <a:off x="7315200" y="3551237"/>
            <a:ext cx="1071563" cy="1157288"/>
          </a:xfrm>
          <a:prstGeom prst="rect">
            <a:avLst/>
          </a:prstGeom>
          <a:noFill/>
          <a:ln w="9525">
            <a:noFill/>
            <a:miter lim="800000"/>
            <a:headEnd/>
            <a:tailEnd/>
          </a:ln>
        </p:spPr>
      </p:pic>
      <p:pic>
        <p:nvPicPr>
          <p:cNvPr id="45" name="Picture 44" descr="iphone-3g.jpeg"/>
          <p:cNvPicPr>
            <a:picLocks noChangeAspect="1"/>
          </p:cNvPicPr>
          <p:nvPr/>
        </p:nvPicPr>
        <p:blipFill>
          <a:blip r:embed="rId8"/>
          <a:stretch>
            <a:fillRect/>
          </a:stretch>
        </p:blipFill>
        <p:spPr>
          <a:xfrm>
            <a:off x="3810000" y="76200"/>
            <a:ext cx="1600200" cy="1600200"/>
          </a:xfrm>
          <a:prstGeom prst="rect">
            <a:avLst/>
          </a:prstGeom>
        </p:spPr>
      </p:pic>
      <p:sp>
        <p:nvSpPr>
          <p:cNvPr id="49" name="TextBox 48"/>
          <p:cNvSpPr txBox="1"/>
          <p:nvPr/>
        </p:nvSpPr>
        <p:spPr>
          <a:xfrm>
            <a:off x="1021660" y="5906869"/>
            <a:ext cx="5455340" cy="369332"/>
          </a:xfrm>
          <a:prstGeom prst="rect">
            <a:avLst/>
          </a:prstGeom>
          <a:noFill/>
        </p:spPr>
        <p:txBody>
          <a:bodyPr wrap="none" rtlCol="0">
            <a:spAutoFit/>
          </a:bodyPr>
          <a:lstStyle/>
          <a:p>
            <a:pPr>
              <a:buFont typeface="Arial"/>
              <a:buChar char="•"/>
            </a:pPr>
            <a:r>
              <a:rPr lang="en-US" dirty="0" smtClean="0"/>
              <a:t>People query their personal photos very frequently.</a:t>
            </a:r>
          </a:p>
        </p:txBody>
      </p:sp>
      <p:pic>
        <p:nvPicPr>
          <p:cNvPr id="42" name="Picture 41" descr="facebook.jpg"/>
          <p:cNvPicPr>
            <a:picLocks noChangeAspect="1"/>
          </p:cNvPicPr>
          <p:nvPr/>
        </p:nvPicPr>
        <p:blipFill>
          <a:blip r:embed="rId9"/>
          <a:stretch>
            <a:fillRect/>
          </a:stretch>
        </p:blipFill>
        <p:spPr>
          <a:xfrm>
            <a:off x="6019800" y="4949952"/>
            <a:ext cx="2438400" cy="917448"/>
          </a:xfrm>
          <a:prstGeom prst="rect">
            <a:avLst/>
          </a:prstGeom>
        </p:spPr>
      </p:pic>
      <p:sp>
        <p:nvSpPr>
          <p:cNvPr id="48" name="Slide Number Placeholder 47"/>
          <p:cNvSpPr>
            <a:spLocks noGrp="1"/>
          </p:cNvSpPr>
          <p:nvPr>
            <p:ph type="sldNum" sz="quarter" idx="12"/>
          </p:nvPr>
        </p:nvSpPr>
        <p:spPr/>
        <p:txBody>
          <a:bodyPr/>
          <a:lstStyle/>
          <a:p>
            <a:fld id="{A805C6BB-2B37-E84C-942F-CE92F7AD1391}" type="slidenum">
              <a:rPr lang="en-US" smtClean="0"/>
              <a:pPr/>
              <a:t>2</a:t>
            </a:fld>
            <a:endParaRPr lang="en-US"/>
          </a:p>
        </p:txBody>
      </p:sp>
      <p:sp>
        <p:nvSpPr>
          <p:cNvPr id="50" name="TextBox 49"/>
          <p:cNvSpPr txBox="1"/>
          <p:nvPr/>
        </p:nvSpPr>
        <p:spPr>
          <a:xfrm>
            <a:off x="6184277" y="6535579"/>
            <a:ext cx="1816723" cy="246221"/>
          </a:xfrm>
          <a:prstGeom prst="rect">
            <a:avLst/>
          </a:prstGeom>
          <a:gradFill flip="none" rotWithShape="1">
            <a:gsLst>
              <a:gs pos="99000">
                <a:schemeClr val="bg1"/>
              </a:gs>
              <a:gs pos="100000">
                <a:srgbClr val="000000"/>
              </a:gs>
              <a:gs pos="58000">
                <a:schemeClr val="bg1"/>
              </a:gs>
              <a:gs pos="0">
                <a:schemeClr val="bg2">
                  <a:lumMod val="50000"/>
                </a:schemeClr>
              </a:gs>
            </a:gsLst>
            <a:lin ang="0" scaled="1"/>
            <a:tileRect/>
          </a:gradFill>
        </p:spPr>
        <p:txBody>
          <a:bodyPr wrap="none" rtlCol="0">
            <a:spAutoFit/>
          </a:bodyPr>
          <a:lstStyle/>
          <a:p>
            <a:r>
              <a:rPr lang="en-US" sz="1000" dirty="0" smtClean="0"/>
              <a:t>University of California Irvine</a:t>
            </a:r>
            <a:endParaRPr lang="en-US" sz="1000" dirty="0"/>
          </a:p>
        </p:txBody>
      </p:sp>
      <p:pic>
        <p:nvPicPr>
          <p:cNvPr id="51" name="Picture 50" descr="UCI_LOGO.jpg"/>
          <p:cNvPicPr>
            <a:picLocks noChangeAspect="1"/>
          </p:cNvPicPr>
          <p:nvPr/>
        </p:nvPicPr>
        <p:blipFill>
          <a:blip r:embed="rId10"/>
          <a:stretch>
            <a:fillRect/>
          </a:stretch>
        </p:blipFill>
        <p:spPr>
          <a:xfrm>
            <a:off x="7924800" y="6173499"/>
            <a:ext cx="685800" cy="684501"/>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 up Slides</a:t>
            </a:r>
            <a:endParaRPr lang="en-US" dirty="0"/>
          </a:p>
        </p:txBody>
      </p:sp>
      <p:sp>
        <p:nvSpPr>
          <p:cNvPr id="4" name="Slide Number Placeholder 3"/>
          <p:cNvSpPr>
            <a:spLocks noGrp="1"/>
          </p:cNvSpPr>
          <p:nvPr>
            <p:ph type="sldNum" sz="quarter" idx="12"/>
          </p:nvPr>
        </p:nvSpPr>
        <p:spPr/>
        <p:txBody>
          <a:bodyPr/>
          <a:lstStyle/>
          <a:p>
            <a:fld id="{A805C6BB-2B37-E84C-942F-CE92F7AD1391}" type="slidenum">
              <a:rPr lang="en-US" smtClean="0"/>
              <a:pPr/>
              <a:t>20</a:t>
            </a:fld>
            <a:endParaRPr lang="en-US"/>
          </a:p>
        </p:txBody>
      </p:sp>
      <p:sp>
        <p:nvSpPr>
          <p:cNvPr id="7" name="TextBox 6"/>
          <p:cNvSpPr txBox="1"/>
          <p:nvPr/>
        </p:nvSpPr>
        <p:spPr>
          <a:xfrm>
            <a:off x="6172200" y="6535579"/>
            <a:ext cx="1816723" cy="246221"/>
          </a:xfrm>
          <a:prstGeom prst="rect">
            <a:avLst/>
          </a:prstGeom>
          <a:gradFill flip="none" rotWithShape="1">
            <a:gsLst>
              <a:gs pos="99000">
                <a:schemeClr val="bg1"/>
              </a:gs>
              <a:gs pos="100000">
                <a:srgbClr val="000000"/>
              </a:gs>
              <a:gs pos="58000">
                <a:schemeClr val="bg1"/>
              </a:gs>
              <a:gs pos="0">
                <a:schemeClr val="bg2">
                  <a:lumMod val="50000"/>
                </a:schemeClr>
              </a:gs>
            </a:gsLst>
            <a:lin ang="0" scaled="1"/>
            <a:tileRect/>
          </a:gradFill>
        </p:spPr>
        <p:txBody>
          <a:bodyPr wrap="none" rtlCol="0">
            <a:spAutoFit/>
          </a:bodyPr>
          <a:lstStyle/>
          <a:p>
            <a:r>
              <a:rPr lang="en-US" sz="1000" dirty="0" smtClean="0"/>
              <a:t>University of California Irvine</a:t>
            </a:r>
            <a:endParaRPr lang="en-US" sz="1000" dirty="0"/>
          </a:p>
        </p:txBody>
      </p:sp>
      <p:pic>
        <p:nvPicPr>
          <p:cNvPr id="8" name="Picture 7" descr="UCI_LOGO.jpg"/>
          <p:cNvPicPr>
            <a:picLocks noChangeAspect="1"/>
          </p:cNvPicPr>
          <p:nvPr/>
        </p:nvPicPr>
        <p:blipFill>
          <a:blip r:embed="rId2"/>
          <a:stretch>
            <a:fillRect/>
          </a:stretch>
        </p:blipFill>
        <p:spPr>
          <a:xfrm>
            <a:off x="7924800" y="6173499"/>
            <a:ext cx="685800" cy="684501"/>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563112" y="274638"/>
            <a:ext cx="5504688" cy="1143000"/>
          </a:xfrm>
        </p:spPr>
        <p:txBody>
          <a:bodyPr/>
          <a:lstStyle/>
          <a:p>
            <a:r>
              <a:rPr lang="en-US" dirty="0" smtClean="0"/>
              <a:t>Hindu Wedding</a:t>
            </a:r>
            <a:endParaRPr lang="en-US" dirty="0"/>
          </a:p>
        </p:txBody>
      </p:sp>
      <p:sp>
        <p:nvSpPr>
          <p:cNvPr id="27" name="TextBox 26"/>
          <p:cNvSpPr txBox="1"/>
          <p:nvPr/>
        </p:nvSpPr>
        <p:spPr>
          <a:xfrm>
            <a:off x="3733800" y="4191000"/>
            <a:ext cx="1057138" cy="646331"/>
          </a:xfrm>
          <a:prstGeom prst="rect">
            <a:avLst/>
          </a:prstGeom>
          <a:noFill/>
        </p:spPr>
        <p:txBody>
          <a:bodyPr wrap="none" rtlCol="0">
            <a:spAutoFit/>
          </a:bodyPr>
          <a:lstStyle/>
          <a:p>
            <a:r>
              <a:rPr lang="en-US" dirty="0" smtClean="0"/>
              <a:t>Variable</a:t>
            </a:r>
          </a:p>
          <a:p>
            <a:r>
              <a:rPr lang="en-US" dirty="0" smtClean="0"/>
              <a:t> Context</a:t>
            </a:r>
            <a:endParaRPr lang="en-US" dirty="0"/>
          </a:p>
        </p:txBody>
      </p:sp>
      <p:pic>
        <p:nvPicPr>
          <p:cNvPr id="17" name="Picture 16" descr="w1.png"/>
          <p:cNvPicPr>
            <a:picLocks noChangeAspect="1"/>
          </p:cNvPicPr>
          <p:nvPr/>
        </p:nvPicPr>
        <p:blipFill>
          <a:blip r:embed="rId2"/>
          <a:srcRect r="51190" b="39989"/>
          <a:stretch>
            <a:fillRect/>
          </a:stretch>
        </p:blipFill>
        <p:spPr>
          <a:xfrm>
            <a:off x="1066800" y="826730"/>
            <a:ext cx="2514600" cy="2184539"/>
          </a:xfrm>
          <a:prstGeom prst="rect">
            <a:avLst/>
          </a:prstGeom>
        </p:spPr>
      </p:pic>
      <p:sp>
        <p:nvSpPr>
          <p:cNvPr id="20" name="TextBox 19"/>
          <p:cNvSpPr txBox="1"/>
          <p:nvPr/>
        </p:nvSpPr>
        <p:spPr>
          <a:xfrm>
            <a:off x="1232193" y="2743200"/>
            <a:ext cx="1968207" cy="369332"/>
          </a:xfrm>
          <a:prstGeom prst="rect">
            <a:avLst/>
          </a:prstGeom>
          <a:noFill/>
        </p:spPr>
        <p:txBody>
          <a:bodyPr wrap="none" rtlCol="0">
            <a:spAutoFit/>
          </a:bodyPr>
          <a:lstStyle/>
          <a:p>
            <a:r>
              <a:rPr lang="en-US" dirty="0" smtClean="0"/>
              <a:t>Constant Context</a:t>
            </a:r>
            <a:endParaRPr lang="en-US" dirty="0"/>
          </a:p>
        </p:txBody>
      </p:sp>
      <p:pic>
        <p:nvPicPr>
          <p:cNvPr id="23" name="Picture 22" descr="w1.png"/>
          <p:cNvPicPr>
            <a:picLocks noChangeAspect="1"/>
          </p:cNvPicPr>
          <p:nvPr/>
        </p:nvPicPr>
        <p:blipFill>
          <a:blip r:embed="rId2"/>
          <a:srcRect l="49689"/>
          <a:stretch>
            <a:fillRect/>
          </a:stretch>
        </p:blipFill>
        <p:spPr>
          <a:xfrm>
            <a:off x="1069423" y="3200069"/>
            <a:ext cx="2588177" cy="3634925"/>
          </a:xfrm>
          <a:prstGeom prst="rect">
            <a:avLst/>
          </a:prstGeom>
        </p:spPr>
      </p:pic>
      <p:pic>
        <p:nvPicPr>
          <p:cNvPr id="28" name="Picture 27" descr="w3.png"/>
          <p:cNvPicPr>
            <a:picLocks noChangeAspect="1"/>
          </p:cNvPicPr>
          <p:nvPr/>
        </p:nvPicPr>
        <p:blipFill>
          <a:blip r:embed="rId3"/>
          <a:stretch>
            <a:fillRect/>
          </a:stretch>
        </p:blipFill>
        <p:spPr>
          <a:xfrm>
            <a:off x="4756114" y="2057400"/>
            <a:ext cx="4235486" cy="3962400"/>
          </a:xfrm>
          <a:prstGeom prst="rect">
            <a:avLst/>
          </a:prstGeom>
        </p:spPr>
      </p:pic>
      <p:cxnSp>
        <p:nvCxnSpPr>
          <p:cNvPr id="30" name="Straight Arrow Connector 29"/>
          <p:cNvCxnSpPr/>
          <p:nvPr/>
        </p:nvCxnSpPr>
        <p:spPr>
          <a:xfrm rot="5400000">
            <a:off x="915194" y="2894806"/>
            <a:ext cx="762000"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3" name="TextBox 32"/>
          <p:cNvSpPr txBox="1"/>
          <p:nvPr/>
        </p:nvSpPr>
        <p:spPr>
          <a:xfrm>
            <a:off x="3369814" y="2438400"/>
            <a:ext cx="1583186" cy="646331"/>
          </a:xfrm>
          <a:prstGeom prst="rect">
            <a:avLst/>
          </a:prstGeom>
          <a:noFill/>
        </p:spPr>
        <p:txBody>
          <a:bodyPr wrap="none" rtlCol="0">
            <a:spAutoFit/>
          </a:bodyPr>
          <a:lstStyle/>
          <a:p>
            <a:r>
              <a:rPr lang="en-US" dirty="0" smtClean="0"/>
              <a:t>Web and </a:t>
            </a:r>
          </a:p>
          <a:p>
            <a:r>
              <a:rPr lang="en-US" dirty="0" smtClean="0"/>
              <a:t>other sources</a:t>
            </a:r>
            <a:endParaRPr lang="en-US" dirty="0"/>
          </a:p>
        </p:txBody>
      </p:sp>
      <p:cxnSp>
        <p:nvCxnSpPr>
          <p:cNvPr id="36" name="Straight Arrow Connector 35"/>
          <p:cNvCxnSpPr/>
          <p:nvPr/>
        </p:nvCxnSpPr>
        <p:spPr>
          <a:xfrm rot="5400000" flipH="1" flipV="1">
            <a:off x="3428602" y="3580209"/>
            <a:ext cx="761206" cy="1588"/>
          </a:xfrm>
          <a:prstGeom prst="straightConnector1">
            <a:avLst/>
          </a:prstGeom>
          <a:ln w="76200" cap="sq" cmpd="sng">
            <a:bevel/>
            <a:tailEnd type="triangle"/>
          </a:ln>
          <a:effectLst>
            <a:outerShdw blurRad="40000" dist="20000" dir="546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a:off x="3657600" y="5027612"/>
            <a:ext cx="1219200"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5" name="Slide Number Placeholder 14"/>
          <p:cNvSpPr>
            <a:spLocks noGrp="1"/>
          </p:cNvSpPr>
          <p:nvPr>
            <p:ph type="sldNum" sz="quarter" idx="12"/>
          </p:nvPr>
        </p:nvSpPr>
        <p:spPr/>
        <p:txBody>
          <a:bodyPr/>
          <a:lstStyle/>
          <a:p>
            <a:fld id="{A805C6BB-2B37-E84C-942F-CE92F7AD1391}" type="slidenum">
              <a:rPr lang="en-US" smtClean="0"/>
              <a:pPr/>
              <a:t>21</a:t>
            </a:fld>
            <a:endParaRPr lang="en-US"/>
          </a:p>
        </p:txBody>
      </p:sp>
      <p:sp>
        <p:nvSpPr>
          <p:cNvPr id="16" name="TextBox 15"/>
          <p:cNvSpPr txBox="1"/>
          <p:nvPr/>
        </p:nvSpPr>
        <p:spPr>
          <a:xfrm>
            <a:off x="6400800" y="6535579"/>
            <a:ext cx="1626492" cy="246221"/>
          </a:xfrm>
          <a:prstGeom prst="rect">
            <a:avLst/>
          </a:prstGeom>
          <a:gradFill flip="none" rotWithShape="1">
            <a:gsLst>
              <a:gs pos="99000">
                <a:schemeClr val="bg1"/>
              </a:gs>
              <a:gs pos="100000">
                <a:srgbClr val="000000"/>
              </a:gs>
              <a:gs pos="58000">
                <a:schemeClr val="bg1"/>
              </a:gs>
              <a:gs pos="0">
                <a:schemeClr val="bg2">
                  <a:lumMod val="50000"/>
                </a:schemeClr>
              </a:gs>
            </a:gsLst>
            <a:lin ang="0" scaled="1"/>
            <a:tileRect/>
          </a:gradFill>
        </p:spPr>
        <p:txBody>
          <a:bodyPr wrap="none" rtlCol="0">
            <a:spAutoFit/>
          </a:bodyPr>
          <a:lstStyle/>
          <a:p>
            <a:r>
              <a:rPr lang="en-US" sz="1000" dirty="0" smtClean="0"/>
              <a:t>{</a:t>
            </a:r>
            <a:r>
              <a:rPr lang="en-US" sz="1000" dirty="0" err="1" smtClean="0"/>
              <a:t>srafatir,jain}@ics.uci.edu</a:t>
            </a:r>
            <a:endParaRPr lang="en-US" sz="1000" dirty="0"/>
          </a:p>
        </p:txBody>
      </p:sp>
      <p:pic>
        <p:nvPicPr>
          <p:cNvPr id="18" name="Picture 17" descr="UCI_LOGO.jpg"/>
          <p:cNvPicPr>
            <a:picLocks noChangeAspect="1"/>
          </p:cNvPicPr>
          <p:nvPr/>
        </p:nvPicPr>
        <p:blipFill>
          <a:blip r:embed="rId4"/>
          <a:stretch>
            <a:fillRect/>
          </a:stretch>
        </p:blipFill>
        <p:spPr>
          <a:xfrm>
            <a:off x="7924800" y="6173499"/>
            <a:ext cx="685800" cy="684501"/>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229600" cy="1143000"/>
          </a:xfrm>
        </p:spPr>
        <p:txBody>
          <a:bodyPr/>
          <a:lstStyle/>
          <a:p>
            <a:r>
              <a:rPr lang="en-US" dirty="0" smtClean="0"/>
              <a:t>Vacation-Trip</a:t>
            </a:r>
            <a:endParaRPr lang="en-US" dirty="0"/>
          </a:p>
        </p:txBody>
      </p:sp>
      <p:sp>
        <p:nvSpPr>
          <p:cNvPr id="26" name="TextBox 25"/>
          <p:cNvSpPr txBox="1"/>
          <p:nvPr/>
        </p:nvSpPr>
        <p:spPr>
          <a:xfrm>
            <a:off x="1295400" y="1077674"/>
            <a:ext cx="1968207" cy="369332"/>
          </a:xfrm>
          <a:prstGeom prst="rect">
            <a:avLst/>
          </a:prstGeom>
          <a:noFill/>
        </p:spPr>
        <p:txBody>
          <a:bodyPr wrap="none" rtlCol="0">
            <a:spAutoFit/>
          </a:bodyPr>
          <a:lstStyle/>
          <a:p>
            <a:r>
              <a:rPr lang="en-US" dirty="0" smtClean="0"/>
              <a:t>Constant Context</a:t>
            </a:r>
            <a:endParaRPr lang="en-US" dirty="0"/>
          </a:p>
        </p:txBody>
      </p:sp>
      <p:sp>
        <p:nvSpPr>
          <p:cNvPr id="27" name="TextBox 26"/>
          <p:cNvSpPr txBox="1"/>
          <p:nvPr/>
        </p:nvSpPr>
        <p:spPr>
          <a:xfrm>
            <a:off x="3276600" y="2971800"/>
            <a:ext cx="1886917" cy="369332"/>
          </a:xfrm>
          <a:prstGeom prst="rect">
            <a:avLst/>
          </a:prstGeom>
          <a:noFill/>
        </p:spPr>
        <p:txBody>
          <a:bodyPr wrap="none" rtlCol="0">
            <a:spAutoFit/>
          </a:bodyPr>
          <a:lstStyle/>
          <a:p>
            <a:r>
              <a:rPr lang="en-US" dirty="0" smtClean="0"/>
              <a:t>Variable Context</a:t>
            </a:r>
            <a:endParaRPr lang="en-US" dirty="0"/>
          </a:p>
        </p:txBody>
      </p:sp>
      <p:cxnSp>
        <p:nvCxnSpPr>
          <p:cNvPr id="29" name="Straight Arrow Connector 28"/>
          <p:cNvCxnSpPr/>
          <p:nvPr/>
        </p:nvCxnSpPr>
        <p:spPr>
          <a:xfrm rot="5400000">
            <a:off x="1637322" y="1561490"/>
            <a:ext cx="381367"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p:nvPr/>
        </p:nvCxnSpPr>
        <p:spPr>
          <a:xfrm>
            <a:off x="3657600" y="3351212"/>
            <a:ext cx="1219200"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2" name="TextBox 31"/>
          <p:cNvSpPr txBox="1"/>
          <p:nvPr/>
        </p:nvSpPr>
        <p:spPr>
          <a:xfrm>
            <a:off x="3124200" y="1676400"/>
            <a:ext cx="2567041" cy="369332"/>
          </a:xfrm>
          <a:prstGeom prst="rect">
            <a:avLst/>
          </a:prstGeom>
          <a:noFill/>
        </p:spPr>
        <p:txBody>
          <a:bodyPr wrap="none" rtlCol="0">
            <a:spAutoFit/>
          </a:bodyPr>
          <a:lstStyle/>
          <a:p>
            <a:r>
              <a:rPr lang="en-US" dirty="0" smtClean="0"/>
              <a:t>Web and other sources</a:t>
            </a:r>
            <a:endParaRPr lang="en-US" dirty="0"/>
          </a:p>
        </p:txBody>
      </p:sp>
      <p:grpSp>
        <p:nvGrpSpPr>
          <p:cNvPr id="3" name="Group 175"/>
          <p:cNvGrpSpPr/>
          <p:nvPr/>
        </p:nvGrpSpPr>
        <p:grpSpPr>
          <a:xfrm>
            <a:off x="1" y="1828800"/>
            <a:ext cx="4421187" cy="4748690"/>
            <a:chOff x="1" y="1828800"/>
            <a:chExt cx="4421187" cy="4748690"/>
          </a:xfrm>
        </p:grpSpPr>
        <p:cxnSp>
          <p:nvCxnSpPr>
            <p:cNvPr id="34" name="Straight Arrow Connector 33"/>
            <p:cNvCxnSpPr/>
            <p:nvPr/>
          </p:nvCxnSpPr>
          <p:spPr>
            <a:xfrm rot="5400000">
              <a:off x="4001691" y="2552303"/>
              <a:ext cx="837406"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4" name="Oval 13"/>
            <p:cNvSpPr/>
            <p:nvPr/>
          </p:nvSpPr>
          <p:spPr>
            <a:xfrm>
              <a:off x="1273698" y="1828800"/>
              <a:ext cx="1317102" cy="251322"/>
            </a:xfrm>
            <a:prstGeom prst="ellipse">
              <a:avLst/>
            </a:prstGeom>
            <a:noFill/>
          </p:spPr>
          <p:style>
            <a:lnRef idx="1">
              <a:schemeClr val="accent1"/>
            </a:lnRef>
            <a:fillRef idx="3">
              <a:schemeClr val="accent1"/>
            </a:fillRef>
            <a:effectRef idx="2">
              <a:schemeClr val="accent1"/>
            </a:effectRef>
            <a:fontRef idx="minor">
              <a:schemeClr val="lt1"/>
            </a:fontRef>
          </p:style>
          <p:txBody>
            <a:bodyPr lIns="91404" tIns="45703" rIns="91404" bIns="45703" rtlCol="0" anchor="ctr"/>
            <a:lstStyle/>
            <a:p>
              <a:pPr algn="ctr"/>
              <a:r>
                <a:rPr lang="en-US" sz="1000" dirty="0" smtClean="0">
                  <a:solidFill>
                    <a:srgbClr val="000000"/>
                  </a:solidFill>
                </a:rPr>
                <a:t>Vacation Trip</a:t>
              </a:r>
              <a:endParaRPr lang="en-US" sz="1000" dirty="0">
                <a:solidFill>
                  <a:srgbClr val="000000"/>
                </a:solidFill>
              </a:endParaRPr>
            </a:p>
          </p:txBody>
        </p:sp>
        <p:sp>
          <p:nvSpPr>
            <p:cNvPr id="16" name="Oval 15"/>
            <p:cNvSpPr/>
            <p:nvPr/>
          </p:nvSpPr>
          <p:spPr>
            <a:xfrm>
              <a:off x="816116" y="4495800"/>
              <a:ext cx="936484" cy="248220"/>
            </a:xfrm>
            <a:prstGeom prst="ellipse">
              <a:avLst/>
            </a:prstGeom>
            <a:noFill/>
          </p:spPr>
          <p:style>
            <a:lnRef idx="1">
              <a:schemeClr val="accent1"/>
            </a:lnRef>
            <a:fillRef idx="3">
              <a:schemeClr val="accent1"/>
            </a:fillRef>
            <a:effectRef idx="2">
              <a:schemeClr val="accent1"/>
            </a:effectRef>
            <a:fontRef idx="minor">
              <a:schemeClr val="lt1"/>
            </a:fontRef>
          </p:style>
          <p:txBody>
            <a:bodyPr lIns="91404" tIns="45703" rIns="91404" bIns="45703" rtlCol="0" anchor="ctr"/>
            <a:lstStyle/>
            <a:p>
              <a:pPr algn="ctr"/>
              <a:r>
                <a:rPr lang="en-US" sz="1000" dirty="0" smtClean="0">
                  <a:solidFill>
                    <a:srgbClr val="000000"/>
                  </a:solidFill>
                </a:rPr>
                <a:t>Process</a:t>
              </a:r>
              <a:endParaRPr lang="en-US" sz="1000" dirty="0">
                <a:solidFill>
                  <a:srgbClr val="000000"/>
                </a:solidFill>
              </a:endParaRPr>
            </a:p>
          </p:txBody>
        </p:sp>
        <p:sp>
          <p:nvSpPr>
            <p:cNvPr id="17" name="Oval 16"/>
            <p:cNvSpPr/>
            <p:nvPr/>
          </p:nvSpPr>
          <p:spPr>
            <a:xfrm>
              <a:off x="152400" y="4904893"/>
              <a:ext cx="1167062" cy="327522"/>
            </a:xfrm>
            <a:prstGeom prst="ellipse">
              <a:avLst/>
            </a:prstGeom>
            <a:noFill/>
          </p:spPr>
          <p:style>
            <a:lnRef idx="1">
              <a:schemeClr val="accent1"/>
            </a:lnRef>
            <a:fillRef idx="3">
              <a:schemeClr val="accent1"/>
            </a:fillRef>
            <a:effectRef idx="2">
              <a:schemeClr val="accent1"/>
            </a:effectRef>
            <a:fontRef idx="minor">
              <a:schemeClr val="lt1"/>
            </a:fontRef>
          </p:style>
          <p:txBody>
            <a:bodyPr lIns="91404" tIns="45703" rIns="91404" bIns="45703" rtlCol="0" anchor="ctr"/>
            <a:lstStyle/>
            <a:p>
              <a:pPr algn="ctr"/>
              <a:r>
                <a:rPr lang="en-US" sz="1000" dirty="0" smtClean="0">
                  <a:solidFill>
                    <a:srgbClr val="000000"/>
                  </a:solidFill>
                </a:rPr>
                <a:t>Professional Activity</a:t>
              </a:r>
              <a:endParaRPr lang="en-US" sz="1000" dirty="0">
                <a:solidFill>
                  <a:srgbClr val="000000"/>
                </a:solidFill>
              </a:endParaRPr>
            </a:p>
          </p:txBody>
        </p:sp>
        <p:cxnSp>
          <p:nvCxnSpPr>
            <p:cNvPr id="18" name="Straight Arrow Connector 17"/>
            <p:cNvCxnSpPr>
              <a:stCxn id="14" idx="3"/>
              <a:endCxn id="17" idx="0"/>
            </p:cNvCxnSpPr>
            <p:nvPr/>
          </p:nvCxnSpPr>
          <p:spPr>
            <a:xfrm rot="5400000">
              <a:off x="-329531" y="3108779"/>
              <a:ext cx="2861576" cy="730652"/>
            </a:xfrm>
            <a:prstGeom prst="straightConnector1">
              <a:avLst/>
            </a:prstGeom>
            <a:ln w="3175" cap="flat" cmpd="sng" algn="ctr">
              <a:solidFill>
                <a:srgbClr val="660066"/>
              </a:solidFill>
              <a:prstDash val="solid"/>
              <a:round/>
              <a:headEnd type="none" w="med" len="med"/>
              <a:tailEnd type="triangle" w="med" len="med"/>
            </a:ln>
          </p:spPr>
          <p:style>
            <a:lnRef idx="2">
              <a:schemeClr val="accent1"/>
            </a:lnRef>
            <a:fillRef idx="0">
              <a:schemeClr val="accent1"/>
            </a:fillRef>
            <a:effectRef idx="1">
              <a:schemeClr val="accent1"/>
            </a:effectRef>
            <a:fontRef idx="minor">
              <a:schemeClr val="tx1"/>
            </a:fontRef>
          </p:style>
        </p:cxnSp>
        <p:sp>
          <p:nvSpPr>
            <p:cNvPr id="20" name="Oval 19"/>
            <p:cNvSpPr/>
            <p:nvPr/>
          </p:nvSpPr>
          <p:spPr>
            <a:xfrm>
              <a:off x="2751967" y="3317609"/>
              <a:ext cx="884959" cy="327522"/>
            </a:xfrm>
            <a:prstGeom prst="ellipse">
              <a:avLst/>
            </a:prstGeom>
            <a:noFill/>
          </p:spPr>
          <p:style>
            <a:lnRef idx="1">
              <a:schemeClr val="accent1"/>
            </a:lnRef>
            <a:fillRef idx="3">
              <a:schemeClr val="accent1"/>
            </a:fillRef>
            <a:effectRef idx="2">
              <a:schemeClr val="accent1"/>
            </a:effectRef>
            <a:fontRef idx="minor">
              <a:schemeClr val="lt1"/>
            </a:fontRef>
          </p:style>
          <p:txBody>
            <a:bodyPr lIns="91404" tIns="45703" rIns="91404" bIns="45703" rtlCol="0" anchor="ctr"/>
            <a:lstStyle/>
            <a:p>
              <a:pPr algn="ctr"/>
              <a:r>
                <a:rPr lang="en-US" sz="1000" dirty="0" smtClean="0">
                  <a:solidFill>
                    <a:srgbClr val="000000"/>
                  </a:solidFill>
                </a:rPr>
                <a:t>Eating</a:t>
              </a:r>
              <a:endParaRPr lang="en-US" sz="1000" dirty="0">
                <a:solidFill>
                  <a:srgbClr val="000000"/>
                </a:solidFill>
              </a:endParaRPr>
            </a:p>
          </p:txBody>
        </p:sp>
        <p:cxnSp>
          <p:nvCxnSpPr>
            <p:cNvPr id="22" name="Straight Arrow Connector 21"/>
            <p:cNvCxnSpPr>
              <a:stCxn id="14" idx="6"/>
              <a:endCxn id="20" idx="1"/>
            </p:cNvCxnSpPr>
            <p:nvPr/>
          </p:nvCxnSpPr>
          <p:spPr>
            <a:xfrm>
              <a:off x="2590800" y="1954461"/>
              <a:ext cx="290766" cy="1411112"/>
            </a:xfrm>
            <a:prstGeom prst="straightConnector1">
              <a:avLst/>
            </a:prstGeom>
            <a:ln w="6350" cap="flat" cmpd="sng" algn="ctr">
              <a:solidFill>
                <a:srgbClr val="660066"/>
              </a:solidFill>
              <a:prstDash val="solid"/>
              <a:round/>
              <a:headEnd type="none" w="med" len="med"/>
              <a:tailEnd type="triangle" w="med" len="med"/>
            </a:ln>
          </p:spPr>
          <p:style>
            <a:lnRef idx="2">
              <a:schemeClr val="accent1"/>
            </a:lnRef>
            <a:fillRef idx="0">
              <a:schemeClr val="accent1"/>
            </a:fillRef>
            <a:effectRef idx="1">
              <a:schemeClr val="accent1"/>
            </a:effectRef>
            <a:fontRef idx="minor">
              <a:schemeClr val="tx1"/>
            </a:fontRef>
          </p:style>
        </p:cxnSp>
        <p:sp>
          <p:nvSpPr>
            <p:cNvPr id="23" name="Oval 22"/>
            <p:cNvSpPr/>
            <p:nvPr/>
          </p:nvSpPr>
          <p:spPr>
            <a:xfrm>
              <a:off x="2641343" y="5181600"/>
              <a:ext cx="787657" cy="295012"/>
            </a:xfrm>
            <a:prstGeom prst="ellipse">
              <a:avLst/>
            </a:prstGeom>
            <a:noFill/>
            <a:ln>
              <a:solidFill>
                <a:schemeClr val="tx2">
                  <a:lumMod val="60000"/>
                  <a:lumOff val="40000"/>
                </a:schemeClr>
              </a:solidFill>
            </a:ln>
          </p:spPr>
          <p:style>
            <a:lnRef idx="1">
              <a:schemeClr val="accent1"/>
            </a:lnRef>
            <a:fillRef idx="3">
              <a:schemeClr val="accent1"/>
            </a:fillRef>
            <a:effectRef idx="2">
              <a:schemeClr val="accent1"/>
            </a:effectRef>
            <a:fontRef idx="minor">
              <a:schemeClr val="lt1"/>
            </a:fontRef>
          </p:style>
          <p:txBody>
            <a:bodyPr lIns="91404" tIns="45703" rIns="91404" bIns="45703" rtlCol="0" anchor="ctr"/>
            <a:lstStyle/>
            <a:p>
              <a:pPr algn="ctr"/>
              <a:r>
                <a:rPr lang="en-US" sz="1000" dirty="0" smtClean="0">
                  <a:solidFill>
                    <a:srgbClr val="000000"/>
                  </a:solidFill>
                </a:rPr>
                <a:t>Lunch</a:t>
              </a:r>
              <a:endParaRPr lang="en-US" sz="1000" dirty="0">
                <a:solidFill>
                  <a:srgbClr val="000000"/>
                </a:solidFill>
              </a:endParaRPr>
            </a:p>
          </p:txBody>
        </p:sp>
        <p:cxnSp>
          <p:nvCxnSpPr>
            <p:cNvPr id="25" name="Straight Arrow Connector 24"/>
            <p:cNvCxnSpPr>
              <a:stCxn id="20" idx="4"/>
              <a:endCxn id="23" idx="0"/>
            </p:cNvCxnSpPr>
            <p:nvPr/>
          </p:nvCxnSpPr>
          <p:spPr>
            <a:xfrm rot="5400000">
              <a:off x="2346576" y="4333728"/>
              <a:ext cx="1536469" cy="159275"/>
            </a:xfrm>
            <a:prstGeom prst="straightConnector1">
              <a:avLst/>
            </a:prstGeom>
            <a:ln w="6350" cap="flat" cmpd="sng" algn="ctr">
              <a:solidFill>
                <a:srgbClr val="660066"/>
              </a:solidFill>
              <a:prstDash val="solid"/>
              <a:round/>
              <a:headEnd type="non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a:stCxn id="20" idx="4"/>
            </p:cNvCxnSpPr>
            <p:nvPr/>
          </p:nvCxnSpPr>
          <p:spPr>
            <a:xfrm rot="16200000" flipH="1">
              <a:off x="3008376" y="3831201"/>
              <a:ext cx="649269" cy="277128"/>
            </a:xfrm>
            <a:prstGeom prst="straightConnector1">
              <a:avLst/>
            </a:prstGeom>
            <a:ln w="6350" cap="flat" cmpd="sng" algn="ctr">
              <a:solidFill>
                <a:srgbClr val="660066"/>
              </a:solidFill>
              <a:prstDash val="solid"/>
              <a:round/>
              <a:headEnd type="none" w="med" len="med"/>
              <a:tailEnd type="triangle" w="med" len="med"/>
            </a:ln>
          </p:spPr>
          <p:style>
            <a:lnRef idx="2">
              <a:schemeClr val="accent1"/>
            </a:lnRef>
            <a:fillRef idx="0">
              <a:schemeClr val="accent1"/>
            </a:fillRef>
            <a:effectRef idx="1">
              <a:schemeClr val="accent1"/>
            </a:effectRef>
            <a:fontRef idx="minor">
              <a:schemeClr val="tx1"/>
            </a:fontRef>
          </p:style>
        </p:cxnSp>
        <p:sp>
          <p:nvSpPr>
            <p:cNvPr id="30" name="Oval 29"/>
            <p:cNvSpPr/>
            <p:nvPr/>
          </p:nvSpPr>
          <p:spPr>
            <a:xfrm>
              <a:off x="1860028" y="3733799"/>
              <a:ext cx="1111771" cy="277627"/>
            </a:xfrm>
            <a:prstGeom prst="ellipse">
              <a:avLst/>
            </a:prstGeom>
            <a:noFill/>
          </p:spPr>
          <p:style>
            <a:lnRef idx="1">
              <a:schemeClr val="accent1"/>
            </a:lnRef>
            <a:fillRef idx="3">
              <a:schemeClr val="accent1"/>
            </a:fillRef>
            <a:effectRef idx="2">
              <a:schemeClr val="accent1"/>
            </a:effectRef>
            <a:fontRef idx="minor">
              <a:schemeClr val="lt1"/>
            </a:fontRef>
          </p:style>
          <p:txBody>
            <a:bodyPr lIns="91404" tIns="45703" rIns="91404" bIns="45703" rtlCol="0" anchor="ctr"/>
            <a:lstStyle/>
            <a:p>
              <a:pPr algn="ctr"/>
              <a:r>
                <a:rPr lang="en-US" sz="1000" dirty="0" smtClean="0">
                  <a:solidFill>
                    <a:srgbClr val="000000"/>
                  </a:solidFill>
                </a:rPr>
                <a:t>Shopping</a:t>
              </a:r>
              <a:endParaRPr lang="en-US" sz="1000" dirty="0">
                <a:solidFill>
                  <a:srgbClr val="000000"/>
                </a:solidFill>
              </a:endParaRPr>
            </a:p>
          </p:txBody>
        </p:sp>
        <p:cxnSp>
          <p:nvCxnSpPr>
            <p:cNvPr id="33" name="Straight Arrow Connector 32"/>
            <p:cNvCxnSpPr>
              <a:stCxn id="14" idx="5"/>
              <a:endCxn id="30" idx="0"/>
            </p:cNvCxnSpPr>
            <p:nvPr/>
          </p:nvCxnSpPr>
          <p:spPr>
            <a:xfrm rot="16200000" flipH="1">
              <a:off x="1561673" y="2879558"/>
              <a:ext cx="1690482" cy="17999"/>
            </a:xfrm>
            <a:prstGeom prst="straightConnector1">
              <a:avLst/>
            </a:prstGeom>
            <a:ln w="6350" cap="flat" cmpd="sng" algn="ctr">
              <a:solidFill>
                <a:srgbClr val="660066"/>
              </a:solidFill>
              <a:prstDash val="solid"/>
              <a:round/>
              <a:headEnd type="none" w="med" len="med"/>
              <a:tailEnd type="triangle" w="med" len="med"/>
            </a:ln>
          </p:spPr>
          <p:style>
            <a:lnRef idx="2">
              <a:schemeClr val="accent1"/>
            </a:lnRef>
            <a:fillRef idx="0">
              <a:schemeClr val="accent1"/>
            </a:fillRef>
            <a:effectRef idx="1">
              <a:schemeClr val="accent1"/>
            </a:effectRef>
            <a:fontRef idx="minor">
              <a:schemeClr val="tx1"/>
            </a:fontRef>
          </p:style>
        </p:cxnSp>
        <p:sp>
          <p:nvSpPr>
            <p:cNvPr id="35" name="Oval 34"/>
            <p:cNvSpPr/>
            <p:nvPr/>
          </p:nvSpPr>
          <p:spPr>
            <a:xfrm>
              <a:off x="1424527" y="3012362"/>
              <a:ext cx="884958" cy="327522"/>
            </a:xfrm>
            <a:prstGeom prst="ellipse">
              <a:avLst/>
            </a:prstGeom>
            <a:noFill/>
          </p:spPr>
          <p:style>
            <a:lnRef idx="1">
              <a:schemeClr val="accent1"/>
            </a:lnRef>
            <a:fillRef idx="3">
              <a:schemeClr val="accent1"/>
            </a:fillRef>
            <a:effectRef idx="2">
              <a:schemeClr val="accent1"/>
            </a:effectRef>
            <a:fontRef idx="minor">
              <a:schemeClr val="lt1"/>
            </a:fontRef>
          </p:style>
          <p:txBody>
            <a:bodyPr lIns="91404" tIns="45703" rIns="91404" bIns="45703" rtlCol="0" anchor="ctr"/>
            <a:lstStyle/>
            <a:p>
              <a:pPr algn="ctr"/>
              <a:r>
                <a:rPr lang="en-US" sz="1000" dirty="0" smtClean="0">
                  <a:solidFill>
                    <a:srgbClr val="000000"/>
                  </a:solidFill>
                </a:rPr>
                <a:t>Visiting</a:t>
              </a:r>
              <a:endParaRPr lang="en-US" sz="1000" dirty="0">
                <a:solidFill>
                  <a:srgbClr val="000000"/>
                </a:solidFill>
              </a:endParaRPr>
            </a:p>
          </p:txBody>
        </p:sp>
        <p:cxnSp>
          <p:nvCxnSpPr>
            <p:cNvPr id="36" name="Straight Arrow Connector 35"/>
            <p:cNvCxnSpPr>
              <a:stCxn id="14" idx="4"/>
              <a:endCxn id="35" idx="0"/>
            </p:cNvCxnSpPr>
            <p:nvPr/>
          </p:nvCxnSpPr>
          <p:spPr>
            <a:xfrm rot="5400000">
              <a:off x="1433508" y="2513621"/>
              <a:ext cx="932240" cy="65243"/>
            </a:xfrm>
            <a:prstGeom prst="straightConnector1">
              <a:avLst/>
            </a:prstGeom>
            <a:ln w="6350" cap="flat" cmpd="sng" algn="ctr">
              <a:solidFill>
                <a:srgbClr val="660066"/>
              </a:solidFill>
              <a:prstDash val="solid"/>
              <a:round/>
              <a:headEnd type="none" w="med" len="med"/>
              <a:tailEnd type="triangle" w="med" len="med"/>
            </a:ln>
          </p:spPr>
          <p:style>
            <a:lnRef idx="2">
              <a:schemeClr val="accent1"/>
            </a:lnRef>
            <a:fillRef idx="0">
              <a:schemeClr val="accent1"/>
            </a:fillRef>
            <a:effectRef idx="1">
              <a:schemeClr val="accent1"/>
            </a:effectRef>
            <a:fontRef idx="minor">
              <a:schemeClr val="tx1"/>
            </a:fontRef>
          </p:style>
        </p:cxnSp>
        <p:sp>
          <p:nvSpPr>
            <p:cNvPr id="37" name="TextBox 36"/>
            <p:cNvSpPr txBox="1"/>
            <p:nvPr/>
          </p:nvSpPr>
          <p:spPr>
            <a:xfrm rot="4405696">
              <a:off x="2314997" y="2265814"/>
              <a:ext cx="984458" cy="246187"/>
            </a:xfrm>
            <a:prstGeom prst="rect">
              <a:avLst/>
            </a:prstGeom>
            <a:noFill/>
          </p:spPr>
          <p:txBody>
            <a:bodyPr wrap="none" lIns="91404" tIns="45703" rIns="91404" bIns="45703" rtlCol="0">
              <a:spAutoFit/>
            </a:bodyPr>
            <a:lstStyle/>
            <a:p>
              <a:r>
                <a:rPr lang="en-US" sz="1000" i="1" dirty="0">
                  <a:solidFill>
                    <a:srgbClr val="660066"/>
                  </a:solidFill>
                </a:rPr>
                <a:t>h</a:t>
              </a:r>
              <a:r>
                <a:rPr lang="en-US" sz="1000" i="1" dirty="0" smtClean="0">
                  <a:solidFill>
                    <a:srgbClr val="660066"/>
                  </a:solidFill>
                </a:rPr>
                <a:t>as-subevent</a:t>
              </a:r>
              <a:endParaRPr lang="en-US" sz="1000" i="1" dirty="0">
                <a:solidFill>
                  <a:srgbClr val="660066"/>
                </a:solidFill>
              </a:endParaRPr>
            </a:p>
          </p:txBody>
        </p:sp>
        <p:sp>
          <p:nvSpPr>
            <p:cNvPr id="38" name="TextBox 37"/>
            <p:cNvSpPr txBox="1"/>
            <p:nvPr/>
          </p:nvSpPr>
          <p:spPr>
            <a:xfrm rot="18912639">
              <a:off x="2643732" y="4704379"/>
              <a:ext cx="882531" cy="246187"/>
            </a:xfrm>
            <a:prstGeom prst="rect">
              <a:avLst/>
            </a:prstGeom>
            <a:noFill/>
          </p:spPr>
          <p:txBody>
            <a:bodyPr wrap="none" lIns="91404" tIns="45703" rIns="91404" bIns="45703" rtlCol="0">
              <a:spAutoFit/>
            </a:bodyPr>
            <a:lstStyle/>
            <a:p>
              <a:r>
                <a:rPr lang="en-US" sz="1000" i="1" dirty="0" err="1" smtClean="0">
                  <a:solidFill>
                    <a:srgbClr val="660066"/>
                  </a:solidFill>
                </a:rPr>
                <a:t>subClassOf</a:t>
              </a:r>
              <a:endParaRPr lang="en-US" sz="1000" i="1" dirty="0">
                <a:solidFill>
                  <a:srgbClr val="660066"/>
                </a:solidFill>
              </a:endParaRPr>
            </a:p>
          </p:txBody>
        </p:sp>
        <p:sp>
          <p:nvSpPr>
            <p:cNvPr id="39" name="TextBox 38"/>
            <p:cNvSpPr txBox="1"/>
            <p:nvPr/>
          </p:nvSpPr>
          <p:spPr>
            <a:xfrm rot="3896174">
              <a:off x="3005473" y="3875267"/>
              <a:ext cx="984458" cy="246187"/>
            </a:xfrm>
            <a:prstGeom prst="rect">
              <a:avLst/>
            </a:prstGeom>
            <a:noFill/>
          </p:spPr>
          <p:txBody>
            <a:bodyPr wrap="none" lIns="91404" tIns="45703" rIns="91404" bIns="45703" rtlCol="0">
              <a:spAutoFit/>
            </a:bodyPr>
            <a:lstStyle/>
            <a:p>
              <a:r>
                <a:rPr lang="en-US" sz="1000" i="1" dirty="0">
                  <a:solidFill>
                    <a:srgbClr val="660066"/>
                  </a:solidFill>
                </a:rPr>
                <a:t>h</a:t>
              </a:r>
              <a:r>
                <a:rPr lang="en-US" sz="1000" i="1" dirty="0" smtClean="0">
                  <a:solidFill>
                    <a:srgbClr val="660066"/>
                  </a:solidFill>
                </a:rPr>
                <a:t>as-subevent</a:t>
              </a:r>
              <a:endParaRPr lang="en-US" sz="1000" i="1" dirty="0">
                <a:solidFill>
                  <a:srgbClr val="660066"/>
                </a:solidFill>
              </a:endParaRPr>
            </a:p>
          </p:txBody>
        </p:sp>
        <p:sp>
          <p:nvSpPr>
            <p:cNvPr id="40" name="TextBox 39"/>
            <p:cNvSpPr txBox="1"/>
            <p:nvPr/>
          </p:nvSpPr>
          <p:spPr>
            <a:xfrm rot="16788046">
              <a:off x="1846283" y="2407841"/>
              <a:ext cx="984458" cy="246187"/>
            </a:xfrm>
            <a:prstGeom prst="rect">
              <a:avLst/>
            </a:prstGeom>
            <a:noFill/>
          </p:spPr>
          <p:txBody>
            <a:bodyPr wrap="none" lIns="91404" tIns="45703" rIns="91404" bIns="45703" rtlCol="0">
              <a:spAutoFit/>
            </a:bodyPr>
            <a:lstStyle/>
            <a:p>
              <a:r>
                <a:rPr lang="en-US" sz="1000" i="1" dirty="0">
                  <a:solidFill>
                    <a:srgbClr val="660066"/>
                  </a:solidFill>
                </a:rPr>
                <a:t>h</a:t>
              </a:r>
              <a:r>
                <a:rPr lang="en-US" sz="1000" i="1" dirty="0" smtClean="0">
                  <a:solidFill>
                    <a:srgbClr val="660066"/>
                  </a:solidFill>
                </a:rPr>
                <a:t>as-subevent</a:t>
              </a:r>
              <a:endParaRPr lang="en-US" sz="1000" i="1" dirty="0">
                <a:solidFill>
                  <a:srgbClr val="660066"/>
                </a:solidFill>
              </a:endParaRPr>
            </a:p>
          </p:txBody>
        </p:sp>
        <p:sp>
          <p:nvSpPr>
            <p:cNvPr id="41" name="TextBox 40"/>
            <p:cNvSpPr txBox="1"/>
            <p:nvPr/>
          </p:nvSpPr>
          <p:spPr>
            <a:xfrm rot="17079418">
              <a:off x="1307944" y="2346792"/>
              <a:ext cx="984458" cy="246187"/>
            </a:xfrm>
            <a:prstGeom prst="rect">
              <a:avLst/>
            </a:prstGeom>
            <a:noFill/>
          </p:spPr>
          <p:txBody>
            <a:bodyPr wrap="none" lIns="91404" tIns="45703" rIns="91404" bIns="45703" rtlCol="0">
              <a:spAutoFit/>
            </a:bodyPr>
            <a:lstStyle/>
            <a:p>
              <a:r>
                <a:rPr lang="en-US" sz="1000" i="1" dirty="0">
                  <a:solidFill>
                    <a:srgbClr val="660066"/>
                  </a:solidFill>
                </a:rPr>
                <a:t>h</a:t>
              </a:r>
              <a:r>
                <a:rPr lang="en-US" sz="1000" i="1" dirty="0" smtClean="0">
                  <a:solidFill>
                    <a:srgbClr val="660066"/>
                  </a:solidFill>
                </a:rPr>
                <a:t>as-subevent</a:t>
              </a:r>
              <a:endParaRPr lang="en-US" sz="1000" i="1" dirty="0">
                <a:solidFill>
                  <a:srgbClr val="660066"/>
                </a:solidFill>
              </a:endParaRPr>
            </a:p>
          </p:txBody>
        </p:sp>
        <p:sp>
          <p:nvSpPr>
            <p:cNvPr id="42" name="TextBox 41"/>
            <p:cNvSpPr txBox="1"/>
            <p:nvPr/>
          </p:nvSpPr>
          <p:spPr>
            <a:xfrm>
              <a:off x="1081131" y="3461983"/>
              <a:ext cx="1312197" cy="246187"/>
            </a:xfrm>
            <a:prstGeom prst="rect">
              <a:avLst/>
            </a:prstGeom>
            <a:noFill/>
          </p:spPr>
          <p:txBody>
            <a:bodyPr wrap="none" lIns="91404" tIns="45703" rIns="91404" bIns="45703" rtlCol="0">
              <a:spAutoFit/>
            </a:bodyPr>
            <a:lstStyle/>
            <a:p>
              <a:r>
                <a:rPr lang="en-US" sz="1000" i="1" dirty="0">
                  <a:solidFill>
                    <a:srgbClr val="660066"/>
                  </a:solidFill>
                </a:rPr>
                <a:t>h</a:t>
              </a:r>
              <a:r>
                <a:rPr lang="en-US" sz="1000" i="1" dirty="0" smtClean="0">
                  <a:solidFill>
                    <a:srgbClr val="660066"/>
                  </a:solidFill>
                </a:rPr>
                <a:t>as-</a:t>
              </a:r>
              <a:r>
                <a:rPr lang="en-US" sz="1000" i="1" dirty="0" err="1" smtClean="0">
                  <a:solidFill>
                    <a:srgbClr val="660066"/>
                  </a:solidFill>
                </a:rPr>
                <a:t>processingUnit</a:t>
              </a:r>
              <a:endParaRPr lang="en-US" sz="1000" i="1" dirty="0">
                <a:solidFill>
                  <a:srgbClr val="660066"/>
                </a:solidFill>
              </a:endParaRPr>
            </a:p>
          </p:txBody>
        </p:sp>
        <p:sp>
          <p:nvSpPr>
            <p:cNvPr id="43" name="TextBox 42"/>
            <p:cNvSpPr txBox="1"/>
            <p:nvPr/>
          </p:nvSpPr>
          <p:spPr>
            <a:xfrm rot="21191650">
              <a:off x="323885" y="4128807"/>
              <a:ext cx="984458" cy="246187"/>
            </a:xfrm>
            <a:prstGeom prst="rect">
              <a:avLst/>
            </a:prstGeom>
            <a:noFill/>
          </p:spPr>
          <p:txBody>
            <a:bodyPr wrap="none" lIns="91404" tIns="45703" rIns="91404" bIns="45703" rtlCol="0">
              <a:spAutoFit/>
            </a:bodyPr>
            <a:lstStyle/>
            <a:p>
              <a:r>
                <a:rPr lang="en-US" sz="1000" i="1" dirty="0">
                  <a:solidFill>
                    <a:srgbClr val="660066"/>
                  </a:solidFill>
                </a:rPr>
                <a:t>h</a:t>
              </a:r>
              <a:r>
                <a:rPr lang="en-US" sz="1000" i="1" dirty="0" smtClean="0">
                  <a:solidFill>
                    <a:srgbClr val="660066"/>
                  </a:solidFill>
                </a:rPr>
                <a:t>as-subevent</a:t>
              </a:r>
              <a:endParaRPr lang="en-US" sz="1000" i="1" dirty="0">
                <a:solidFill>
                  <a:srgbClr val="660066"/>
                </a:solidFill>
              </a:endParaRPr>
            </a:p>
          </p:txBody>
        </p:sp>
        <p:sp>
          <p:nvSpPr>
            <p:cNvPr id="44" name="Oval 43"/>
            <p:cNvSpPr/>
            <p:nvPr/>
          </p:nvSpPr>
          <p:spPr>
            <a:xfrm>
              <a:off x="2088246" y="5576436"/>
              <a:ext cx="663721" cy="327522"/>
            </a:xfrm>
            <a:prstGeom prst="ellipse">
              <a:avLst/>
            </a:prstGeom>
            <a:noFill/>
            <a:ln>
              <a:solidFill>
                <a:schemeClr val="tx2">
                  <a:lumMod val="60000"/>
                  <a:lumOff val="40000"/>
                </a:schemeClr>
              </a:solidFill>
            </a:ln>
          </p:spPr>
          <p:style>
            <a:lnRef idx="1">
              <a:schemeClr val="accent1"/>
            </a:lnRef>
            <a:fillRef idx="3">
              <a:schemeClr val="accent1"/>
            </a:fillRef>
            <a:effectRef idx="2">
              <a:schemeClr val="accent1"/>
            </a:effectRef>
            <a:fontRef idx="minor">
              <a:schemeClr val="lt1"/>
            </a:fontRef>
          </p:style>
          <p:txBody>
            <a:bodyPr lIns="91404" tIns="45703" rIns="91404" bIns="45703" rtlCol="0" anchor="ctr"/>
            <a:lstStyle/>
            <a:p>
              <a:pPr algn="ctr"/>
              <a:r>
                <a:rPr lang="en-US" sz="1000" dirty="0" smtClean="0">
                  <a:solidFill>
                    <a:srgbClr val="000000"/>
                  </a:solidFill>
                </a:rPr>
                <a:t>Dinner</a:t>
              </a:r>
              <a:endParaRPr lang="en-US" sz="1000" dirty="0">
                <a:solidFill>
                  <a:srgbClr val="000000"/>
                </a:solidFill>
              </a:endParaRPr>
            </a:p>
          </p:txBody>
        </p:sp>
        <p:sp>
          <p:nvSpPr>
            <p:cNvPr id="45" name="TextBox 44"/>
            <p:cNvSpPr txBox="1"/>
            <p:nvPr/>
          </p:nvSpPr>
          <p:spPr>
            <a:xfrm rot="19932568">
              <a:off x="2324146" y="4459596"/>
              <a:ext cx="882531" cy="246187"/>
            </a:xfrm>
            <a:prstGeom prst="rect">
              <a:avLst/>
            </a:prstGeom>
            <a:noFill/>
          </p:spPr>
          <p:txBody>
            <a:bodyPr wrap="none" lIns="91404" tIns="45703" rIns="91404" bIns="45703" rtlCol="0">
              <a:spAutoFit/>
            </a:bodyPr>
            <a:lstStyle/>
            <a:p>
              <a:r>
                <a:rPr lang="en-US" sz="1000" i="1" dirty="0" err="1" smtClean="0">
                  <a:solidFill>
                    <a:srgbClr val="660066"/>
                  </a:solidFill>
                </a:rPr>
                <a:t>subClassOf</a:t>
              </a:r>
              <a:endParaRPr lang="en-US" sz="1000" i="1" dirty="0">
                <a:solidFill>
                  <a:srgbClr val="660066"/>
                </a:solidFill>
              </a:endParaRPr>
            </a:p>
          </p:txBody>
        </p:sp>
        <p:cxnSp>
          <p:nvCxnSpPr>
            <p:cNvPr id="46" name="Straight Arrow Connector 45"/>
            <p:cNvCxnSpPr>
              <a:stCxn id="20" idx="4"/>
              <a:endCxn id="44" idx="0"/>
            </p:cNvCxnSpPr>
            <p:nvPr/>
          </p:nvCxnSpPr>
          <p:spPr>
            <a:xfrm rot="5400000">
              <a:off x="1841625" y="4223613"/>
              <a:ext cx="1931305" cy="774340"/>
            </a:xfrm>
            <a:prstGeom prst="straightConnector1">
              <a:avLst/>
            </a:prstGeom>
            <a:ln w="6350" cap="flat" cmpd="sng" algn="ctr">
              <a:solidFill>
                <a:srgbClr val="660066"/>
              </a:solidFill>
              <a:prstDash val="solid"/>
              <a:round/>
              <a:headEnd type="non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47" name="Straight Arrow Connector 46"/>
            <p:cNvCxnSpPr>
              <a:stCxn id="17" idx="4"/>
              <a:endCxn id="49" idx="0"/>
            </p:cNvCxnSpPr>
            <p:nvPr/>
          </p:nvCxnSpPr>
          <p:spPr>
            <a:xfrm rot="5400000">
              <a:off x="313197" y="5520865"/>
              <a:ext cx="711185" cy="134285"/>
            </a:xfrm>
            <a:prstGeom prst="straightConnector1">
              <a:avLst/>
            </a:prstGeom>
            <a:ln w="6350" cap="flat" cmpd="sng" algn="ctr">
              <a:solidFill>
                <a:srgbClr val="660066"/>
              </a:solidFill>
              <a:prstDash val="solid"/>
              <a:round/>
              <a:headEnd type="none" w="med" len="med"/>
              <a:tailEnd type="triangle" w="med" len="med"/>
            </a:ln>
          </p:spPr>
          <p:style>
            <a:lnRef idx="2">
              <a:schemeClr val="accent1"/>
            </a:lnRef>
            <a:fillRef idx="0">
              <a:schemeClr val="accent1"/>
            </a:fillRef>
            <a:effectRef idx="1">
              <a:schemeClr val="accent1"/>
            </a:effectRef>
            <a:fontRef idx="minor">
              <a:schemeClr val="tx1"/>
            </a:fontRef>
          </p:style>
        </p:cxnSp>
        <p:sp>
          <p:nvSpPr>
            <p:cNvPr id="48" name="TextBox 47"/>
            <p:cNvSpPr txBox="1"/>
            <p:nvPr/>
          </p:nvSpPr>
          <p:spPr>
            <a:xfrm rot="18075328">
              <a:off x="294252" y="5437440"/>
              <a:ext cx="882531" cy="246187"/>
            </a:xfrm>
            <a:prstGeom prst="rect">
              <a:avLst/>
            </a:prstGeom>
            <a:noFill/>
          </p:spPr>
          <p:txBody>
            <a:bodyPr wrap="none" lIns="91404" tIns="45703" rIns="91404" bIns="45703" rtlCol="0">
              <a:spAutoFit/>
            </a:bodyPr>
            <a:lstStyle/>
            <a:p>
              <a:r>
                <a:rPr lang="en-US" sz="1000" i="1" dirty="0" err="1" smtClean="0">
                  <a:solidFill>
                    <a:srgbClr val="660066"/>
                  </a:solidFill>
                </a:rPr>
                <a:t>subClassOf</a:t>
              </a:r>
              <a:endParaRPr lang="en-US" sz="1000" i="1" dirty="0">
                <a:solidFill>
                  <a:srgbClr val="660066"/>
                </a:solidFill>
              </a:endParaRPr>
            </a:p>
          </p:txBody>
        </p:sp>
        <p:sp>
          <p:nvSpPr>
            <p:cNvPr id="49" name="Oval 48"/>
            <p:cNvSpPr/>
            <p:nvPr/>
          </p:nvSpPr>
          <p:spPr>
            <a:xfrm>
              <a:off x="1" y="5943600"/>
              <a:ext cx="1203290" cy="348929"/>
            </a:xfrm>
            <a:prstGeom prst="ellipse">
              <a:avLst/>
            </a:prstGeom>
            <a:noFill/>
          </p:spPr>
          <p:style>
            <a:lnRef idx="1">
              <a:schemeClr val="accent1"/>
            </a:lnRef>
            <a:fillRef idx="3">
              <a:schemeClr val="accent1"/>
            </a:fillRef>
            <a:effectRef idx="2">
              <a:schemeClr val="accent1"/>
            </a:effectRef>
            <a:fontRef idx="minor">
              <a:schemeClr val="lt1"/>
            </a:fontRef>
          </p:style>
          <p:txBody>
            <a:bodyPr lIns="91404" tIns="45703" rIns="91404" bIns="45703" rtlCol="0" anchor="ctr"/>
            <a:lstStyle/>
            <a:p>
              <a:pPr algn="ctr"/>
              <a:r>
                <a:rPr lang="en-US" sz="1000" dirty="0" smtClean="0">
                  <a:solidFill>
                    <a:srgbClr val="000000"/>
                  </a:solidFill>
                </a:rPr>
                <a:t>Conference</a:t>
              </a:r>
              <a:endParaRPr lang="en-US" sz="1000" dirty="0">
                <a:solidFill>
                  <a:srgbClr val="000000"/>
                </a:solidFill>
              </a:endParaRPr>
            </a:p>
          </p:txBody>
        </p:sp>
        <p:cxnSp>
          <p:nvCxnSpPr>
            <p:cNvPr id="50" name="Curved Connector 389"/>
            <p:cNvCxnSpPr>
              <a:cxnSpLocks noChangeAspect="1"/>
              <a:stCxn id="14" idx="3"/>
              <a:endCxn id="16" idx="0"/>
            </p:cNvCxnSpPr>
            <p:nvPr/>
          </p:nvCxnSpPr>
          <p:spPr>
            <a:xfrm rot="5400000">
              <a:off x="149230" y="3178446"/>
              <a:ext cx="2452483" cy="182225"/>
            </a:xfrm>
            <a:prstGeom prst="curvedConnector3">
              <a:avLst>
                <a:gd name="adj1" fmla="val 50000"/>
              </a:avLst>
            </a:prstGeom>
            <a:ln w="3175" cap="flat" cmpd="sng" algn="ctr">
              <a:solidFill>
                <a:srgbClr val="660066"/>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51" name="Curved Connector 389"/>
            <p:cNvCxnSpPr>
              <a:cxnSpLocks noChangeAspect="1"/>
              <a:stCxn id="35" idx="3"/>
              <a:endCxn id="52" idx="1"/>
            </p:cNvCxnSpPr>
            <p:nvPr/>
          </p:nvCxnSpPr>
          <p:spPr>
            <a:xfrm rot="16200000" flipH="1">
              <a:off x="1160090" y="3685956"/>
              <a:ext cx="1072719" cy="284646"/>
            </a:xfrm>
            <a:prstGeom prst="curvedConnector3">
              <a:avLst>
                <a:gd name="adj1" fmla="val 50000"/>
              </a:avLst>
            </a:prstGeom>
            <a:ln w="3175" cap="flat" cmpd="sng" algn="ctr">
              <a:solidFill>
                <a:srgbClr val="660066"/>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52" name="Oval 51"/>
            <p:cNvSpPr/>
            <p:nvPr/>
          </p:nvSpPr>
          <p:spPr>
            <a:xfrm>
              <a:off x="1701073" y="4316674"/>
              <a:ext cx="940269" cy="327522"/>
            </a:xfrm>
            <a:prstGeom prst="ellipse">
              <a:avLst/>
            </a:prstGeom>
            <a:noFill/>
          </p:spPr>
          <p:style>
            <a:lnRef idx="1">
              <a:schemeClr val="accent1"/>
            </a:lnRef>
            <a:fillRef idx="3">
              <a:schemeClr val="accent1"/>
            </a:fillRef>
            <a:effectRef idx="2">
              <a:schemeClr val="accent1"/>
            </a:effectRef>
            <a:fontRef idx="minor">
              <a:schemeClr val="lt1"/>
            </a:fontRef>
          </p:style>
          <p:txBody>
            <a:bodyPr lIns="91404" tIns="45703" rIns="91404" bIns="45703" rtlCol="0" anchor="ctr"/>
            <a:lstStyle/>
            <a:p>
              <a:pPr algn="ctr"/>
              <a:r>
                <a:rPr lang="en-US" sz="1000" dirty="0" smtClean="0">
                  <a:solidFill>
                    <a:srgbClr val="000000"/>
                  </a:solidFill>
                </a:rPr>
                <a:t>Process-L</a:t>
              </a:r>
              <a:endParaRPr lang="en-US" sz="1000" dirty="0">
                <a:solidFill>
                  <a:srgbClr val="000000"/>
                </a:solidFill>
              </a:endParaRPr>
            </a:p>
          </p:txBody>
        </p:sp>
        <p:sp>
          <p:nvSpPr>
            <p:cNvPr id="53" name="Oval 52"/>
            <p:cNvSpPr/>
            <p:nvPr/>
          </p:nvSpPr>
          <p:spPr>
            <a:xfrm>
              <a:off x="3083827" y="5801882"/>
              <a:ext cx="1106197" cy="327522"/>
            </a:xfrm>
            <a:prstGeom prst="ellipse">
              <a:avLst/>
            </a:prstGeom>
            <a:noFill/>
          </p:spPr>
          <p:style>
            <a:lnRef idx="1">
              <a:schemeClr val="accent1"/>
            </a:lnRef>
            <a:fillRef idx="3">
              <a:schemeClr val="accent1"/>
            </a:fillRef>
            <a:effectRef idx="2">
              <a:schemeClr val="accent1"/>
            </a:effectRef>
            <a:fontRef idx="minor">
              <a:schemeClr val="lt1"/>
            </a:fontRef>
          </p:style>
          <p:txBody>
            <a:bodyPr lIns="91404" tIns="45703" rIns="91404" bIns="45703" rtlCol="0" anchor="ctr"/>
            <a:lstStyle/>
            <a:p>
              <a:pPr algn="ctr"/>
              <a:r>
                <a:rPr lang="en-US" sz="1000" dirty="0" smtClean="0">
                  <a:solidFill>
                    <a:srgbClr val="000000"/>
                  </a:solidFill>
                </a:rPr>
                <a:t>Serving food</a:t>
              </a:r>
              <a:endParaRPr lang="en-US" sz="1000" dirty="0">
                <a:solidFill>
                  <a:srgbClr val="000000"/>
                </a:solidFill>
              </a:endParaRPr>
            </a:p>
          </p:txBody>
        </p:sp>
        <p:sp>
          <p:nvSpPr>
            <p:cNvPr id="54" name="TextBox 53"/>
            <p:cNvSpPr txBox="1"/>
            <p:nvPr/>
          </p:nvSpPr>
          <p:spPr>
            <a:xfrm rot="3896174">
              <a:off x="3209215" y="5134650"/>
              <a:ext cx="984458" cy="246187"/>
            </a:xfrm>
            <a:prstGeom prst="rect">
              <a:avLst/>
            </a:prstGeom>
            <a:noFill/>
          </p:spPr>
          <p:txBody>
            <a:bodyPr wrap="none" lIns="91404" tIns="45703" rIns="91404" bIns="45703" rtlCol="0">
              <a:spAutoFit/>
            </a:bodyPr>
            <a:lstStyle/>
            <a:p>
              <a:r>
                <a:rPr lang="en-US" sz="1000" i="1" dirty="0">
                  <a:solidFill>
                    <a:srgbClr val="660066"/>
                  </a:solidFill>
                </a:rPr>
                <a:t>h</a:t>
              </a:r>
              <a:r>
                <a:rPr lang="en-US" sz="1000" i="1" dirty="0" smtClean="0">
                  <a:solidFill>
                    <a:srgbClr val="660066"/>
                  </a:solidFill>
                </a:rPr>
                <a:t>as-subevent</a:t>
              </a:r>
              <a:endParaRPr lang="en-US" sz="1000" i="1" dirty="0">
                <a:solidFill>
                  <a:srgbClr val="660066"/>
                </a:solidFill>
              </a:endParaRPr>
            </a:p>
          </p:txBody>
        </p:sp>
        <p:cxnSp>
          <p:nvCxnSpPr>
            <p:cNvPr id="55" name="Straight Arrow Connector 54"/>
            <p:cNvCxnSpPr>
              <a:stCxn id="20" idx="4"/>
              <a:endCxn id="53" idx="0"/>
            </p:cNvCxnSpPr>
            <p:nvPr/>
          </p:nvCxnSpPr>
          <p:spPr>
            <a:xfrm rot="16200000" flipH="1">
              <a:off x="2337311" y="4502267"/>
              <a:ext cx="2156751" cy="442479"/>
            </a:xfrm>
            <a:prstGeom prst="straightConnector1">
              <a:avLst/>
            </a:prstGeom>
            <a:ln w="6350" cap="flat" cmpd="sng" algn="ctr">
              <a:solidFill>
                <a:srgbClr val="660066"/>
              </a:solidFill>
              <a:prstDash val="solid"/>
              <a:round/>
              <a:headEnd type="none" w="med" len="med"/>
              <a:tailEnd type="triangle" w="med" len="med"/>
            </a:ln>
          </p:spPr>
          <p:style>
            <a:lnRef idx="2">
              <a:schemeClr val="accent1"/>
            </a:lnRef>
            <a:fillRef idx="0">
              <a:schemeClr val="accent1"/>
            </a:fillRef>
            <a:effectRef idx="1">
              <a:schemeClr val="accent1"/>
            </a:effectRef>
            <a:fontRef idx="minor">
              <a:schemeClr val="tx1"/>
            </a:fontRef>
          </p:style>
        </p:cxnSp>
        <p:sp>
          <p:nvSpPr>
            <p:cNvPr id="56" name="Oval 55"/>
            <p:cNvSpPr/>
            <p:nvPr/>
          </p:nvSpPr>
          <p:spPr>
            <a:xfrm>
              <a:off x="3139134" y="4294399"/>
              <a:ext cx="1106197" cy="327522"/>
            </a:xfrm>
            <a:prstGeom prst="ellipse">
              <a:avLst/>
            </a:prstGeom>
            <a:noFill/>
          </p:spPr>
          <p:style>
            <a:lnRef idx="1">
              <a:schemeClr val="accent1"/>
            </a:lnRef>
            <a:fillRef idx="3">
              <a:schemeClr val="accent1"/>
            </a:fillRef>
            <a:effectRef idx="2">
              <a:schemeClr val="accent1"/>
            </a:effectRef>
            <a:fontRef idx="minor">
              <a:schemeClr val="lt1"/>
            </a:fontRef>
          </p:style>
          <p:txBody>
            <a:bodyPr lIns="91404" tIns="45703" rIns="91404" bIns="45703" rtlCol="0" anchor="ctr"/>
            <a:lstStyle/>
            <a:p>
              <a:pPr algn="ctr"/>
              <a:r>
                <a:rPr lang="en-US" sz="1000" dirty="0" smtClean="0">
                  <a:solidFill>
                    <a:srgbClr val="000000"/>
                  </a:solidFill>
                </a:rPr>
                <a:t>Ordering food</a:t>
              </a:r>
              <a:endParaRPr lang="en-US" sz="1000" dirty="0">
                <a:solidFill>
                  <a:srgbClr val="000000"/>
                </a:solidFill>
              </a:endParaRPr>
            </a:p>
          </p:txBody>
        </p:sp>
        <p:cxnSp>
          <p:nvCxnSpPr>
            <p:cNvPr id="57" name="Curved Connector 389"/>
            <p:cNvCxnSpPr>
              <a:cxnSpLocks noChangeAspect="1"/>
              <a:stCxn id="56" idx="5"/>
              <a:endCxn id="53" idx="7"/>
            </p:cNvCxnSpPr>
            <p:nvPr/>
          </p:nvCxnSpPr>
          <p:spPr>
            <a:xfrm rot="5400000">
              <a:off x="3417734" y="5184248"/>
              <a:ext cx="1275890" cy="55307"/>
            </a:xfrm>
            <a:prstGeom prst="curvedConnector3">
              <a:avLst>
                <a:gd name="adj1" fmla="val 50000"/>
              </a:avLst>
            </a:prstGeom>
            <a:ln w="3175" cap="flat" cmpd="sng" algn="ctr">
              <a:solidFill>
                <a:srgbClr val="660066"/>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58" name="TextBox 57"/>
            <p:cNvSpPr txBox="1"/>
            <p:nvPr/>
          </p:nvSpPr>
          <p:spPr>
            <a:xfrm>
              <a:off x="3788850" y="4999367"/>
              <a:ext cx="578135" cy="246187"/>
            </a:xfrm>
            <a:prstGeom prst="rect">
              <a:avLst/>
            </a:prstGeom>
            <a:noFill/>
          </p:spPr>
          <p:txBody>
            <a:bodyPr wrap="none" lIns="91404" tIns="45703" rIns="91404" bIns="45703" rtlCol="0">
              <a:spAutoFit/>
            </a:bodyPr>
            <a:lstStyle/>
            <a:p>
              <a:r>
                <a:rPr lang="en-US" sz="1000" i="1" dirty="0" smtClean="0">
                  <a:solidFill>
                    <a:srgbClr val="660066"/>
                  </a:solidFill>
                </a:rPr>
                <a:t>before</a:t>
              </a:r>
              <a:endParaRPr lang="en-US" sz="1000" i="1" dirty="0">
                <a:solidFill>
                  <a:srgbClr val="660066"/>
                </a:solidFill>
              </a:endParaRPr>
            </a:p>
          </p:txBody>
        </p:sp>
        <p:cxnSp>
          <p:nvCxnSpPr>
            <p:cNvPr id="59" name="Curved Connector 129"/>
            <p:cNvCxnSpPr>
              <a:stCxn id="20" idx="3"/>
              <a:endCxn id="60" idx="0"/>
            </p:cNvCxnSpPr>
            <p:nvPr/>
          </p:nvCxnSpPr>
          <p:spPr>
            <a:xfrm rot="5400000">
              <a:off x="1767721" y="3957722"/>
              <a:ext cx="1474400" cy="753290"/>
            </a:xfrm>
            <a:prstGeom prst="curvedConnector3">
              <a:avLst>
                <a:gd name="adj1" fmla="val 50000"/>
              </a:avLst>
            </a:prstGeom>
            <a:ln w="3175" cap="flat" cmpd="sng" algn="ctr">
              <a:solidFill>
                <a:srgbClr val="008000"/>
              </a:solidFill>
              <a:prstDash val="sysDot"/>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60" name="TextBox 59"/>
            <p:cNvSpPr txBox="1"/>
            <p:nvPr/>
          </p:nvSpPr>
          <p:spPr>
            <a:xfrm>
              <a:off x="1590457" y="5071567"/>
              <a:ext cx="1075637" cy="246187"/>
            </a:xfrm>
            <a:prstGeom prst="rect">
              <a:avLst/>
            </a:prstGeom>
            <a:noFill/>
          </p:spPr>
          <p:txBody>
            <a:bodyPr wrap="none" lIns="91404" tIns="45703" rIns="91404" bIns="45703" rtlCol="0">
              <a:spAutoFit/>
            </a:bodyPr>
            <a:lstStyle/>
            <a:p>
              <a:r>
                <a:rPr lang="en-US" sz="1000" dirty="0" smtClean="0"/>
                <a:t>restaurant ,cafe</a:t>
              </a:r>
              <a:endParaRPr lang="en-US" sz="1000" dirty="0"/>
            </a:p>
          </p:txBody>
        </p:sp>
        <p:sp>
          <p:nvSpPr>
            <p:cNvPr id="61" name="TextBox 60"/>
            <p:cNvSpPr txBox="1"/>
            <p:nvPr/>
          </p:nvSpPr>
          <p:spPr>
            <a:xfrm>
              <a:off x="926738" y="5354513"/>
              <a:ext cx="1710652" cy="246187"/>
            </a:xfrm>
            <a:prstGeom prst="rect">
              <a:avLst/>
            </a:prstGeom>
            <a:noFill/>
          </p:spPr>
          <p:txBody>
            <a:bodyPr wrap="none" lIns="91404" tIns="45703" rIns="91404" bIns="45703" rtlCol="0">
              <a:spAutoFit/>
            </a:bodyPr>
            <a:lstStyle/>
            <a:p>
              <a:r>
                <a:rPr lang="en-US" sz="1000" dirty="0" err="1" smtClean="0"/>
                <a:t>Mall,plaza,shopping</a:t>
              </a:r>
              <a:r>
                <a:rPr lang="en-US" sz="1000" dirty="0" smtClean="0"/>
                <a:t> center</a:t>
              </a:r>
              <a:endParaRPr lang="en-US" sz="1000" dirty="0"/>
            </a:p>
          </p:txBody>
        </p:sp>
        <p:cxnSp>
          <p:nvCxnSpPr>
            <p:cNvPr id="62" name="Curved Connector 129"/>
            <p:cNvCxnSpPr>
              <a:stCxn id="30" idx="4"/>
              <a:endCxn id="61" idx="1"/>
            </p:cNvCxnSpPr>
            <p:nvPr/>
          </p:nvCxnSpPr>
          <p:spPr>
            <a:xfrm rot="5400000">
              <a:off x="938236" y="3999928"/>
              <a:ext cx="1466181" cy="1489176"/>
            </a:xfrm>
            <a:prstGeom prst="curvedConnector4">
              <a:avLst>
                <a:gd name="adj1" fmla="val 45802"/>
                <a:gd name="adj2" fmla="val 115351"/>
              </a:avLst>
            </a:prstGeom>
            <a:ln w="3175" cap="flat" cmpd="sng" algn="ctr">
              <a:solidFill>
                <a:srgbClr val="008000"/>
              </a:solidFill>
              <a:prstDash val="sysDot"/>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63" name="TextBox 62"/>
            <p:cNvSpPr txBox="1"/>
            <p:nvPr/>
          </p:nvSpPr>
          <p:spPr>
            <a:xfrm>
              <a:off x="1313908" y="4682970"/>
              <a:ext cx="1181577" cy="246187"/>
            </a:xfrm>
            <a:prstGeom prst="rect">
              <a:avLst/>
            </a:prstGeom>
            <a:noFill/>
          </p:spPr>
          <p:txBody>
            <a:bodyPr wrap="none" lIns="91404" tIns="45703" rIns="91404" bIns="45703" rtlCol="0">
              <a:spAutoFit/>
            </a:bodyPr>
            <a:lstStyle/>
            <a:p>
              <a:r>
                <a:rPr lang="en-US" sz="1000" i="1" dirty="0" smtClean="0">
                  <a:solidFill>
                    <a:srgbClr val="008000"/>
                  </a:solidFill>
                </a:rPr>
                <a:t>has-</a:t>
              </a:r>
              <a:r>
                <a:rPr lang="en-US" sz="1000" i="1" dirty="0" err="1" smtClean="0">
                  <a:solidFill>
                    <a:srgbClr val="008000"/>
                  </a:solidFill>
                </a:rPr>
                <a:t>locationType</a:t>
              </a:r>
              <a:endParaRPr lang="en-US" sz="1000" i="1" dirty="0">
                <a:solidFill>
                  <a:srgbClr val="008000"/>
                </a:solidFill>
              </a:endParaRPr>
            </a:p>
          </p:txBody>
        </p:sp>
        <p:sp>
          <p:nvSpPr>
            <p:cNvPr id="64" name="Oval 63"/>
            <p:cNvSpPr/>
            <p:nvPr/>
          </p:nvSpPr>
          <p:spPr>
            <a:xfrm>
              <a:off x="1479834" y="6095999"/>
              <a:ext cx="1187166" cy="296353"/>
            </a:xfrm>
            <a:prstGeom prst="ellipse">
              <a:avLst/>
            </a:prstGeom>
            <a:noFill/>
          </p:spPr>
          <p:style>
            <a:lnRef idx="1">
              <a:schemeClr val="accent1"/>
            </a:lnRef>
            <a:fillRef idx="3">
              <a:schemeClr val="accent1"/>
            </a:fillRef>
            <a:effectRef idx="2">
              <a:schemeClr val="accent1"/>
            </a:effectRef>
            <a:fontRef idx="minor">
              <a:schemeClr val="lt1"/>
            </a:fontRef>
          </p:style>
          <p:txBody>
            <a:bodyPr lIns="91404" tIns="45703" rIns="91404" bIns="45703" rtlCol="0" anchor="ctr"/>
            <a:lstStyle/>
            <a:p>
              <a:pPr algn="ctr"/>
              <a:r>
                <a:rPr lang="en-US" sz="1000" dirty="0" smtClean="0">
                  <a:solidFill>
                    <a:srgbClr val="000000"/>
                  </a:solidFill>
                </a:rPr>
                <a:t>Process-Schedule</a:t>
              </a:r>
              <a:endParaRPr lang="en-US" sz="1000" dirty="0">
                <a:solidFill>
                  <a:srgbClr val="000000"/>
                </a:solidFill>
              </a:endParaRPr>
            </a:p>
          </p:txBody>
        </p:sp>
        <p:cxnSp>
          <p:nvCxnSpPr>
            <p:cNvPr id="65" name="Curved Connector 389"/>
            <p:cNvCxnSpPr>
              <a:cxnSpLocks noChangeAspect="1"/>
              <a:stCxn id="49" idx="5"/>
              <a:endCxn id="64" idx="4"/>
            </p:cNvCxnSpPr>
            <p:nvPr/>
          </p:nvCxnSpPr>
          <p:spPr>
            <a:xfrm rot="16200000" flipH="1">
              <a:off x="1474784" y="5793719"/>
              <a:ext cx="150922" cy="1046344"/>
            </a:xfrm>
            <a:prstGeom prst="curvedConnector3">
              <a:avLst>
                <a:gd name="adj1" fmla="val 251469"/>
              </a:avLst>
            </a:prstGeom>
            <a:ln w="3175" cap="flat" cmpd="sng" algn="ctr">
              <a:solidFill>
                <a:srgbClr val="660066"/>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66" name="TextBox 65"/>
            <p:cNvSpPr txBox="1"/>
            <p:nvPr/>
          </p:nvSpPr>
          <p:spPr>
            <a:xfrm>
              <a:off x="816119" y="6331303"/>
              <a:ext cx="1312197" cy="246187"/>
            </a:xfrm>
            <a:prstGeom prst="rect">
              <a:avLst/>
            </a:prstGeom>
            <a:noFill/>
          </p:spPr>
          <p:txBody>
            <a:bodyPr wrap="none" lIns="91404" tIns="45703" rIns="91404" bIns="45703" rtlCol="0">
              <a:spAutoFit/>
            </a:bodyPr>
            <a:lstStyle/>
            <a:p>
              <a:r>
                <a:rPr lang="en-US" sz="1000" i="1" dirty="0">
                  <a:solidFill>
                    <a:srgbClr val="660066"/>
                  </a:solidFill>
                </a:rPr>
                <a:t>h</a:t>
              </a:r>
              <a:r>
                <a:rPr lang="en-US" sz="1000" i="1" dirty="0" smtClean="0">
                  <a:solidFill>
                    <a:srgbClr val="660066"/>
                  </a:solidFill>
                </a:rPr>
                <a:t>as-</a:t>
              </a:r>
              <a:r>
                <a:rPr lang="en-US" sz="1000" i="1" dirty="0" err="1" smtClean="0">
                  <a:solidFill>
                    <a:srgbClr val="660066"/>
                  </a:solidFill>
                </a:rPr>
                <a:t>processingUnit</a:t>
              </a:r>
              <a:endParaRPr lang="en-US" sz="1000" i="1" dirty="0">
                <a:solidFill>
                  <a:srgbClr val="660066"/>
                </a:solidFill>
              </a:endParaRPr>
            </a:p>
          </p:txBody>
        </p:sp>
        <p:sp>
          <p:nvSpPr>
            <p:cNvPr id="67" name="TextBox 66"/>
            <p:cNvSpPr txBox="1"/>
            <p:nvPr/>
          </p:nvSpPr>
          <p:spPr>
            <a:xfrm>
              <a:off x="877369" y="5743110"/>
              <a:ext cx="1043803" cy="246187"/>
            </a:xfrm>
            <a:prstGeom prst="rect">
              <a:avLst/>
            </a:prstGeom>
            <a:noFill/>
          </p:spPr>
          <p:txBody>
            <a:bodyPr wrap="none" lIns="91404" tIns="45703" rIns="91404" bIns="45703" rtlCol="0">
              <a:spAutoFit/>
            </a:bodyPr>
            <a:lstStyle/>
            <a:p>
              <a:r>
                <a:rPr lang="en-US" sz="1000" dirty="0" err="1" smtClean="0"/>
                <a:t>hotel,university</a:t>
              </a:r>
              <a:endParaRPr lang="en-US" sz="1000" dirty="0"/>
            </a:p>
          </p:txBody>
        </p:sp>
        <p:cxnSp>
          <p:nvCxnSpPr>
            <p:cNvPr id="68" name="Curved Connector 129"/>
            <p:cNvCxnSpPr>
              <a:stCxn id="49" idx="0"/>
              <a:endCxn id="67" idx="0"/>
            </p:cNvCxnSpPr>
            <p:nvPr/>
          </p:nvCxnSpPr>
          <p:spPr>
            <a:xfrm rot="5400000" flipH="1" flipV="1">
              <a:off x="900213" y="5444543"/>
              <a:ext cx="200490" cy="797625"/>
            </a:xfrm>
            <a:prstGeom prst="curvedConnector3">
              <a:avLst>
                <a:gd name="adj1" fmla="val 214021"/>
              </a:avLst>
            </a:prstGeom>
            <a:ln w="3175" cap="flat" cmpd="sng" algn="ctr">
              <a:solidFill>
                <a:srgbClr val="008000"/>
              </a:solidFill>
              <a:prstDash val="sysDot"/>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grpSp>
      <p:sp>
        <p:nvSpPr>
          <p:cNvPr id="90" name="Oval 89"/>
          <p:cNvSpPr/>
          <p:nvPr/>
        </p:nvSpPr>
        <p:spPr>
          <a:xfrm>
            <a:off x="5845508" y="533400"/>
            <a:ext cx="867336" cy="310640"/>
          </a:xfrm>
          <a:prstGeom prst="ellipse">
            <a:avLst/>
          </a:prstGeom>
          <a:noFill/>
        </p:spPr>
        <p:style>
          <a:lnRef idx="1">
            <a:schemeClr val="accent1"/>
          </a:lnRef>
          <a:fillRef idx="3">
            <a:schemeClr val="accent1"/>
          </a:fillRef>
          <a:effectRef idx="2">
            <a:schemeClr val="accent1"/>
          </a:effectRef>
          <a:fontRef idx="minor">
            <a:schemeClr val="lt1"/>
          </a:fontRef>
        </p:style>
        <p:txBody>
          <a:bodyPr lIns="91404" tIns="45703" rIns="91404" bIns="45703" rtlCol="0" anchor="ctr"/>
          <a:lstStyle/>
          <a:p>
            <a:pPr algn="ctr"/>
            <a:r>
              <a:rPr lang="en-US" sz="800" dirty="0" smtClean="0">
                <a:solidFill>
                  <a:srgbClr val="000000"/>
                </a:solidFill>
              </a:rPr>
              <a:t>Trip to Beijing</a:t>
            </a:r>
            <a:endParaRPr lang="en-US" sz="800" dirty="0">
              <a:solidFill>
                <a:srgbClr val="000000"/>
              </a:solidFill>
            </a:endParaRPr>
          </a:p>
        </p:txBody>
      </p:sp>
      <p:sp>
        <p:nvSpPr>
          <p:cNvPr id="91" name="Oval 90"/>
          <p:cNvSpPr/>
          <p:nvPr/>
        </p:nvSpPr>
        <p:spPr>
          <a:xfrm>
            <a:off x="5208752" y="3059991"/>
            <a:ext cx="795946" cy="310640"/>
          </a:xfrm>
          <a:prstGeom prst="ellipse">
            <a:avLst/>
          </a:prstGeom>
          <a:noFill/>
        </p:spPr>
        <p:style>
          <a:lnRef idx="1">
            <a:schemeClr val="accent1"/>
          </a:lnRef>
          <a:fillRef idx="3">
            <a:schemeClr val="accent1"/>
          </a:fillRef>
          <a:effectRef idx="2">
            <a:schemeClr val="accent1"/>
          </a:effectRef>
          <a:fontRef idx="minor">
            <a:schemeClr val="lt1"/>
          </a:fontRef>
        </p:style>
        <p:txBody>
          <a:bodyPr lIns="91404" tIns="45703" rIns="91404" bIns="45703" rtlCol="0" anchor="ctr"/>
          <a:lstStyle/>
          <a:p>
            <a:pPr algn="ctr"/>
            <a:r>
              <a:rPr lang="en-US" sz="800" dirty="0" smtClean="0">
                <a:solidFill>
                  <a:srgbClr val="000000"/>
                </a:solidFill>
              </a:rPr>
              <a:t>Process</a:t>
            </a:r>
            <a:endParaRPr lang="en-US" sz="800" dirty="0">
              <a:solidFill>
                <a:srgbClr val="000000"/>
              </a:solidFill>
            </a:endParaRPr>
          </a:p>
        </p:txBody>
      </p:sp>
      <p:sp>
        <p:nvSpPr>
          <p:cNvPr id="92" name="Oval 91"/>
          <p:cNvSpPr/>
          <p:nvPr/>
        </p:nvSpPr>
        <p:spPr>
          <a:xfrm>
            <a:off x="4421188" y="3597167"/>
            <a:ext cx="1159008" cy="236686"/>
          </a:xfrm>
          <a:prstGeom prst="ellipse">
            <a:avLst/>
          </a:prstGeom>
          <a:noFill/>
        </p:spPr>
        <p:style>
          <a:lnRef idx="1">
            <a:schemeClr val="accent1"/>
          </a:lnRef>
          <a:fillRef idx="3">
            <a:schemeClr val="accent1"/>
          </a:fillRef>
          <a:effectRef idx="2">
            <a:schemeClr val="accent1"/>
          </a:effectRef>
          <a:fontRef idx="minor">
            <a:schemeClr val="lt1"/>
          </a:fontRef>
        </p:style>
        <p:txBody>
          <a:bodyPr lIns="91404" tIns="45703" rIns="91404" bIns="45703" rtlCol="0" anchor="ctr"/>
          <a:lstStyle/>
          <a:p>
            <a:pPr algn="ctr"/>
            <a:r>
              <a:rPr lang="en-US" sz="800" dirty="0" smtClean="0">
                <a:solidFill>
                  <a:srgbClr val="000000"/>
                </a:solidFill>
              </a:rPr>
              <a:t>Professional Activity</a:t>
            </a:r>
            <a:endParaRPr lang="en-US" sz="800" dirty="0">
              <a:solidFill>
                <a:srgbClr val="000000"/>
              </a:solidFill>
            </a:endParaRPr>
          </a:p>
        </p:txBody>
      </p:sp>
      <p:cxnSp>
        <p:nvCxnSpPr>
          <p:cNvPr id="93" name="Straight Arrow Connector 92"/>
          <p:cNvCxnSpPr>
            <a:stCxn id="90" idx="3"/>
            <a:endCxn id="92" idx="0"/>
          </p:cNvCxnSpPr>
          <p:nvPr/>
        </p:nvCxnSpPr>
        <p:spPr>
          <a:xfrm rot="5400000">
            <a:off x="4087300" y="1711940"/>
            <a:ext cx="2798619" cy="971834"/>
          </a:xfrm>
          <a:prstGeom prst="straightConnector1">
            <a:avLst/>
          </a:prstGeom>
          <a:ln w="3175" cap="flat" cmpd="sng" algn="ctr">
            <a:solidFill>
              <a:srgbClr val="660066"/>
            </a:solidFill>
            <a:prstDash val="solid"/>
            <a:round/>
            <a:headEnd type="none" w="med" len="med"/>
            <a:tailEnd type="triangle" w="med" len="med"/>
          </a:ln>
        </p:spPr>
        <p:style>
          <a:lnRef idx="2">
            <a:schemeClr val="accent1"/>
          </a:lnRef>
          <a:fillRef idx="0">
            <a:schemeClr val="accent1"/>
          </a:fillRef>
          <a:effectRef idx="1">
            <a:schemeClr val="accent1"/>
          </a:effectRef>
          <a:fontRef idx="minor">
            <a:schemeClr val="tx1"/>
          </a:fontRef>
        </p:style>
      </p:cxnSp>
      <p:sp>
        <p:nvSpPr>
          <p:cNvPr id="94" name="Oval 93"/>
          <p:cNvSpPr/>
          <p:nvPr/>
        </p:nvSpPr>
        <p:spPr>
          <a:xfrm>
            <a:off x="7012891" y="1401940"/>
            <a:ext cx="849006" cy="310640"/>
          </a:xfrm>
          <a:prstGeom prst="ellipse">
            <a:avLst/>
          </a:prstGeom>
          <a:noFill/>
        </p:spPr>
        <p:style>
          <a:lnRef idx="1">
            <a:schemeClr val="accent1"/>
          </a:lnRef>
          <a:fillRef idx="3">
            <a:schemeClr val="accent1"/>
          </a:fillRef>
          <a:effectRef idx="2">
            <a:schemeClr val="accent1"/>
          </a:effectRef>
          <a:fontRef idx="minor">
            <a:schemeClr val="lt1"/>
          </a:fontRef>
        </p:style>
        <p:txBody>
          <a:bodyPr lIns="91404" tIns="45703" rIns="91404" bIns="45703" rtlCol="0" anchor="ctr"/>
          <a:lstStyle/>
          <a:p>
            <a:pPr algn="ctr"/>
            <a:r>
              <a:rPr lang="en-US" sz="800" dirty="0" smtClean="0">
                <a:solidFill>
                  <a:srgbClr val="000000"/>
                </a:solidFill>
              </a:rPr>
              <a:t>Eating</a:t>
            </a:r>
            <a:endParaRPr lang="en-US" sz="800" dirty="0">
              <a:solidFill>
                <a:srgbClr val="000000"/>
              </a:solidFill>
            </a:endParaRPr>
          </a:p>
        </p:txBody>
      </p:sp>
      <p:cxnSp>
        <p:nvCxnSpPr>
          <p:cNvPr id="95" name="Straight Arrow Connector 94"/>
          <p:cNvCxnSpPr>
            <a:stCxn id="90" idx="6"/>
            <a:endCxn id="94" idx="1"/>
          </p:cNvCxnSpPr>
          <p:nvPr/>
        </p:nvCxnSpPr>
        <p:spPr>
          <a:xfrm>
            <a:off x="6712844" y="688721"/>
            <a:ext cx="424382" cy="758712"/>
          </a:xfrm>
          <a:prstGeom prst="straightConnector1">
            <a:avLst/>
          </a:prstGeom>
          <a:ln w="6350" cap="flat" cmpd="sng" algn="ctr">
            <a:solidFill>
              <a:srgbClr val="660066"/>
            </a:solidFill>
            <a:prstDash val="solid"/>
            <a:round/>
            <a:headEnd type="none" w="med" len="med"/>
            <a:tailEnd type="triangle" w="med" len="med"/>
          </a:ln>
        </p:spPr>
        <p:style>
          <a:lnRef idx="2">
            <a:schemeClr val="accent1"/>
          </a:lnRef>
          <a:fillRef idx="0">
            <a:schemeClr val="accent1"/>
          </a:fillRef>
          <a:effectRef idx="1">
            <a:schemeClr val="accent1"/>
          </a:effectRef>
          <a:fontRef idx="minor">
            <a:schemeClr val="tx1"/>
          </a:fontRef>
        </p:style>
      </p:cxnSp>
      <p:sp>
        <p:nvSpPr>
          <p:cNvPr id="96" name="Oval 95"/>
          <p:cNvSpPr/>
          <p:nvPr/>
        </p:nvSpPr>
        <p:spPr>
          <a:xfrm>
            <a:off x="6896531" y="3787362"/>
            <a:ext cx="700052" cy="278101"/>
          </a:xfrm>
          <a:prstGeom prst="ellipse">
            <a:avLst/>
          </a:prstGeom>
          <a:noFill/>
          <a:ln>
            <a:solidFill>
              <a:schemeClr val="tx2">
                <a:lumMod val="60000"/>
                <a:lumOff val="40000"/>
              </a:schemeClr>
            </a:solidFill>
          </a:ln>
        </p:spPr>
        <p:style>
          <a:lnRef idx="1">
            <a:schemeClr val="accent1"/>
          </a:lnRef>
          <a:fillRef idx="3">
            <a:schemeClr val="accent1"/>
          </a:fillRef>
          <a:effectRef idx="2">
            <a:schemeClr val="accent1"/>
          </a:effectRef>
          <a:fontRef idx="minor">
            <a:schemeClr val="lt1"/>
          </a:fontRef>
        </p:style>
        <p:txBody>
          <a:bodyPr lIns="91404" tIns="45703" rIns="91404" bIns="45703" rtlCol="0" anchor="ctr"/>
          <a:lstStyle/>
          <a:p>
            <a:pPr algn="ctr"/>
            <a:r>
              <a:rPr lang="en-US" sz="800" dirty="0" smtClean="0">
                <a:solidFill>
                  <a:srgbClr val="000000"/>
                </a:solidFill>
              </a:rPr>
              <a:t>Lunch</a:t>
            </a:r>
            <a:endParaRPr lang="en-US" sz="800" dirty="0">
              <a:solidFill>
                <a:srgbClr val="000000"/>
              </a:solidFill>
            </a:endParaRPr>
          </a:p>
        </p:txBody>
      </p:sp>
      <p:cxnSp>
        <p:nvCxnSpPr>
          <p:cNvPr id="97" name="Straight Arrow Connector 96"/>
          <p:cNvCxnSpPr>
            <a:stCxn id="94" idx="4"/>
            <a:endCxn id="96" idx="0"/>
          </p:cNvCxnSpPr>
          <p:nvPr/>
        </p:nvCxnSpPr>
        <p:spPr>
          <a:xfrm rot="5400000">
            <a:off x="6304585" y="2654553"/>
            <a:ext cx="2074782" cy="190837"/>
          </a:xfrm>
          <a:prstGeom prst="straightConnector1">
            <a:avLst/>
          </a:prstGeom>
          <a:ln w="6350" cap="flat" cmpd="sng" algn="ctr">
            <a:solidFill>
              <a:srgbClr val="660066"/>
            </a:solidFill>
            <a:prstDash val="solid"/>
            <a:round/>
            <a:headEnd type="non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98" name="Straight Arrow Connector 97"/>
          <p:cNvCxnSpPr>
            <a:stCxn id="94" idx="4"/>
            <a:endCxn id="121" idx="0"/>
          </p:cNvCxnSpPr>
          <p:nvPr/>
        </p:nvCxnSpPr>
        <p:spPr>
          <a:xfrm rot="16200000" flipH="1">
            <a:off x="7317633" y="1832342"/>
            <a:ext cx="557900" cy="318376"/>
          </a:xfrm>
          <a:prstGeom prst="straightConnector1">
            <a:avLst/>
          </a:prstGeom>
          <a:ln w="6350" cap="flat" cmpd="sng" algn="ctr">
            <a:solidFill>
              <a:srgbClr val="660066"/>
            </a:solidFill>
            <a:prstDash val="solid"/>
            <a:round/>
            <a:headEnd type="none" w="med" len="med"/>
            <a:tailEnd type="triangle" w="med" len="med"/>
          </a:ln>
        </p:spPr>
        <p:style>
          <a:lnRef idx="2">
            <a:schemeClr val="accent1"/>
          </a:lnRef>
          <a:fillRef idx="0">
            <a:schemeClr val="accent1"/>
          </a:fillRef>
          <a:effectRef idx="1">
            <a:schemeClr val="accent1"/>
          </a:effectRef>
          <a:fontRef idx="minor">
            <a:schemeClr val="tx1"/>
          </a:fontRef>
        </p:style>
      </p:cxnSp>
      <p:sp>
        <p:nvSpPr>
          <p:cNvPr id="99" name="Oval 98"/>
          <p:cNvSpPr/>
          <p:nvPr/>
        </p:nvSpPr>
        <p:spPr>
          <a:xfrm>
            <a:off x="6210254" y="2365159"/>
            <a:ext cx="961826" cy="310640"/>
          </a:xfrm>
          <a:prstGeom prst="ellipse">
            <a:avLst/>
          </a:prstGeom>
          <a:noFill/>
        </p:spPr>
        <p:style>
          <a:lnRef idx="1">
            <a:schemeClr val="accent1"/>
          </a:lnRef>
          <a:fillRef idx="3">
            <a:schemeClr val="accent1"/>
          </a:fillRef>
          <a:effectRef idx="2">
            <a:schemeClr val="accent1"/>
          </a:effectRef>
          <a:fontRef idx="minor">
            <a:schemeClr val="lt1"/>
          </a:fontRef>
        </p:style>
        <p:txBody>
          <a:bodyPr lIns="91404" tIns="45703" rIns="91404" bIns="45703" rtlCol="0" anchor="ctr"/>
          <a:lstStyle/>
          <a:p>
            <a:pPr algn="ctr"/>
            <a:r>
              <a:rPr lang="en-US" sz="800" dirty="0" smtClean="0">
                <a:solidFill>
                  <a:srgbClr val="000000"/>
                </a:solidFill>
              </a:rPr>
              <a:t>Shopping</a:t>
            </a:r>
            <a:endParaRPr lang="en-US" sz="800" dirty="0">
              <a:solidFill>
                <a:srgbClr val="000000"/>
              </a:solidFill>
            </a:endParaRPr>
          </a:p>
        </p:txBody>
      </p:sp>
      <p:cxnSp>
        <p:nvCxnSpPr>
          <p:cNvPr id="100" name="Straight Arrow Connector 99"/>
          <p:cNvCxnSpPr>
            <a:stCxn id="90" idx="5"/>
            <a:endCxn id="99" idx="0"/>
          </p:cNvCxnSpPr>
          <p:nvPr/>
        </p:nvCxnSpPr>
        <p:spPr>
          <a:xfrm rot="16200000" flipH="1">
            <a:off x="5855191" y="1529182"/>
            <a:ext cx="1566611" cy="105342"/>
          </a:xfrm>
          <a:prstGeom prst="straightConnector1">
            <a:avLst/>
          </a:prstGeom>
          <a:ln w="6350" cap="flat" cmpd="sng" algn="ctr">
            <a:solidFill>
              <a:srgbClr val="660066"/>
            </a:solidFill>
            <a:prstDash val="solid"/>
            <a:round/>
            <a:headEnd type="none" w="med" len="med"/>
            <a:tailEnd type="triangle" w="med" len="med"/>
          </a:ln>
        </p:spPr>
        <p:style>
          <a:lnRef idx="2">
            <a:schemeClr val="accent1"/>
          </a:lnRef>
          <a:fillRef idx="0">
            <a:schemeClr val="accent1"/>
          </a:fillRef>
          <a:effectRef idx="1">
            <a:schemeClr val="accent1"/>
          </a:effectRef>
          <a:fontRef idx="minor">
            <a:schemeClr val="tx1"/>
          </a:fontRef>
        </p:style>
      </p:cxnSp>
      <p:sp>
        <p:nvSpPr>
          <p:cNvPr id="101" name="Oval 100"/>
          <p:cNvSpPr/>
          <p:nvPr/>
        </p:nvSpPr>
        <p:spPr>
          <a:xfrm>
            <a:off x="5792446" y="1728230"/>
            <a:ext cx="849006" cy="310640"/>
          </a:xfrm>
          <a:prstGeom prst="ellipse">
            <a:avLst/>
          </a:prstGeom>
          <a:noFill/>
        </p:spPr>
        <p:style>
          <a:lnRef idx="1">
            <a:schemeClr val="accent1"/>
          </a:lnRef>
          <a:fillRef idx="3">
            <a:schemeClr val="accent1"/>
          </a:fillRef>
          <a:effectRef idx="2">
            <a:schemeClr val="accent1"/>
          </a:effectRef>
          <a:fontRef idx="minor">
            <a:schemeClr val="lt1"/>
          </a:fontRef>
        </p:style>
        <p:txBody>
          <a:bodyPr lIns="91404" tIns="45703" rIns="91404" bIns="45703" rtlCol="0" anchor="ctr"/>
          <a:lstStyle/>
          <a:p>
            <a:pPr algn="ctr"/>
            <a:r>
              <a:rPr lang="en-US" sz="800" dirty="0" smtClean="0">
                <a:solidFill>
                  <a:srgbClr val="000000"/>
                </a:solidFill>
              </a:rPr>
              <a:t>Visiting</a:t>
            </a:r>
            <a:endParaRPr lang="en-US" sz="800" dirty="0">
              <a:solidFill>
                <a:srgbClr val="000000"/>
              </a:solidFill>
            </a:endParaRPr>
          </a:p>
        </p:txBody>
      </p:sp>
      <p:cxnSp>
        <p:nvCxnSpPr>
          <p:cNvPr id="102" name="Straight Arrow Connector 101"/>
          <p:cNvCxnSpPr>
            <a:stCxn id="90" idx="4"/>
            <a:endCxn id="101" idx="0"/>
          </p:cNvCxnSpPr>
          <p:nvPr/>
        </p:nvCxnSpPr>
        <p:spPr>
          <a:xfrm rot="5400000">
            <a:off x="5805968" y="1255021"/>
            <a:ext cx="884189" cy="62228"/>
          </a:xfrm>
          <a:prstGeom prst="straightConnector1">
            <a:avLst/>
          </a:prstGeom>
          <a:ln w="6350" cap="flat" cmpd="sng" algn="ctr">
            <a:solidFill>
              <a:srgbClr val="660066"/>
            </a:solidFill>
            <a:prstDash val="solid"/>
            <a:round/>
            <a:headEnd type="none" w="med" len="med"/>
            <a:tailEnd type="triangle" w="med" len="med"/>
          </a:ln>
        </p:spPr>
        <p:style>
          <a:lnRef idx="2">
            <a:schemeClr val="accent1"/>
          </a:lnRef>
          <a:fillRef idx="0">
            <a:schemeClr val="accent1"/>
          </a:fillRef>
          <a:effectRef idx="1">
            <a:schemeClr val="accent1"/>
          </a:effectRef>
          <a:fontRef idx="minor">
            <a:schemeClr val="tx1"/>
          </a:fontRef>
        </p:style>
      </p:cxnSp>
      <p:sp>
        <p:nvSpPr>
          <p:cNvPr id="103" name="TextBox 102"/>
          <p:cNvSpPr txBox="1"/>
          <p:nvPr/>
        </p:nvSpPr>
        <p:spPr>
          <a:xfrm rot="1328835">
            <a:off x="6706186" y="806625"/>
            <a:ext cx="825571" cy="215409"/>
          </a:xfrm>
          <a:prstGeom prst="rect">
            <a:avLst/>
          </a:prstGeom>
          <a:noFill/>
        </p:spPr>
        <p:txBody>
          <a:bodyPr wrap="none" lIns="91404" tIns="45703" rIns="91404" bIns="45703" rtlCol="0">
            <a:spAutoFit/>
          </a:bodyPr>
          <a:lstStyle/>
          <a:p>
            <a:r>
              <a:rPr lang="en-US" sz="800" i="1" dirty="0">
                <a:solidFill>
                  <a:srgbClr val="660066"/>
                </a:solidFill>
              </a:rPr>
              <a:t>h</a:t>
            </a:r>
            <a:r>
              <a:rPr lang="en-US" sz="800" i="1" dirty="0" smtClean="0">
                <a:solidFill>
                  <a:srgbClr val="660066"/>
                </a:solidFill>
              </a:rPr>
              <a:t>as-subevent</a:t>
            </a:r>
            <a:endParaRPr lang="en-US" sz="800" i="1" dirty="0">
              <a:solidFill>
                <a:srgbClr val="660066"/>
              </a:solidFill>
            </a:endParaRPr>
          </a:p>
        </p:txBody>
      </p:sp>
      <p:sp>
        <p:nvSpPr>
          <p:cNvPr id="104" name="TextBox 103"/>
          <p:cNvSpPr txBox="1"/>
          <p:nvPr/>
        </p:nvSpPr>
        <p:spPr>
          <a:xfrm rot="18912639">
            <a:off x="7014782" y="3342079"/>
            <a:ext cx="741350" cy="215409"/>
          </a:xfrm>
          <a:prstGeom prst="rect">
            <a:avLst/>
          </a:prstGeom>
          <a:noFill/>
        </p:spPr>
        <p:txBody>
          <a:bodyPr wrap="none" lIns="91404" tIns="45703" rIns="91404" bIns="45703" rtlCol="0">
            <a:spAutoFit/>
          </a:bodyPr>
          <a:lstStyle/>
          <a:p>
            <a:r>
              <a:rPr lang="en-US" sz="800" i="1" dirty="0" err="1" smtClean="0">
                <a:solidFill>
                  <a:srgbClr val="660066"/>
                </a:solidFill>
              </a:rPr>
              <a:t>subClassOf</a:t>
            </a:r>
            <a:endParaRPr lang="en-US" sz="800" i="1" dirty="0">
              <a:solidFill>
                <a:srgbClr val="660066"/>
              </a:solidFill>
            </a:endParaRPr>
          </a:p>
        </p:txBody>
      </p:sp>
      <p:sp>
        <p:nvSpPr>
          <p:cNvPr id="105" name="TextBox 104"/>
          <p:cNvSpPr txBox="1"/>
          <p:nvPr/>
        </p:nvSpPr>
        <p:spPr>
          <a:xfrm>
            <a:off x="7065954" y="1865162"/>
            <a:ext cx="825571" cy="215409"/>
          </a:xfrm>
          <a:prstGeom prst="rect">
            <a:avLst/>
          </a:prstGeom>
          <a:noFill/>
        </p:spPr>
        <p:txBody>
          <a:bodyPr wrap="none" lIns="91404" tIns="45703" rIns="91404" bIns="45703" rtlCol="0">
            <a:spAutoFit/>
          </a:bodyPr>
          <a:lstStyle/>
          <a:p>
            <a:r>
              <a:rPr lang="en-US" sz="800" i="1" dirty="0">
                <a:solidFill>
                  <a:srgbClr val="660066"/>
                </a:solidFill>
              </a:rPr>
              <a:t>h</a:t>
            </a:r>
            <a:r>
              <a:rPr lang="en-US" sz="800" i="1" dirty="0" smtClean="0">
                <a:solidFill>
                  <a:srgbClr val="660066"/>
                </a:solidFill>
              </a:rPr>
              <a:t>as-subevent</a:t>
            </a:r>
            <a:endParaRPr lang="en-US" sz="800" i="1" dirty="0">
              <a:solidFill>
                <a:srgbClr val="660066"/>
              </a:solidFill>
            </a:endParaRPr>
          </a:p>
        </p:txBody>
      </p:sp>
      <p:sp>
        <p:nvSpPr>
          <p:cNvPr id="106" name="TextBox 105"/>
          <p:cNvSpPr txBox="1"/>
          <p:nvPr/>
        </p:nvSpPr>
        <p:spPr>
          <a:xfrm rot="16788046">
            <a:off x="6256513" y="1163913"/>
            <a:ext cx="825571" cy="215409"/>
          </a:xfrm>
          <a:prstGeom prst="rect">
            <a:avLst/>
          </a:prstGeom>
          <a:noFill/>
        </p:spPr>
        <p:txBody>
          <a:bodyPr wrap="none" lIns="91404" tIns="45703" rIns="91404" bIns="45703" rtlCol="0">
            <a:spAutoFit/>
          </a:bodyPr>
          <a:lstStyle/>
          <a:p>
            <a:r>
              <a:rPr lang="en-US" sz="800" i="1" dirty="0">
                <a:solidFill>
                  <a:srgbClr val="660066"/>
                </a:solidFill>
              </a:rPr>
              <a:t>h</a:t>
            </a:r>
            <a:r>
              <a:rPr lang="en-US" sz="800" i="1" dirty="0" smtClean="0">
                <a:solidFill>
                  <a:srgbClr val="660066"/>
                </a:solidFill>
              </a:rPr>
              <a:t>as-subevent</a:t>
            </a:r>
            <a:endParaRPr lang="en-US" sz="800" i="1" dirty="0">
              <a:solidFill>
                <a:srgbClr val="660066"/>
              </a:solidFill>
            </a:endParaRPr>
          </a:p>
        </p:txBody>
      </p:sp>
      <p:sp>
        <p:nvSpPr>
          <p:cNvPr id="107" name="TextBox 106"/>
          <p:cNvSpPr txBox="1"/>
          <p:nvPr/>
        </p:nvSpPr>
        <p:spPr>
          <a:xfrm rot="17079418">
            <a:off x="5740045" y="1106011"/>
            <a:ext cx="825571" cy="215409"/>
          </a:xfrm>
          <a:prstGeom prst="rect">
            <a:avLst/>
          </a:prstGeom>
          <a:noFill/>
        </p:spPr>
        <p:txBody>
          <a:bodyPr wrap="none" lIns="91404" tIns="45703" rIns="91404" bIns="45703" rtlCol="0">
            <a:spAutoFit/>
          </a:bodyPr>
          <a:lstStyle/>
          <a:p>
            <a:r>
              <a:rPr lang="en-US" sz="800" i="1" dirty="0">
                <a:solidFill>
                  <a:srgbClr val="660066"/>
                </a:solidFill>
              </a:rPr>
              <a:t>h</a:t>
            </a:r>
            <a:r>
              <a:rPr lang="en-US" sz="800" i="1" dirty="0" smtClean="0">
                <a:solidFill>
                  <a:srgbClr val="660066"/>
                </a:solidFill>
              </a:rPr>
              <a:t>as-subevent</a:t>
            </a:r>
            <a:endParaRPr lang="en-US" sz="800" i="1" dirty="0">
              <a:solidFill>
                <a:srgbClr val="660066"/>
              </a:solidFill>
            </a:endParaRPr>
          </a:p>
        </p:txBody>
      </p:sp>
      <p:sp>
        <p:nvSpPr>
          <p:cNvPr id="108" name="TextBox 107"/>
          <p:cNvSpPr txBox="1"/>
          <p:nvPr/>
        </p:nvSpPr>
        <p:spPr>
          <a:xfrm>
            <a:off x="5463001" y="2154675"/>
            <a:ext cx="1087762" cy="215409"/>
          </a:xfrm>
          <a:prstGeom prst="rect">
            <a:avLst/>
          </a:prstGeom>
          <a:noFill/>
        </p:spPr>
        <p:txBody>
          <a:bodyPr wrap="none" lIns="91404" tIns="45703" rIns="91404" bIns="45703" rtlCol="0">
            <a:spAutoFit/>
          </a:bodyPr>
          <a:lstStyle/>
          <a:p>
            <a:r>
              <a:rPr lang="en-US" sz="800" i="1" dirty="0">
                <a:solidFill>
                  <a:srgbClr val="660066"/>
                </a:solidFill>
              </a:rPr>
              <a:t>h</a:t>
            </a:r>
            <a:r>
              <a:rPr lang="en-US" sz="800" i="1" dirty="0" smtClean="0">
                <a:solidFill>
                  <a:srgbClr val="660066"/>
                </a:solidFill>
              </a:rPr>
              <a:t>as-</a:t>
            </a:r>
            <a:r>
              <a:rPr lang="en-US" sz="800" i="1" dirty="0" err="1" smtClean="0">
                <a:solidFill>
                  <a:srgbClr val="660066"/>
                </a:solidFill>
              </a:rPr>
              <a:t>processingUnit</a:t>
            </a:r>
            <a:endParaRPr lang="en-US" sz="800" i="1" dirty="0">
              <a:solidFill>
                <a:srgbClr val="660066"/>
              </a:solidFill>
            </a:endParaRPr>
          </a:p>
        </p:txBody>
      </p:sp>
      <p:sp>
        <p:nvSpPr>
          <p:cNvPr id="109" name="TextBox 108"/>
          <p:cNvSpPr txBox="1"/>
          <p:nvPr/>
        </p:nvSpPr>
        <p:spPr>
          <a:xfrm rot="21191650">
            <a:off x="4795965" y="2796174"/>
            <a:ext cx="825571" cy="215409"/>
          </a:xfrm>
          <a:prstGeom prst="rect">
            <a:avLst/>
          </a:prstGeom>
          <a:noFill/>
        </p:spPr>
        <p:txBody>
          <a:bodyPr wrap="none" lIns="91404" tIns="45703" rIns="91404" bIns="45703" rtlCol="0">
            <a:spAutoFit/>
          </a:bodyPr>
          <a:lstStyle/>
          <a:p>
            <a:r>
              <a:rPr lang="en-US" sz="800" i="1" dirty="0">
                <a:solidFill>
                  <a:srgbClr val="660066"/>
                </a:solidFill>
              </a:rPr>
              <a:t>h</a:t>
            </a:r>
            <a:r>
              <a:rPr lang="en-US" sz="800" i="1" dirty="0" smtClean="0">
                <a:solidFill>
                  <a:srgbClr val="660066"/>
                </a:solidFill>
              </a:rPr>
              <a:t>as-subevent</a:t>
            </a:r>
            <a:endParaRPr lang="en-US" sz="800" i="1" dirty="0">
              <a:solidFill>
                <a:srgbClr val="660066"/>
              </a:solidFill>
            </a:endParaRPr>
          </a:p>
        </p:txBody>
      </p:sp>
      <p:sp>
        <p:nvSpPr>
          <p:cNvPr id="110" name="Oval 109"/>
          <p:cNvSpPr/>
          <p:nvPr/>
        </p:nvSpPr>
        <p:spPr>
          <a:xfrm>
            <a:off x="6279177" y="4202420"/>
            <a:ext cx="786779" cy="268362"/>
          </a:xfrm>
          <a:prstGeom prst="ellipse">
            <a:avLst/>
          </a:prstGeom>
          <a:noFill/>
          <a:ln>
            <a:solidFill>
              <a:schemeClr val="tx2">
                <a:lumMod val="60000"/>
                <a:lumOff val="40000"/>
              </a:schemeClr>
            </a:solidFill>
          </a:ln>
        </p:spPr>
        <p:style>
          <a:lnRef idx="1">
            <a:schemeClr val="accent1"/>
          </a:lnRef>
          <a:fillRef idx="3">
            <a:schemeClr val="accent1"/>
          </a:fillRef>
          <a:effectRef idx="2">
            <a:schemeClr val="accent1"/>
          </a:effectRef>
          <a:fontRef idx="minor">
            <a:schemeClr val="lt1"/>
          </a:fontRef>
        </p:style>
        <p:txBody>
          <a:bodyPr lIns="91404" tIns="45703" rIns="91404" bIns="45703" rtlCol="0" anchor="ctr"/>
          <a:lstStyle/>
          <a:p>
            <a:pPr algn="ctr"/>
            <a:r>
              <a:rPr lang="en-US" sz="800" dirty="0" smtClean="0">
                <a:solidFill>
                  <a:srgbClr val="000000"/>
                </a:solidFill>
              </a:rPr>
              <a:t>Dinner</a:t>
            </a:r>
            <a:endParaRPr lang="en-US" sz="800" dirty="0">
              <a:solidFill>
                <a:srgbClr val="000000"/>
              </a:solidFill>
            </a:endParaRPr>
          </a:p>
        </p:txBody>
      </p:sp>
      <p:sp>
        <p:nvSpPr>
          <p:cNvPr id="111" name="TextBox 110"/>
          <p:cNvSpPr txBox="1"/>
          <p:nvPr/>
        </p:nvSpPr>
        <p:spPr>
          <a:xfrm rot="19932568">
            <a:off x="6708180" y="3109913"/>
            <a:ext cx="741350" cy="215409"/>
          </a:xfrm>
          <a:prstGeom prst="rect">
            <a:avLst/>
          </a:prstGeom>
          <a:noFill/>
        </p:spPr>
        <p:txBody>
          <a:bodyPr wrap="none" lIns="91404" tIns="45703" rIns="91404" bIns="45703" rtlCol="0">
            <a:spAutoFit/>
          </a:bodyPr>
          <a:lstStyle/>
          <a:p>
            <a:r>
              <a:rPr lang="en-US" sz="800" i="1" dirty="0" err="1" smtClean="0">
                <a:solidFill>
                  <a:srgbClr val="660066"/>
                </a:solidFill>
              </a:rPr>
              <a:t>subClassOf</a:t>
            </a:r>
            <a:endParaRPr lang="en-US" sz="800" i="1" dirty="0">
              <a:solidFill>
                <a:srgbClr val="660066"/>
              </a:solidFill>
            </a:endParaRPr>
          </a:p>
        </p:txBody>
      </p:sp>
      <p:cxnSp>
        <p:nvCxnSpPr>
          <p:cNvPr id="112" name="Straight Arrow Connector 111"/>
          <p:cNvCxnSpPr>
            <a:stCxn id="94" idx="4"/>
            <a:endCxn id="110" idx="0"/>
          </p:cNvCxnSpPr>
          <p:nvPr/>
        </p:nvCxnSpPr>
        <p:spPr>
          <a:xfrm rot="5400000">
            <a:off x="5810061" y="2575087"/>
            <a:ext cx="2489840" cy="764827"/>
          </a:xfrm>
          <a:prstGeom prst="straightConnector1">
            <a:avLst/>
          </a:prstGeom>
          <a:ln w="6350" cap="flat" cmpd="sng" algn="ctr">
            <a:solidFill>
              <a:srgbClr val="660066"/>
            </a:solidFill>
            <a:prstDash val="solid"/>
            <a:round/>
            <a:headEnd type="non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113" name="Straight Arrow Connector 112"/>
          <p:cNvCxnSpPr>
            <a:stCxn id="92" idx="4"/>
            <a:endCxn id="115" idx="0"/>
          </p:cNvCxnSpPr>
          <p:nvPr/>
        </p:nvCxnSpPr>
        <p:spPr>
          <a:xfrm rot="16200000" flipH="1">
            <a:off x="4690979" y="4143565"/>
            <a:ext cx="694832" cy="75407"/>
          </a:xfrm>
          <a:prstGeom prst="straightConnector1">
            <a:avLst/>
          </a:prstGeom>
          <a:ln w="6350" cap="flat" cmpd="sng" algn="ctr">
            <a:solidFill>
              <a:srgbClr val="660066"/>
            </a:solidFill>
            <a:prstDash val="solid"/>
            <a:round/>
            <a:headEnd type="none" w="med" len="med"/>
            <a:tailEnd type="triangle" w="med" len="med"/>
          </a:ln>
        </p:spPr>
        <p:style>
          <a:lnRef idx="2">
            <a:schemeClr val="accent1"/>
          </a:lnRef>
          <a:fillRef idx="0">
            <a:schemeClr val="accent1"/>
          </a:fillRef>
          <a:effectRef idx="1">
            <a:schemeClr val="accent1"/>
          </a:effectRef>
          <a:fontRef idx="minor">
            <a:schemeClr val="tx1"/>
          </a:fontRef>
        </p:style>
      </p:cxnSp>
      <p:sp>
        <p:nvSpPr>
          <p:cNvPr id="114" name="TextBox 113"/>
          <p:cNvSpPr txBox="1"/>
          <p:nvPr/>
        </p:nvSpPr>
        <p:spPr>
          <a:xfrm rot="18075328">
            <a:off x="4760753" y="4037356"/>
            <a:ext cx="741350" cy="215409"/>
          </a:xfrm>
          <a:prstGeom prst="rect">
            <a:avLst/>
          </a:prstGeom>
          <a:noFill/>
        </p:spPr>
        <p:txBody>
          <a:bodyPr wrap="none" lIns="91404" tIns="45703" rIns="91404" bIns="45703" rtlCol="0">
            <a:spAutoFit/>
          </a:bodyPr>
          <a:lstStyle/>
          <a:p>
            <a:r>
              <a:rPr lang="en-US" sz="800" i="1" dirty="0" err="1" smtClean="0">
                <a:solidFill>
                  <a:srgbClr val="660066"/>
                </a:solidFill>
              </a:rPr>
              <a:t>subClassOf</a:t>
            </a:r>
            <a:endParaRPr lang="en-US" sz="800" i="1" dirty="0">
              <a:solidFill>
                <a:srgbClr val="660066"/>
              </a:solidFill>
            </a:endParaRPr>
          </a:p>
        </p:txBody>
      </p:sp>
      <p:sp>
        <p:nvSpPr>
          <p:cNvPr id="115" name="Oval 114"/>
          <p:cNvSpPr/>
          <p:nvPr/>
        </p:nvSpPr>
        <p:spPr>
          <a:xfrm>
            <a:off x="4572001" y="4528685"/>
            <a:ext cx="1008196" cy="310640"/>
          </a:xfrm>
          <a:prstGeom prst="ellipse">
            <a:avLst/>
          </a:prstGeom>
          <a:noFill/>
        </p:spPr>
        <p:style>
          <a:lnRef idx="1">
            <a:schemeClr val="accent1"/>
          </a:lnRef>
          <a:fillRef idx="3">
            <a:schemeClr val="accent1"/>
          </a:fillRef>
          <a:effectRef idx="2">
            <a:schemeClr val="accent1"/>
          </a:effectRef>
          <a:fontRef idx="minor">
            <a:schemeClr val="lt1"/>
          </a:fontRef>
        </p:style>
        <p:txBody>
          <a:bodyPr lIns="91404" tIns="45703" rIns="91404" bIns="45703" rtlCol="0" anchor="ctr"/>
          <a:lstStyle/>
          <a:p>
            <a:pPr algn="ctr"/>
            <a:r>
              <a:rPr lang="en-US" sz="800" dirty="0" smtClean="0">
                <a:solidFill>
                  <a:srgbClr val="000000"/>
                </a:solidFill>
              </a:rPr>
              <a:t>ACM </a:t>
            </a:r>
            <a:r>
              <a:rPr lang="en-US" sz="800" dirty="0" err="1" smtClean="0">
                <a:solidFill>
                  <a:srgbClr val="000000"/>
                </a:solidFill>
              </a:rPr>
              <a:t>Confernce</a:t>
            </a:r>
            <a:endParaRPr lang="en-US" sz="800" dirty="0">
              <a:solidFill>
                <a:srgbClr val="000000"/>
              </a:solidFill>
            </a:endParaRPr>
          </a:p>
        </p:txBody>
      </p:sp>
      <p:cxnSp>
        <p:nvCxnSpPr>
          <p:cNvPr id="116" name="Curved Connector 389"/>
          <p:cNvCxnSpPr>
            <a:cxnSpLocks noChangeAspect="1"/>
            <a:stCxn id="90" idx="3"/>
            <a:endCxn id="91" idx="0"/>
          </p:cNvCxnSpPr>
          <p:nvPr/>
        </p:nvCxnSpPr>
        <p:spPr>
          <a:xfrm rot="5400000">
            <a:off x="4658904" y="1746369"/>
            <a:ext cx="2261443" cy="365802"/>
          </a:xfrm>
          <a:prstGeom prst="curvedConnector3">
            <a:avLst>
              <a:gd name="adj1" fmla="val 50000"/>
            </a:avLst>
          </a:prstGeom>
          <a:ln w="3175" cap="flat" cmpd="sng" algn="ctr">
            <a:solidFill>
              <a:srgbClr val="660066"/>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117" name="Curved Connector 389"/>
          <p:cNvCxnSpPr>
            <a:cxnSpLocks noChangeAspect="1"/>
            <a:stCxn id="101" idx="3"/>
            <a:endCxn id="118" idx="1"/>
          </p:cNvCxnSpPr>
          <p:nvPr/>
        </p:nvCxnSpPr>
        <p:spPr>
          <a:xfrm rot="16200000" flipH="1">
            <a:off x="5544607" y="2365551"/>
            <a:ext cx="1017428" cy="273082"/>
          </a:xfrm>
          <a:prstGeom prst="curvedConnector3">
            <a:avLst>
              <a:gd name="adj1" fmla="val 50000"/>
            </a:avLst>
          </a:prstGeom>
          <a:ln w="3175" cap="flat" cmpd="sng" algn="ctr">
            <a:solidFill>
              <a:srgbClr val="660066"/>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118" name="Oval 117"/>
          <p:cNvSpPr/>
          <p:nvPr/>
        </p:nvSpPr>
        <p:spPr>
          <a:xfrm>
            <a:off x="6057757" y="2965313"/>
            <a:ext cx="902069" cy="310640"/>
          </a:xfrm>
          <a:prstGeom prst="ellipse">
            <a:avLst/>
          </a:prstGeom>
          <a:noFill/>
        </p:spPr>
        <p:style>
          <a:lnRef idx="1">
            <a:schemeClr val="accent1"/>
          </a:lnRef>
          <a:fillRef idx="3">
            <a:schemeClr val="accent1"/>
          </a:fillRef>
          <a:effectRef idx="2">
            <a:schemeClr val="accent1"/>
          </a:effectRef>
          <a:fontRef idx="minor">
            <a:schemeClr val="lt1"/>
          </a:fontRef>
        </p:style>
        <p:txBody>
          <a:bodyPr lIns="91404" tIns="45703" rIns="91404" bIns="45703" rtlCol="0" anchor="ctr"/>
          <a:lstStyle/>
          <a:p>
            <a:pPr algn="ctr"/>
            <a:r>
              <a:rPr lang="en-US" sz="800" dirty="0" smtClean="0">
                <a:solidFill>
                  <a:srgbClr val="000000"/>
                </a:solidFill>
              </a:rPr>
              <a:t>Process-L</a:t>
            </a:r>
            <a:endParaRPr lang="en-US" sz="800" dirty="0">
              <a:solidFill>
                <a:srgbClr val="000000"/>
              </a:solidFill>
            </a:endParaRPr>
          </a:p>
        </p:txBody>
      </p:sp>
      <p:sp>
        <p:nvSpPr>
          <p:cNvPr id="119" name="Oval 118"/>
          <p:cNvSpPr/>
          <p:nvPr/>
        </p:nvSpPr>
        <p:spPr>
          <a:xfrm>
            <a:off x="7384332" y="2849507"/>
            <a:ext cx="1061256" cy="310640"/>
          </a:xfrm>
          <a:prstGeom prst="ellipse">
            <a:avLst/>
          </a:prstGeom>
          <a:noFill/>
        </p:spPr>
        <p:style>
          <a:lnRef idx="1">
            <a:schemeClr val="accent1"/>
          </a:lnRef>
          <a:fillRef idx="3">
            <a:schemeClr val="accent1"/>
          </a:fillRef>
          <a:effectRef idx="2">
            <a:schemeClr val="accent1"/>
          </a:effectRef>
          <a:fontRef idx="minor">
            <a:schemeClr val="lt1"/>
          </a:fontRef>
        </p:style>
        <p:txBody>
          <a:bodyPr lIns="91404" tIns="45703" rIns="91404" bIns="45703" rtlCol="0" anchor="ctr"/>
          <a:lstStyle/>
          <a:p>
            <a:pPr algn="ctr"/>
            <a:r>
              <a:rPr lang="en-US" sz="800" dirty="0" smtClean="0">
                <a:solidFill>
                  <a:srgbClr val="000000"/>
                </a:solidFill>
              </a:rPr>
              <a:t>Serving food</a:t>
            </a:r>
            <a:endParaRPr lang="en-US" sz="800" dirty="0">
              <a:solidFill>
                <a:srgbClr val="000000"/>
              </a:solidFill>
            </a:endParaRPr>
          </a:p>
        </p:txBody>
      </p:sp>
      <p:cxnSp>
        <p:nvCxnSpPr>
          <p:cNvPr id="120" name="Straight Arrow Connector 119"/>
          <p:cNvCxnSpPr>
            <a:stCxn id="94" idx="4"/>
            <a:endCxn id="119" idx="0"/>
          </p:cNvCxnSpPr>
          <p:nvPr/>
        </p:nvCxnSpPr>
        <p:spPr>
          <a:xfrm rot="16200000" flipH="1">
            <a:off x="7107715" y="2042261"/>
            <a:ext cx="1136927" cy="477566"/>
          </a:xfrm>
          <a:prstGeom prst="straightConnector1">
            <a:avLst/>
          </a:prstGeom>
          <a:ln w="6350" cap="flat" cmpd="sng" algn="ctr">
            <a:solidFill>
              <a:srgbClr val="660066"/>
            </a:solidFill>
            <a:prstDash val="solid"/>
            <a:round/>
            <a:headEnd type="none" w="med" len="med"/>
            <a:tailEnd type="triangle" w="med" len="med"/>
          </a:ln>
        </p:spPr>
        <p:style>
          <a:lnRef idx="2">
            <a:schemeClr val="accent1"/>
          </a:lnRef>
          <a:fillRef idx="0">
            <a:schemeClr val="accent1"/>
          </a:fillRef>
          <a:effectRef idx="1">
            <a:schemeClr val="accent1"/>
          </a:effectRef>
          <a:fontRef idx="minor">
            <a:schemeClr val="tx1"/>
          </a:fontRef>
        </p:style>
      </p:cxnSp>
      <p:sp>
        <p:nvSpPr>
          <p:cNvPr id="121" name="Oval 120"/>
          <p:cNvSpPr/>
          <p:nvPr/>
        </p:nvSpPr>
        <p:spPr>
          <a:xfrm>
            <a:off x="7225143" y="2270481"/>
            <a:ext cx="1061256" cy="310640"/>
          </a:xfrm>
          <a:prstGeom prst="ellipse">
            <a:avLst/>
          </a:prstGeom>
          <a:noFill/>
        </p:spPr>
        <p:style>
          <a:lnRef idx="1">
            <a:schemeClr val="accent1"/>
          </a:lnRef>
          <a:fillRef idx="3">
            <a:schemeClr val="accent1"/>
          </a:fillRef>
          <a:effectRef idx="2">
            <a:schemeClr val="accent1"/>
          </a:effectRef>
          <a:fontRef idx="minor">
            <a:schemeClr val="lt1"/>
          </a:fontRef>
        </p:style>
        <p:txBody>
          <a:bodyPr lIns="91404" tIns="45703" rIns="91404" bIns="45703" rtlCol="0" anchor="ctr"/>
          <a:lstStyle/>
          <a:p>
            <a:pPr algn="ctr"/>
            <a:r>
              <a:rPr lang="en-US" sz="800" dirty="0" smtClean="0">
                <a:solidFill>
                  <a:srgbClr val="000000"/>
                </a:solidFill>
              </a:rPr>
              <a:t>Ordering food</a:t>
            </a:r>
            <a:endParaRPr lang="en-US" sz="800" dirty="0">
              <a:solidFill>
                <a:srgbClr val="000000"/>
              </a:solidFill>
            </a:endParaRPr>
          </a:p>
        </p:txBody>
      </p:sp>
      <p:cxnSp>
        <p:nvCxnSpPr>
          <p:cNvPr id="122" name="Curved Connector 389"/>
          <p:cNvCxnSpPr>
            <a:cxnSpLocks noChangeAspect="1"/>
            <a:stCxn id="121" idx="5"/>
            <a:endCxn id="119" idx="7"/>
          </p:cNvCxnSpPr>
          <p:nvPr/>
        </p:nvCxnSpPr>
        <p:spPr>
          <a:xfrm rot="16200000" flipH="1">
            <a:off x="8030891" y="2635719"/>
            <a:ext cx="359371" cy="159189"/>
          </a:xfrm>
          <a:prstGeom prst="curvedConnector3">
            <a:avLst>
              <a:gd name="adj1" fmla="val 50000"/>
            </a:avLst>
          </a:prstGeom>
          <a:ln w="3175" cap="flat" cmpd="sng" algn="ctr">
            <a:solidFill>
              <a:srgbClr val="660066"/>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123" name="TextBox 122"/>
          <p:cNvSpPr txBox="1"/>
          <p:nvPr/>
        </p:nvSpPr>
        <p:spPr>
          <a:xfrm>
            <a:off x="7914960" y="2617897"/>
            <a:ext cx="500512" cy="215409"/>
          </a:xfrm>
          <a:prstGeom prst="rect">
            <a:avLst/>
          </a:prstGeom>
          <a:noFill/>
        </p:spPr>
        <p:txBody>
          <a:bodyPr wrap="none" lIns="91404" tIns="45703" rIns="91404" bIns="45703" rtlCol="0">
            <a:spAutoFit/>
          </a:bodyPr>
          <a:lstStyle/>
          <a:p>
            <a:r>
              <a:rPr lang="en-US" sz="800" i="1" dirty="0" smtClean="0">
                <a:solidFill>
                  <a:srgbClr val="660066"/>
                </a:solidFill>
              </a:rPr>
              <a:t>before</a:t>
            </a:r>
            <a:endParaRPr lang="en-US" sz="800" i="1" dirty="0">
              <a:solidFill>
                <a:srgbClr val="660066"/>
              </a:solidFill>
            </a:endParaRPr>
          </a:p>
        </p:txBody>
      </p:sp>
      <p:cxnSp>
        <p:nvCxnSpPr>
          <p:cNvPr id="124" name="Curved Connector 129"/>
          <p:cNvCxnSpPr>
            <a:stCxn id="94" idx="3"/>
            <a:endCxn id="125" idx="0"/>
          </p:cNvCxnSpPr>
          <p:nvPr/>
        </p:nvCxnSpPr>
        <p:spPr>
          <a:xfrm rot="5400000">
            <a:off x="5763011" y="2307082"/>
            <a:ext cx="2014208" cy="734221"/>
          </a:xfrm>
          <a:prstGeom prst="curvedConnector3">
            <a:avLst>
              <a:gd name="adj1" fmla="val 50000"/>
            </a:avLst>
          </a:prstGeom>
          <a:ln w="3175" cap="flat" cmpd="sng" algn="ctr">
            <a:solidFill>
              <a:srgbClr val="008000"/>
            </a:solidFill>
            <a:prstDash val="sysDot"/>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125" name="TextBox 124"/>
          <p:cNvSpPr txBox="1"/>
          <p:nvPr/>
        </p:nvSpPr>
        <p:spPr>
          <a:xfrm>
            <a:off x="5951634" y="3681296"/>
            <a:ext cx="902739" cy="215409"/>
          </a:xfrm>
          <a:prstGeom prst="rect">
            <a:avLst/>
          </a:prstGeom>
          <a:noFill/>
        </p:spPr>
        <p:txBody>
          <a:bodyPr wrap="none" lIns="91404" tIns="45703" rIns="91404" bIns="45703" rtlCol="0">
            <a:spAutoFit/>
          </a:bodyPr>
          <a:lstStyle/>
          <a:p>
            <a:r>
              <a:rPr lang="en-US" sz="800" dirty="0" smtClean="0"/>
              <a:t>restaurant ,cafe</a:t>
            </a:r>
            <a:endParaRPr lang="en-US" sz="800" dirty="0"/>
          </a:p>
        </p:txBody>
      </p:sp>
      <p:sp>
        <p:nvSpPr>
          <p:cNvPr id="126" name="TextBox 125"/>
          <p:cNvSpPr txBox="1"/>
          <p:nvPr/>
        </p:nvSpPr>
        <p:spPr>
          <a:xfrm>
            <a:off x="5314880" y="3949659"/>
            <a:ext cx="1415699" cy="215409"/>
          </a:xfrm>
          <a:prstGeom prst="rect">
            <a:avLst/>
          </a:prstGeom>
          <a:noFill/>
        </p:spPr>
        <p:txBody>
          <a:bodyPr wrap="none" lIns="91404" tIns="45703" rIns="91404" bIns="45703" rtlCol="0">
            <a:spAutoFit/>
          </a:bodyPr>
          <a:lstStyle/>
          <a:p>
            <a:r>
              <a:rPr lang="en-US" sz="800" dirty="0" err="1" smtClean="0"/>
              <a:t>Mall,plaza,shopping</a:t>
            </a:r>
            <a:r>
              <a:rPr lang="en-US" sz="800" dirty="0" smtClean="0"/>
              <a:t> center</a:t>
            </a:r>
            <a:endParaRPr lang="en-US" sz="800" dirty="0"/>
          </a:p>
        </p:txBody>
      </p:sp>
      <p:cxnSp>
        <p:nvCxnSpPr>
          <p:cNvPr id="127" name="Curved Connector 129"/>
          <p:cNvCxnSpPr>
            <a:stCxn id="99" idx="4"/>
            <a:endCxn id="126" idx="1"/>
          </p:cNvCxnSpPr>
          <p:nvPr/>
        </p:nvCxnSpPr>
        <p:spPr>
          <a:xfrm rot="5400000">
            <a:off x="5312242" y="2678438"/>
            <a:ext cx="1381565" cy="1376287"/>
          </a:xfrm>
          <a:prstGeom prst="curvedConnector4">
            <a:avLst>
              <a:gd name="adj1" fmla="val 46102"/>
              <a:gd name="adj2" fmla="val 116610"/>
            </a:avLst>
          </a:prstGeom>
          <a:ln w="3175" cap="flat" cmpd="sng" algn="ctr">
            <a:solidFill>
              <a:srgbClr val="008000"/>
            </a:solidFill>
            <a:prstDash val="sysDot"/>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128" name="TextBox 127"/>
          <p:cNvSpPr txBox="1"/>
          <p:nvPr/>
        </p:nvSpPr>
        <p:spPr>
          <a:xfrm>
            <a:off x="5686320" y="3312729"/>
            <a:ext cx="983266" cy="215409"/>
          </a:xfrm>
          <a:prstGeom prst="rect">
            <a:avLst/>
          </a:prstGeom>
          <a:noFill/>
        </p:spPr>
        <p:txBody>
          <a:bodyPr wrap="none" lIns="91404" tIns="45703" rIns="91404" bIns="45703" rtlCol="0">
            <a:spAutoFit/>
          </a:bodyPr>
          <a:lstStyle/>
          <a:p>
            <a:r>
              <a:rPr lang="en-US" sz="800" i="1" dirty="0" smtClean="0">
                <a:solidFill>
                  <a:srgbClr val="008000"/>
                </a:solidFill>
              </a:rPr>
              <a:t>has-</a:t>
            </a:r>
            <a:r>
              <a:rPr lang="en-US" sz="800" i="1" dirty="0" err="1" smtClean="0">
                <a:solidFill>
                  <a:srgbClr val="008000"/>
                </a:solidFill>
              </a:rPr>
              <a:t>locationType</a:t>
            </a:r>
            <a:endParaRPr lang="en-US" sz="800" i="1" dirty="0">
              <a:solidFill>
                <a:srgbClr val="008000"/>
              </a:solidFill>
            </a:endParaRPr>
          </a:p>
        </p:txBody>
      </p:sp>
      <p:sp>
        <p:nvSpPr>
          <p:cNvPr id="129" name="Oval 128"/>
          <p:cNvSpPr/>
          <p:nvPr/>
        </p:nvSpPr>
        <p:spPr>
          <a:xfrm>
            <a:off x="5845506" y="4623364"/>
            <a:ext cx="902073" cy="310640"/>
          </a:xfrm>
          <a:prstGeom prst="ellipse">
            <a:avLst/>
          </a:prstGeom>
          <a:noFill/>
        </p:spPr>
        <p:style>
          <a:lnRef idx="1">
            <a:schemeClr val="accent1"/>
          </a:lnRef>
          <a:fillRef idx="3">
            <a:schemeClr val="accent1"/>
          </a:fillRef>
          <a:effectRef idx="2">
            <a:schemeClr val="accent1"/>
          </a:effectRef>
          <a:fontRef idx="minor">
            <a:schemeClr val="lt1"/>
          </a:fontRef>
        </p:style>
        <p:txBody>
          <a:bodyPr lIns="91404" tIns="45703" rIns="91404" bIns="45703" rtlCol="0" anchor="ctr"/>
          <a:lstStyle/>
          <a:p>
            <a:pPr algn="ctr"/>
            <a:r>
              <a:rPr lang="en-US" sz="800" dirty="0" smtClean="0">
                <a:solidFill>
                  <a:srgbClr val="000000"/>
                </a:solidFill>
              </a:rPr>
              <a:t>Process-Schedule</a:t>
            </a:r>
            <a:endParaRPr lang="en-US" sz="800" dirty="0">
              <a:solidFill>
                <a:srgbClr val="000000"/>
              </a:solidFill>
            </a:endParaRPr>
          </a:p>
        </p:txBody>
      </p:sp>
      <p:cxnSp>
        <p:nvCxnSpPr>
          <p:cNvPr id="130" name="Curved Connector 389"/>
          <p:cNvCxnSpPr>
            <a:cxnSpLocks noChangeAspect="1"/>
            <a:stCxn id="115" idx="5"/>
            <a:endCxn id="129" idx="4"/>
          </p:cNvCxnSpPr>
          <p:nvPr/>
        </p:nvCxnSpPr>
        <p:spPr>
          <a:xfrm rot="16200000" flipH="1">
            <a:off x="5794461" y="4431922"/>
            <a:ext cx="140171" cy="863993"/>
          </a:xfrm>
          <a:prstGeom prst="curvedConnector3">
            <a:avLst>
              <a:gd name="adj1" fmla="val 223926"/>
            </a:avLst>
          </a:prstGeom>
          <a:ln w="3175" cap="flat" cmpd="sng" algn="ctr">
            <a:solidFill>
              <a:srgbClr val="660066"/>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131" name="TextBox 130"/>
          <p:cNvSpPr txBox="1"/>
          <p:nvPr/>
        </p:nvSpPr>
        <p:spPr>
          <a:xfrm>
            <a:off x="5208754" y="4876102"/>
            <a:ext cx="1087762" cy="215409"/>
          </a:xfrm>
          <a:prstGeom prst="rect">
            <a:avLst/>
          </a:prstGeom>
          <a:noFill/>
        </p:spPr>
        <p:txBody>
          <a:bodyPr wrap="none" lIns="91404" tIns="45703" rIns="91404" bIns="45703" rtlCol="0">
            <a:spAutoFit/>
          </a:bodyPr>
          <a:lstStyle/>
          <a:p>
            <a:r>
              <a:rPr lang="en-US" sz="800" i="1" dirty="0">
                <a:solidFill>
                  <a:srgbClr val="660066"/>
                </a:solidFill>
              </a:rPr>
              <a:t>h</a:t>
            </a:r>
            <a:r>
              <a:rPr lang="en-US" sz="800" i="1" dirty="0" smtClean="0">
                <a:solidFill>
                  <a:srgbClr val="660066"/>
                </a:solidFill>
              </a:rPr>
              <a:t>as-</a:t>
            </a:r>
            <a:r>
              <a:rPr lang="en-US" sz="800" i="1" dirty="0" err="1" smtClean="0">
                <a:solidFill>
                  <a:srgbClr val="660066"/>
                </a:solidFill>
              </a:rPr>
              <a:t>processingUnit</a:t>
            </a:r>
            <a:endParaRPr lang="en-US" sz="800" i="1" dirty="0">
              <a:solidFill>
                <a:srgbClr val="660066"/>
              </a:solidFill>
            </a:endParaRPr>
          </a:p>
        </p:txBody>
      </p:sp>
      <p:sp>
        <p:nvSpPr>
          <p:cNvPr id="132" name="TextBox 131"/>
          <p:cNvSpPr txBox="1"/>
          <p:nvPr/>
        </p:nvSpPr>
        <p:spPr>
          <a:xfrm>
            <a:off x="5267516" y="4318226"/>
            <a:ext cx="868875" cy="215409"/>
          </a:xfrm>
          <a:prstGeom prst="rect">
            <a:avLst/>
          </a:prstGeom>
          <a:noFill/>
        </p:spPr>
        <p:txBody>
          <a:bodyPr wrap="none" lIns="91404" tIns="45703" rIns="91404" bIns="45703" rtlCol="0">
            <a:spAutoFit/>
          </a:bodyPr>
          <a:lstStyle/>
          <a:p>
            <a:r>
              <a:rPr lang="en-US" sz="800" dirty="0" err="1" smtClean="0"/>
              <a:t>hotel,university</a:t>
            </a:r>
            <a:endParaRPr lang="en-US" sz="800" dirty="0"/>
          </a:p>
        </p:txBody>
      </p:sp>
      <p:cxnSp>
        <p:nvCxnSpPr>
          <p:cNvPr id="133" name="Curved Connector 129"/>
          <p:cNvCxnSpPr>
            <a:stCxn id="115" idx="0"/>
            <a:endCxn id="132" idx="0"/>
          </p:cNvCxnSpPr>
          <p:nvPr/>
        </p:nvCxnSpPr>
        <p:spPr>
          <a:xfrm rot="5400000" flipH="1" flipV="1">
            <a:off x="5283797" y="4110529"/>
            <a:ext cx="210459" cy="625855"/>
          </a:xfrm>
          <a:prstGeom prst="curvedConnector3">
            <a:avLst>
              <a:gd name="adj1" fmla="val 208620"/>
            </a:avLst>
          </a:prstGeom>
          <a:ln w="3175" cap="flat" cmpd="sng" algn="ctr">
            <a:solidFill>
              <a:srgbClr val="008000"/>
            </a:solidFill>
            <a:prstDash val="sysDot"/>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134" name="Curved Connector 129"/>
          <p:cNvCxnSpPr>
            <a:stCxn id="129" idx="5"/>
            <a:endCxn id="135" idx="0"/>
          </p:cNvCxnSpPr>
          <p:nvPr/>
        </p:nvCxnSpPr>
        <p:spPr>
          <a:xfrm rot="5400000">
            <a:off x="6097562" y="4735625"/>
            <a:ext cx="365024" cy="670798"/>
          </a:xfrm>
          <a:prstGeom prst="curvedConnector3">
            <a:avLst>
              <a:gd name="adj1" fmla="val 50000"/>
            </a:avLst>
          </a:prstGeom>
          <a:ln w="3175" cap="flat" cmpd="sng" algn="ctr">
            <a:solidFill>
              <a:srgbClr val="008000"/>
            </a:solidFill>
            <a:prstDash val="sysDot"/>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135" name="TextBox 134"/>
          <p:cNvSpPr txBox="1"/>
          <p:nvPr/>
        </p:nvSpPr>
        <p:spPr>
          <a:xfrm>
            <a:off x="5474069" y="5253536"/>
            <a:ext cx="941211" cy="461631"/>
          </a:xfrm>
          <a:prstGeom prst="rect">
            <a:avLst/>
          </a:prstGeom>
          <a:noFill/>
        </p:spPr>
        <p:txBody>
          <a:bodyPr wrap="none" lIns="91404" tIns="45703" rIns="91404" bIns="45703" rtlCol="0">
            <a:spAutoFit/>
          </a:bodyPr>
          <a:lstStyle/>
          <a:p>
            <a:r>
              <a:rPr lang="en-US" sz="800" dirty="0" smtClean="0"/>
              <a:t>Keynote: 8-9 am</a:t>
            </a:r>
          </a:p>
          <a:p>
            <a:r>
              <a:rPr lang="en-US" sz="800" dirty="0" smtClean="0"/>
              <a:t>Speaker:…</a:t>
            </a:r>
          </a:p>
          <a:p>
            <a:r>
              <a:rPr lang="en-US" sz="800" dirty="0" smtClean="0"/>
              <a:t>…</a:t>
            </a:r>
            <a:endParaRPr lang="en-US" sz="800" dirty="0"/>
          </a:p>
        </p:txBody>
      </p:sp>
      <p:sp>
        <p:nvSpPr>
          <p:cNvPr id="136" name="TextBox 135"/>
          <p:cNvSpPr txBox="1"/>
          <p:nvPr/>
        </p:nvSpPr>
        <p:spPr>
          <a:xfrm>
            <a:off x="6110823" y="5013058"/>
            <a:ext cx="654450" cy="215409"/>
          </a:xfrm>
          <a:prstGeom prst="rect">
            <a:avLst/>
          </a:prstGeom>
          <a:noFill/>
        </p:spPr>
        <p:txBody>
          <a:bodyPr wrap="none" lIns="91404" tIns="45703" rIns="91404" bIns="45703" rtlCol="0">
            <a:spAutoFit/>
          </a:bodyPr>
          <a:lstStyle/>
          <a:p>
            <a:r>
              <a:rPr lang="en-US" sz="800" i="1" dirty="0" smtClean="0">
                <a:solidFill>
                  <a:srgbClr val="008000"/>
                </a:solidFill>
              </a:rPr>
              <a:t>has-value</a:t>
            </a:r>
            <a:endParaRPr lang="en-US" sz="800" i="1" dirty="0">
              <a:solidFill>
                <a:srgbClr val="008000"/>
              </a:solidFill>
            </a:endParaRPr>
          </a:p>
        </p:txBody>
      </p:sp>
      <p:cxnSp>
        <p:nvCxnSpPr>
          <p:cNvPr id="137" name="Curved Connector 136"/>
          <p:cNvCxnSpPr>
            <a:stCxn id="149" idx="4"/>
            <a:endCxn id="138" idx="0"/>
          </p:cNvCxnSpPr>
          <p:nvPr/>
        </p:nvCxnSpPr>
        <p:spPr>
          <a:xfrm rot="5400000">
            <a:off x="6693180" y="5311065"/>
            <a:ext cx="629190" cy="222484"/>
          </a:xfrm>
          <a:prstGeom prst="curvedConnector3">
            <a:avLst>
              <a:gd name="adj1" fmla="val 50000"/>
            </a:avLst>
          </a:prstGeom>
          <a:ln w="3175" cap="flat" cmpd="sng" algn="ctr">
            <a:solidFill>
              <a:srgbClr val="660066"/>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138" name="Oval 137"/>
          <p:cNvSpPr/>
          <p:nvPr/>
        </p:nvSpPr>
        <p:spPr>
          <a:xfrm>
            <a:off x="6657748" y="5736902"/>
            <a:ext cx="477566" cy="252738"/>
          </a:xfrm>
          <a:prstGeom prst="ellipse">
            <a:avLst/>
          </a:prstGeom>
          <a:noFill/>
        </p:spPr>
        <p:style>
          <a:lnRef idx="1">
            <a:schemeClr val="accent1"/>
          </a:lnRef>
          <a:fillRef idx="3">
            <a:schemeClr val="accent1"/>
          </a:fillRef>
          <a:effectRef idx="2">
            <a:schemeClr val="accent1"/>
          </a:effectRef>
          <a:fontRef idx="minor">
            <a:schemeClr val="lt1"/>
          </a:fontRef>
        </p:style>
        <p:txBody>
          <a:bodyPr lIns="91404" tIns="45703" rIns="91404" bIns="45703" rtlCol="0" anchor="ctr"/>
          <a:lstStyle/>
          <a:p>
            <a:pPr algn="ctr"/>
            <a:r>
              <a:rPr lang="en-US" sz="800" dirty="0" smtClean="0">
                <a:solidFill>
                  <a:srgbClr val="000000"/>
                </a:solidFill>
              </a:rPr>
              <a:t>m1</a:t>
            </a:r>
            <a:endParaRPr lang="en-US" sz="800" dirty="0">
              <a:solidFill>
                <a:srgbClr val="000000"/>
              </a:solidFill>
            </a:endParaRPr>
          </a:p>
        </p:txBody>
      </p:sp>
      <p:sp>
        <p:nvSpPr>
          <p:cNvPr id="139" name="Oval 138"/>
          <p:cNvSpPr/>
          <p:nvPr/>
        </p:nvSpPr>
        <p:spPr>
          <a:xfrm>
            <a:off x="7029188" y="5526418"/>
            <a:ext cx="477566" cy="252738"/>
          </a:xfrm>
          <a:prstGeom prst="ellipse">
            <a:avLst/>
          </a:prstGeom>
          <a:noFill/>
        </p:spPr>
        <p:style>
          <a:lnRef idx="1">
            <a:schemeClr val="accent1"/>
          </a:lnRef>
          <a:fillRef idx="3">
            <a:schemeClr val="accent1"/>
          </a:fillRef>
          <a:effectRef idx="2">
            <a:schemeClr val="accent1"/>
          </a:effectRef>
          <a:fontRef idx="minor">
            <a:schemeClr val="lt1"/>
          </a:fontRef>
        </p:style>
        <p:txBody>
          <a:bodyPr lIns="91404" tIns="45703" rIns="91404" bIns="45703" rtlCol="0" anchor="ctr"/>
          <a:lstStyle/>
          <a:p>
            <a:pPr algn="ctr"/>
            <a:r>
              <a:rPr lang="en-US" sz="800" dirty="0" smtClean="0">
                <a:solidFill>
                  <a:srgbClr val="000000"/>
                </a:solidFill>
              </a:rPr>
              <a:t>m2</a:t>
            </a:r>
            <a:endParaRPr lang="en-US" sz="800" dirty="0">
              <a:solidFill>
                <a:srgbClr val="000000"/>
              </a:solidFill>
            </a:endParaRPr>
          </a:p>
        </p:txBody>
      </p:sp>
      <p:cxnSp>
        <p:nvCxnSpPr>
          <p:cNvPr id="140" name="Curved Connector 139"/>
          <p:cNvCxnSpPr>
            <a:stCxn id="149" idx="4"/>
            <a:endCxn id="139" idx="0"/>
          </p:cNvCxnSpPr>
          <p:nvPr/>
        </p:nvCxnSpPr>
        <p:spPr>
          <a:xfrm rot="16200000" flipH="1">
            <a:off x="6984141" y="5242587"/>
            <a:ext cx="418706" cy="148956"/>
          </a:xfrm>
          <a:prstGeom prst="curvedConnector3">
            <a:avLst>
              <a:gd name="adj1" fmla="val 50000"/>
            </a:avLst>
          </a:prstGeom>
          <a:ln w="3175" cap="flat" cmpd="sng" algn="ctr">
            <a:solidFill>
              <a:srgbClr val="660066"/>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141" name="TextBox 140"/>
          <p:cNvSpPr txBox="1"/>
          <p:nvPr/>
        </p:nvSpPr>
        <p:spPr>
          <a:xfrm>
            <a:off x="6588821" y="5410612"/>
            <a:ext cx="665772" cy="215409"/>
          </a:xfrm>
          <a:prstGeom prst="rect">
            <a:avLst/>
          </a:prstGeom>
          <a:noFill/>
        </p:spPr>
        <p:txBody>
          <a:bodyPr wrap="none" lIns="91404" tIns="45703" rIns="91404" bIns="45703" rtlCol="0">
            <a:spAutoFit/>
          </a:bodyPr>
          <a:lstStyle/>
          <a:p>
            <a:r>
              <a:rPr lang="en-US" sz="800" i="1" dirty="0">
                <a:solidFill>
                  <a:srgbClr val="660066"/>
                </a:solidFill>
              </a:rPr>
              <a:t>s</a:t>
            </a:r>
            <a:r>
              <a:rPr lang="en-US" sz="800" i="1" dirty="0" smtClean="0">
                <a:solidFill>
                  <a:srgbClr val="660066"/>
                </a:solidFill>
              </a:rPr>
              <a:t>tarted-by</a:t>
            </a:r>
            <a:endParaRPr lang="en-US" sz="800" i="1" dirty="0">
              <a:solidFill>
                <a:srgbClr val="660066"/>
              </a:solidFill>
            </a:endParaRPr>
          </a:p>
        </p:txBody>
      </p:sp>
      <p:sp>
        <p:nvSpPr>
          <p:cNvPr id="142" name="TextBox 141"/>
          <p:cNvSpPr txBox="1"/>
          <p:nvPr/>
        </p:nvSpPr>
        <p:spPr>
          <a:xfrm>
            <a:off x="7029188" y="5281420"/>
            <a:ext cx="705746" cy="215409"/>
          </a:xfrm>
          <a:prstGeom prst="rect">
            <a:avLst/>
          </a:prstGeom>
          <a:noFill/>
        </p:spPr>
        <p:txBody>
          <a:bodyPr wrap="none" lIns="91404" tIns="45703" rIns="91404" bIns="45703" rtlCol="0">
            <a:spAutoFit/>
          </a:bodyPr>
          <a:lstStyle/>
          <a:p>
            <a:r>
              <a:rPr lang="en-US" sz="800" i="1" dirty="0" smtClean="0">
                <a:solidFill>
                  <a:srgbClr val="660066"/>
                </a:solidFill>
              </a:rPr>
              <a:t>finished-by</a:t>
            </a:r>
            <a:endParaRPr lang="en-US" sz="800" i="1" dirty="0">
              <a:solidFill>
                <a:srgbClr val="660066"/>
              </a:solidFill>
            </a:endParaRPr>
          </a:p>
        </p:txBody>
      </p:sp>
      <p:cxnSp>
        <p:nvCxnSpPr>
          <p:cNvPr id="143" name="Curved Connector 142"/>
          <p:cNvCxnSpPr>
            <a:stCxn id="138" idx="4"/>
            <a:endCxn id="144" idx="0"/>
          </p:cNvCxnSpPr>
          <p:nvPr/>
        </p:nvCxnSpPr>
        <p:spPr>
          <a:xfrm rot="16200000" flipH="1">
            <a:off x="6859386" y="6026784"/>
            <a:ext cx="347415" cy="273125"/>
          </a:xfrm>
          <a:prstGeom prst="curvedConnector3">
            <a:avLst>
              <a:gd name="adj1" fmla="val 50000"/>
            </a:avLst>
          </a:prstGeom>
          <a:ln w="3175" cap="flat" cmpd="sng" algn="ctr">
            <a:solidFill>
              <a:srgbClr val="008000"/>
            </a:solidFill>
            <a:prstDash val="sysDot"/>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144" name="TextBox 143"/>
          <p:cNvSpPr txBox="1"/>
          <p:nvPr/>
        </p:nvSpPr>
        <p:spPr>
          <a:xfrm>
            <a:off x="6891411" y="6337055"/>
            <a:ext cx="556490" cy="215409"/>
          </a:xfrm>
          <a:prstGeom prst="rect">
            <a:avLst/>
          </a:prstGeom>
          <a:noFill/>
        </p:spPr>
        <p:txBody>
          <a:bodyPr wrap="none" lIns="91404" tIns="45703" rIns="91404" bIns="45703" rtlCol="0">
            <a:spAutoFit/>
          </a:bodyPr>
          <a:lstStyle/>
          <a:p>
            <a:r>
              <a:rPr lang="en-US" sz="800" dirty="0" smtClean="0"/>
              <a:t>3:00 pm</a:t>
            </a:r>
            <a:endParaRPr lang="en-US" sz="800" dirty="0"/>
          </a:p>
        </p:txBody>
      </p:sp>
      <p:sp>
        <p:nvSpPr>
          <p:cNvPr id="145" name="TextBox 144"/>
          <p:cNvSpPr txBox="1"/>
          <p:nvPr/>
        </p:nvSpPr>
        <p:spPr>
          <a:xfrm>
            <a:off x="7347564" y="6047542"/>
            <a:ext cx="607786" cy="215409"/>
          </a:xfrm>
          <a:prstGeom prst="rect">
            <a:avLst/>
          </a:prstGeom>
          <a:noFill/>
        </p:spPr>
        <p:txBody>
          <a:bodyPr wrap="none" lIns="91404" tIns="45703" rIns="91404" bIns="45703" rtlCol="0">
            <a:spAutoFit/>
          </a:bodyPr>
          <a:lstStyle/>
          <a:p>
            <a:r>
              <a:rPr lang="en-US" sz="800" dirty="0" smtClean="0"/>
              <a:t>11:59 pm</a:t>
            </a:r>
            <a:endParaRPr lang="en-US" sz="800" dirty="0"/>
          </a:p>
        </p:txBody>
      </p:sp>
      <p:cxnSp>
        <p:nvCxnSpPr>
          <p:cNvPr id="146" name="Curved Connector 145"/>
          <p:cNvCxnSpPr>
            <a:stCxn id="139" idx="4"/>
            <a:endCxn id="145" idx="0"/>
          </p:cNvCxnSpPr>
          <p:nvPr/>
        </p:nvCxnSpPr>
        <p:spPr>
          <a:xfrm rot="16200000" flipH="1">
            <a:off x="7325521" y="5721606"/>
            <a:ext cx="268386" cy="383486"/>
          </a:xfrm>
          <a:prstGeom prst="curvedConnector3">
            <a:avLst>
              <a:gd name="adj1" fmla="val 50000"/>
            </a:avLst>
          </a:prstGeom>
          <a:ln w="3175" cap="flat" cmpd="sng" algn="ctr">
            <a:solidFill>
              <a:srgbClr val="008000"/>
            </a:solidFill>
            <a:prstDash val="sysDot"/>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147" name="TextBox 146"/>
          <p:cNvSpPr txBox="1"/>
          <p:nvPr/>
        </p:nvSpPr>
        <p:spPr>
          <a:xfrm>
            <a:off x="6816937" y="6034155"/>
            <a:ext cx="654450" cy="215409"/>
          </a:xfrm>
          <a:prstGeom prst="rect">
            <a:avLst/>
          </a:prstGeom>
          <a:noFill/>
        </p:spPr>
        <p:txBody>
          <a:bodyPr wrap="none" lIns="91404" tIns="45703" rIns="91404" bIns="45703" rtlCol="0">
            <a:spAutoFit/>
          </a:bodyPr>
          <a:lstStyle/>
          <a:p>
            <a:r>
              <a:rPr lang="en-US" sz="800" i="1" dirty="0">
                <a:solidFill>
                  <a:srgbClr val="008000"/>
                </a:solidFill>
              </a:rPr>
              <a:t>h</a:t>
            </a:r>
            <a:r>
              <a:rPr lang="en-US" sz="800" i="1" dirty="0" smtClean="0">
                <a:solidFill>
                  <a:srgbClr val="008000"/>
                </a:solidFill>
              </a:rPr>
              <a:t>as-value</a:t>
            </a:r>
            <a:endParaRPr lang="en-US" sz="800" i="1" dirty="0">
              <a:solidFill>
                <a:srgbClr val="008000"/>
              </a:solidFill>
            </a:endParaRPr>
          </a:p>
        </p:txBody>
      </p:sp>
      <p:sp>
        <p:nvSpPr>
          <p:cNvPr id="148" name="TextBox 147"/>
          <p:cNvSpPr txBox="1"/>
          <p:nvPr/>
        </p:nvSpPr>
        <p:spPr>
          <a:xfrm>
            <a:off x="7182367" y="5802545"/>
            <a:ext cx="654450" cy="215409"/>
          </a:xfrm>
          <a:prstGeom prst="rect">
            <a:avLst/>
          </a:prstGeom>
          <a:noFill/>
        </p:spPr>
        <p:txBody>
          <a:bodyPr wrap="none" lIns="91404" tIns="45703" rIns="91404" bIns="45703" rtlCol="0">
            <a:spAutoFit/>
          </a:bodyPr>
          <a:lstStyle/>
          <a:p>
            <a:r>
              <a:rPr lang="en-US" sz="800" i="1" dirty="0">
                <a:solidFill>
                  <a:srgbClr val="008000"/>
                </a:solidFill>
              </a:rPr>
              <a:t>h</a:t>
            </a:r>
            <a:r>
              <a:rPr lang="en-US" sz="800" i="1" dirty="0" smtClean="0">
                <a:solidFill>
                  <a:srgbClr val="008000"/>
                </a:solidFill>
              </a:rPr>
              <a:t>as-value</a:t>
            </a:r>
            <a:endParaRPr lang="en-US" sz="800" i="1" dirty="0">
              <a:solidFill>
                <a:srgbClr val="008000"/>
              </a:solidFill>
            </a:endParaRPr>
          </a:p>
        </p:txBody>
      </p:sp>
      <p:sp>
        <p:nvSpPr>
          <p:cNvPr id="149" name="Oval 148"/>
          <p:cNvSpPr/>
          <p:nvPr/>
        </p:nvSpPr>
        <p:spPr>
          <a:xfrm>
            <a:off x="6800638" y="4797072"/>
            <a:ext cx="636756" cy="310640"/>
          </a:xfrm>
          <a:prstGeom prst="ellipse">
            <a:avLst/>
          </a:prstGeom>
          <a:noFill/>
          <a:ln>
            <a:solidFill>
              <a:schemeClr val="tx2">
                <a:lumMod val="60000"/>
                <a:lumOff val="40000"/>
              </a:schemeClr>
            </a:solidFill>
          </a:ln>
        </p:spPr>
        <p:style>
          <a:lnRef idx="1">
            <a:schemeClr val="accent1"/>
          </a:lnRef>
          <a:fillRef idx="3">
            <a:schemeClr val="accent1"/>
          </a:fillRef>
          <a:effectRef idx="2">
            <a:schemeClr val="accent1"/>
          </a:effectRef>
          <a:fontRef idx="minor">
            <a:schemeClr val="lt1"/>
          </a:fontRef>
        </p:style>
        <p:txBody>
          <a:bodyPr lIns="91404" tIns="45703" rIns="91404" bIns="45703" rtlCol="0" anchor="ctr"/>
          <a:lstStyle/>
          <a:p>
            <a:pPr algn="ctr"/>
            <a:r>
              <a:rPr lang="en-US" sz="800" dirty="0" smtClean="0">
                <a:solidFill>
                  <a:srgbClr val="000000"/>
                </a:solidFill>
              </a:rPr>
              <a:t>Delta-dinner</a:t>
            </a:r>
            <a:endParaRPr lang="en-US" sz="800" dirty="0">
              <a:solidFill>
                <a:srgbClr val="000000"/>
              </a:solidFill>
            </a:endParaRPr>
          </a:p>
        </p:txBody>
      </p:sp>
      <p:cxnSp>
        <p:nvCxnSpPr>
          <p:cNvPr id="150" name="Curved Connector 389"/>
          <p:cNvCxnSpPr>
            <a:cxnSpLocks noChangeAspect="1"/>
            <a:stCxn id="110" idx="4"/>
            <a:endCxn id="149" idx="0"/>
          </p:cNvCxnSpPr>
          <p:nvPr/>
        </p:nvCxnSpPr>
        <p:spPr>
          <a:xfrm rot="16200000" flipH="1">
            <a:off x="6732646" y="4410702"/>
            <a:ext cx="326290" cy="446449"/>
          </a:xfrm>
          <a:prstGeom prst="curvedConnector3">
            <a:avLst>
              <a:gd name="adj1" fmla="val 50000"/>
            </a:avLst>
          </a:prstGeom>
          <a:ln w="3175" cap="flat" cmpd="sng" algn="ctr">
            <a:solidFill>
              <a:srgbClr val="660066"/>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151" name="TextBox 150"/>
          <p:cNvSpPr txBox="1"/>
          <p:nvPr/>
        </p:nvSpPr>
        <p:spPr>
          <a:xfrm>
            <a:off x="6527006" y="4470783"/>
            <a:ext cx="831131" cy="215409"/>
          </a:xfrm>
          <a:prstGeom prst="rect">
            <a:avLst/>
          </a:prstGeom>
          <a:noFill/>
        </p:spPr>
        <p:txBody>
          <a:bodyPr wrap="none" lIns="91404" tIns="45703" rIns="91404" bIns="45703" rtlCol="0">
            <a:spAutoFit/>
          </a:bodyPr>
          <a:lstStyle/>
          <a:p>
            <a:r>
              <a:rPr lang="en-US" sz="800" i="1" dirty="0" smtClean="0">
                <a:solidFill>
                  <a:srgbClr val="660066"/>
                </a:solidFill>
              </a:rPr>
              <a:t>occurs-during</a:t>
            </a:r>
            <a:endParaRPr lang="en-US" sz="800" i="1" dirty="0">
              <a:solidFill>
                <a:srgbClr val="660066"/>
              </a:solidFill>
            </a:endParaRPr>
          </a:p>
        </p:txBody>
      </p:sp>
      <p:sp>
        <p:nvSpPr>
          <p:cNvPr id="152" name="Oval 151"/>
          <p:cNvSpPr/>
          <p:nvPr/>
        </p:nvSpPr>
        <p:spPr>
          <a:xfrm>
            <a:off x="7596581" y="3544340"/>
            <a:ext cx="902070" cy="310640"/>
          </a:xfrm>
          <a:prstGeom prst="ellipse">
            <a:avLst/>
          </a:prstGeom>
          <a:noFill/>
          <a:ln>
            <a:solidFill>
              <a:schemeClr val="tx2">
                <a:lumMod val="60000"/>
                <a:lumOff val="40000"/>
              </a:schemeClr>
            </a:solidFill>
          </a:ln>
        </p:spPr>
        <p:style>
          <a:lnRef idx="1">
            <a:schemeClr val="accent1"/>
          </a:lnRef>
          <a:fillRef idx="3">
            <a:schemeClr val="accent1"/>
          </a:fillRef>
          <a:effectRef idx="2">
            <a:schemeClr val="accent1"/>
          </a:effectRef>
          <a:fontRef idx="minor">
            <a:schemeClr val="lt1"/>
          </a:fontRef>
        </p:style>
        <p:txBody>
          <a:bodyPr lIns="91404" tIns="45703" rIns="91404" bIns="45703" rtlCol="0" anchor="ctr"/>
          <a:lstStyle/>
          <a:p>
            <a:pPr algn="ctr"/>
            <a:r>
              <a:rPr lang="en-US" sz="800" dirty="0" smtClean="0">
                <a:solidFill>
                  <a:srgbClr val="000000"/>
                </a:solidFill>
              </a:rPr>
              <a:t>Beijing restaurant</a:t>
            </a:r>
            <a:endParaRPr lang="en-US" sz="800" dirty="0">
              <a:solidFill>
                <a:srgbClr val="000000"/>
              </a:solidFill>
            </a:endParaRPr>
          </a:p>
        </p:txBody>
      </p:sp>
      <p:cxnSp>
        <p:nvCxnSpPr>
          <p:cNvPr id="153" name="Curved Connector 389"/>
          <p:cNvCxnSpPr>
            <a:cxnSpLocks noChangeAspect="1"/>
            <a:stCxn id="151" idx="0"/>
            <a:endCxn id="152" idx="4"/>
          </p:cNvCxnSpPr>
          <p:nvPr/>
        </p:nvCxnSpPr>
        <p:spPr>
          <a:xfrm rot="5400000" flipH="1" flipV="1">
            <a:off x="7187193" y="3610360"/>
            <a:ext cx="615803" cy="1105044"/>
          </a:xfrm>
          <a:prstGeom prst="curvedConnector3">
            <a:avLst>
              <a:gd name="adj1" fmla="val 50000"/>
            </a:avLst>
          </a:prstGeom>
          <a:ln w="3175" cap="flat" cmpd="sng" algn="ctr">
            <a:solidFill>
              <a:srgbClr val="660066"/>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154" name="TextBox 153"/>
          <p:cNvSpPr txBox="1"/>
          <p:nvPr/>
        </p:nvSpPr>
        <p:spPr>
          <a:xfrm>
            <a:off x="7053899" y="4202420"/>
            <a:ext cx="631507" cy="215409"/>
          </a:xfrm>
          <a:prstGeom prst="rect">
            <a:avLst/>
          </a:prstGeom>
          <a:noFill/>
        </p:spPr>
        <p:txBody>
          <a:bodyPr wrap="none" lIns="91404" tIns="45703" rIns="91404" bIns="45703" rtlCol="0">
            <a:spAutoFit/>
          </a:bodyPr>
          <a:lstStyle/>
          <a:p>
            <a:r>
              <a:rPr lang="en-US" sz="800" i="1" dirty="0" smtClean="0">
                <a:solidFill>
                  <a:srgbClr val="660066"/>
                </a:solidFill>
              </a:rPr>
              <a:t>occurs-at</a:t>
            </a:r>
            <a:endParaRPr lang="en-US" sz="800" i="1" dirty="0">
              <a:solidFill>
                <a:srgbClr val="660066"/>
              </a:solidFill>
            </a:endParaRPr>
          </a:p>
        </p:txBody>
      </p:sp>
      <p:sp>
        <p:nvSpPr>
          <p:cNvPr id="155" name="Oval 154"/>
          <p:cNvSpPr/>
          <p:nvPr/>
        </p:nvSpPr>
        <p:spPr>
          <a:xfrm>
            <a:off x="7649646" y="4354977"/>
            <a:ext cx="902070" cy="310640"/>
          </a:xfrm>
          <a:prstGeom prst="ellipse">
            <a:avLst/>
          </a:prstGeom>
          <a:noFill/>
          <a:ln>
            <a:solidFill>
              <a:schemeClr val="tx2">
                <a:lumMod val="60000"/>
                <a:lumOff val="40000"/>
              </a:schemeClr>
            </a:solidFill>
          </a:ln>
        </p:spPr>
        <p:style>
          <a:lnRef idx="1">
            <a:schemeClr val="accent1"/>
          </a:lnRef>
          <a:fillRef idx="3">
            <a:schemeClr val="accent1"/>
          </a:fillRef>
          <a:effectRef idx="2">
            <a:schemeClr val="accent1"/>
          </a:effectRef>
          <a:fontRef idx="minor">
            <a:schemeClr val="lt1"/>
          </a:fontRef>
        </p:style>
        <p:txBody>
          <a:bodyPr lIns="91404" tIns="45703" rIns="91404" bIns="45703" rtlCol="0" anchor="ctr"/>
          <a:lstStyle/>
          <a:p>
            <a:pPr algn="ctr"/>
            <a:r>
              <a:rPr lang="en-US" sz="800" dirty="0" smtClean="0">
                <a:solidFill>
                  <a:srgbClr val="000000"/>
                </a:solidFill>
              </a:rPr>
              <a:t>bound-1</a:t>
            </a:r>
            <a:endParaRPr lang="en-US" sz="800" dirty="0">
              <a:solidFill>
                <a:srgbClr val="000000"/>
              </a:solidFill>
            </a:endParaRPr>
          </a:p>
        </p:txBody>
      </p:sp>
      <p:cxnSp>
        <p:nvCxnSpPr>
          <p:cNvPr id="156" name="Curved Connector 389"/>
          <p:cNvCxnSpPr>
            <a:cxnSpLocks noChangeAspect="1"/>
            <a:stCxn id="152" idx="4"/>
            <a:endCxn id="155" idx="0"/>
          </p:cNvCxnSpPr>
          <p:nvPr/>
        </p:nvCxnSpPr>
        <p:spPr>
          <a:xfrm rot="16200000" flipH="1">
            <a:off x="7824150" y="4078445"/>
            <a:ext cx="499997" cy="53065"/>
          </a:xfrm>
          <a:prstGeom prst="curvedConnector3">
            <a:avLst>
              <a:gd name="adj1" fmla="val 50000"/>
            </a:avLst>
          </a:prstGeom>
          <a:ln w="3175" cap="flat" cmpd="sng" algn="ctr">
            <a:solidFill>
              <a:srgbClr val="660066"/>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157" name="TextBox 156"/>
          <p:cNvSpPr txBox="1"/>
          <p:nvPr/>
        </p:nvSpPr>
        <p:spPr>
          <a:xfrm>
            <a:off x="7755772" y="4065464"/>
            <a:ext cx="836992" cy="215409"/>
          </a:xfrm>
          <a:prstGeom prst="rect">
            <a:avLst/>
          </a:prstGeom>
          <a:noFill/>
        </p:spPr>
        <p:txBody>
          <a:bodyPr wrap="none" lIns="91404" tIns="45703" rIns="91404" bIns="45703" rtlCol="0">
            <a:spAutoFit/>
          </a:bodyPr>
          <a:lstStyle/>
          <a:p>
            <a:r>
              <a:rPr lang="en-US" sz="800" i="1" dirty="0" smtClean="0">
                <a:solidFill>
                  <a:srgbClr val="660066"/>
                </a:solidFill>
              </a:rPr>
              <a:t>has-boundary</a:t>
            </a:r>
            <a:endParaRPr lang="en-US" sz="800" i="1" dirty="0">
              <a:solidFill>
                <a:srgbClr val="660066"/>
              </a:solidFill>
            </a:endParaRPr>
          </a:p>
        </p:txBody>
      </p:sp>
      <p:cxnSp>
        <p:nvCxnSpPr>
          <p:cNvPr id="158" name="Curved Connector 157"/>
          <p:cNvCxnSpPr>
            <a:stCxn id="155" idx="4"/>
            <a:endCxn id="159" idx="0"/>
          </p:cNvCxnSpPr>
          <p:nvPr/>
        </p:nvCxnSpPr>
        <p:spPr>
          <a:xfrm rot="5400000">
            <a:off x="7754034" y="4703162"/>
            <a:ext cx="384192" cy="309103"/>
          </a:xfrm>
          <a:prstGeom prst="curvedConnector3">
            <a:avLst>
              <a:gd name="adj1" fmla="val 50000"/>
            </a:avLst>
          </a:prstGeom>
          <a:ln w="3175" cap="flat" cmpd="sng" algn="ctr">
            <a:solidFill>
              <a:srgbClr val="660066"/>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159" name="Oval 158"/>
          <p:cNvSpPr/>
          <p:nvPr/>
        </p:nvSpPr>
        <p:spPr>
          <a:xfrm>
            <a:off x="7490457" y="5049810"/>
            <a:ext cx="602240" cy="252738"/>
          </a:xfrm>
          <a:prstGeom prst="ellipse">
            <a:avLst/>
          </a:prstGeom>
          <a:noFill/>
        </p:spPr>
        <p:style>
          <a:lnRef idx="1">
            <a:schemeClr val="accent1"/>
          </a:lnRef>
          <a:fillRef idx="3">
            <a:schemeClr val="accent1"/>
          </a:fillRef>
          <a:effectRef idx="2">
            <a:schemeClr val="accent1"/>
          </a:effectRef>
          <a:fontRef idx="minor">
            <a:schemeClr val="lt1"/>
          </a:fontRef>
        </p:style>
        <p:txBody>
          <a:bodyPr lIns="91404" tIns="45703" rIns="91404" bIns="45703" rtlCol="0" anchor="ctr"/>
          <a:lstStyle/>
          <a:p>
            <a:pPr algn="ctr"/>
            <a:r>
              <a:rPr lang="en-US" sz="800" dirty="0" err="1" smtClean="0">
                <a:solidFill>
                  <a:srgbClr val="000000"/>
                </a:solidFill>
              </a:rPr>
              <a:t>lowerbound</a:t>
            </a:r>
            <a:endParaRPr lang="en-US" sz="800" dirty="0">
              <a:solidFill>
                <a:srgbClr val="000000"/>
              </a:solidFill>
            </a:endParaRPr>
          </a:p>
        </p:txBody>
      </p:sp>
      <p:sp>
        <p:nvSpPr>
          <p:cNvPr id="160" name="Oval 159"/>
          <p:cNvSpPr/>
          <p:nvPr/>
        </p:nvSpPr>
        <p:spPr>
          <a:xfrm>
            <a:off x="8143076" y="4991907"/>
            <a:ext cx="602074" cy="252738"/>
          </a:xfrm>
          <a:prstGeom prst="ellipse">
            <a:avLst/>
          </a:prstGeom>
          <a:noFill/>
        </p:spPr>
        <p:style>
          <a:lnRef idx="1">
            <a:schemeClr val="accent1"/>
          </a:lnRef>
          <a:fillRef idx="3">
            <a:schemeClr val="accent1"/>
          </a:fillRef>
          <a:effectRef idx="2">
            <a:schemeClr val="accent1"/>
          </a:effectRef>
          <a:fontRef idx="minor">
            <a:schemeClr val="lt1"/>
          </a:fontRef>
        </p:style>
        <p:txBody>
          <a:bodyPr lIns="91404" tIns="45703" rIns="91404" bIns="45703" rtlCol="0" anchor="ctr"/>
          <a:lstStyle/>
          <a:p>
            <a:pPr algn="ctr"/>
            <a:r>
              <a:rPr lang="en-US" sz="800" dirty="0" err="1" smtClean="0">
                <a:solidFill>
                  <a:srgbClr val="000000"/>
                </a:solidFill>
              </a:rPr>
              <a:t>upperbound</a:t>
            </a:r>
            <a:endParaRPr lang="en-US" sz="800" dirty="0">
              <a:solidFill>
                <a:srgbClr val="000000"/>
              </a:solidFill>
            </a:endParaRPr>
          </a:p>
        </p:txBody>
      </p:sp>
      <p:cxnSp>
        <p:nvCxnSpPr>
          <p:cNvPr id="161" name="Curved Connector 160"/>
          <p:cNvCxnSpPr>
            <a:stCxn id="155" idx="4"/>
            <a:endCxn id="160" idx="0"/>
          </p:cNvCxnSpPr>
          <p:nvPr/>
        </p:nvCxnSpPr>
        <p:spPr>
          <a:xfrm rot="16200000" flipH="1">
            <a:off x="8109253" y="4657046"/>
            <a:ext cx="326289" cy="343432"/>
          </a:xfrm>
          <a:prstGeom prst="curvedConnector3">
            <a:avLst>
              <a:gd name="adj1" fmla="val 50000"/>
            </a:avLst>
          </a:prstGeom>
          <a:ln w="3175" cap="flat" cmpd="sng" algn="ctr">
            <a:solidFill>
              <a:srgbClr val="660066"/>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162" name="TextBox 161"/>
          <p:cNvSpPr txBox="1"/>
          <p:nvPr/>
        </p:nvSpPr>
        <p:spPr>
          <a:xfrm>
            <a:off x="7808834" y="4781447"/>
            <a:ext cx="677193" cy="215409"/>
          </a:xfrm>
          <a:prstGeom prst="rect">
            <a:avLst/>
          </a:prstGeom>
          <a:noFill/>
        </p:spPr>
        <p:txBody>
          <a:bodyPr wrap="none" lIns="91404" tIns="45703" rIns="91404" bIns="45703" rtlCol="0">
            <a:spAutoFit/>
          </a:bodyPr>
          <a:lstStyle/>
          <a:p>
            <a:r>
              <a:rPr lang="en-US" sz="800" i="1" dirty="0" err="1" smtClean="0">
                <a:solidFill>
                  <a:srgbClr val="660066"/>
                </a:solidFill>
              </a:rPr>
              <a:t>s</a:t>
            </a:r>
            <a:r>
              <a:rPr lang="en-US" sz="800" i="1" dirty="0" smtClean="0">
                <a:solidFill>
                  <a:srgbClr val="660066"/>
                </a:solidFill>
              </a:rPr>
              <a:t>-contains</a:t>
            </a:r>
            <a:endParaRPr lang="en-US" sz="800" i="1" dirty="0">
              <a:solidFill>
                <a:srgbClr val="660066"/>
              </a:solidFill>
            </a:endParaRPr>
          </a:p>
        </p:txBody>
      </p:sp>
      <p:sp>
        <p:nvSpPr>
          <p:cNvPr id="163" name="TextBox 162"/>
          <p:cNvSpPr txBox="1"/>
          <p:nvPr/>
        </p:nvSpPr>
        <p:spPr>
          <a:xfrm>
            <a:off x="8461452" y="5592085"/>
            <a:ext cx="594962" cy="215409"/>
          </a:xfrm>
          <a:prstGeom prst="rect">
            <a:avLst/>
          </a:prstGeom>
          <a:noFill/>
        </p:spPr>
        <p:txBody>
          <a:bodyPr wrap="none" lIns="91404" tIns="45703" rIns="91404" bIns="45703" rtlCol="0">
            <a:spAutoFit/>
          </a:bodyPr>
          <a:lstStyle/>
          <a:p>
            <a:r>
              <a:rPr lang="en-US" sz="800" dirty="0" smtClean="0"/>
              <a:t>‘116.02..’</a:t>
            </a:r>
            <a:endParaRPr lang="en-US" sz="800" dirty="0"/>
          </a:p>
        </p:txBody>
      </p:sp>
      <p:cxnSp>
        <p:nvCxnSpPr>
          <p:cNvPr id="164" name="Curved Connector 163"/>
          <p:cNvCxnSpPr>
            <a:stCxn id="160" idx="4"/>
            <a:endCxn id="163" idx="0"/>
          </p:cNvCxnSpPr>
          <p:nvPr/>
        </p:nvCxnSpPr>
        <p:spPr>
          <a:xfrm rot="16200000" flipH="1">
            <a:off x="8427803" y="5260955"/>
            <a:ext cx="347440" cy="314820"/>
          </a:xfrm>
          <a:prstGeom prst="curvedConnector3">
            <a:avLst>
              <a:gd name="adj1" fmla="val 50000"/>
            </a:avLst>
          </a:prstGeom>
          <a:ln w="3175" cap="flat" cmpd="sng" algn="ctr">
            <a:solidFill>
              <a:srgbClr val="008000"/>
            </a:solidFill>
            <a:prstDash val="sysDot"/>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165" name="TextBox 164"/>
          <p:cNvSpPr txBox="1"/>
          <p:nvPr/>
        </p:nvSpPr>
        <p:spPr>
          <a:xfrm>
            <a:off x="8296255" y="5223518"/>
            <a:ext cx="825621" cy="215409"/>
          </a:xfrm>
          <a:prstGeom prst="rect">
            <a:avLst/>
          </a:prstGeom>
          <a:noFill/>
        </p:spPr>
        <p:txBody>
          <a:bodyPr wrap="none" lIns="91404" tIns="45703" rIns="91404" bIns="45703" rtlCol="0">
            <a:spAutoFit/>
          </a:bodyPr>
          <a:lstStyle/>
          <a:p>
            <a:r>
              <a:rPr lang="en-US" sz="800" i="1" dirty="0">
                <a:solidFill>
                  <a:srgbClr val="008000"/>
                </a:solidFill>
              </a:rPr>
              <a:t>h</a:t>
            </a:r>
            <a:r>
              <a:rPr lang="en-US" sz="800" i="1" dirty="0" smtClean="0">
                <a:solidFill>
                  <a:srgbClr val="008000"/>
                </a:solidFill>
              </a:rPr>
              <a:t>as-longitude</a:t>
            </a:r>
            <a:endParaRPr lang="en-US" sz="800" i="1" dirty="0">
              <a:solidFill>
                <a:srgbClr val="008000"/>
              </a:solidFill>
            </a:endParaRPr>
          </a:p>
        </p:txBody>
      </p:sp>
      <p:sp>
        <p:nvSpPr>
          <p:cNvPr id="166" name="TextBox 165"/>
          <p:cNvSpPr txBox="1"/>
          <p:nvPr/>
        </p:nvSpPr>
        <p:spPr>
          <a:xfrm>
            <a:off x="8268767" y="5823696"/>
            <a:ext cx="543666" cy="215409"/>
          </a:xfrm>
          <a:prstGeom prst="rect">
            <a:avLst/>
          </a:prstGeom>
          <a:noFill/>
        </p:spPr>
        <p:txBody>
          <a:bodyPr wrap="none" lIns="91404" tIns="45703" rIns="91404" bIns="45703" rtlCol="0">
            <a:spAutoFit/>
          </a:bodyPr>
          <a:lstStyle/>
          <a:p>
            <a:r>
              <a:rPr lang="en-US" sz="800" dirty="0" smtClean="0"/>
              <a:t>‘39.02..’</a:t>
            </a:r>
            <a:endParaRPr lang="en-US" sz="800" dirty="0"/>
          </a:p>
        </p:txBody>
      </p:sp>
      <p:cxnSp>
        <p:nvCxnSpPr>
          <p:cNvPr id="167" name="Curved Connector 166"/>
          <p:cNvCxnSpPr>
            <a:endCxn id="166" idx="0"/>
          </p:cNvCxnSpPr>
          <p:nvPr/>
        </p:nvCxnSpPr>
        <p:spPr>
          <a:xfrm rot="16200000" flipH="1">
            <a:off x="8128901" y="5411997"/>
            <a:ext cx="579052" cy="244345"/>
          </a:xfrm>
          <a:prstGeom prst="curvedConnector3">
            <a:avLst>
              <a:gd name="adj1" fmla="val 50000"/>
            </a:avLst>
          </a:prstGeom>
          <a:ln w="3175" cap="flat" cmpd="sng" algn="ctr">
            <a:solidFill>
              <a:srgbClr val="008000"/>
            </a:solidFill>
            <a:prstDash val="sysDot"/>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168" name="TextBox 167"/>
          <p:cNvSpPr txBox="1"/>
          <p:nvPr/>
        </p:nvSpPr>
        <p:spPr>
          <a:xfrm>
            <a:off x="7965459" y="5418377"/>
            <a:ext cx="740011" cy="215409"/>
          </a:xfrm>
          <a:prstGeom prst="rect">
            <a:avLst/>
          </a:prstGeom>
          <a:noFill/>
        </p:spPr>
        <p:txBody>
          <a:bodyPr wrap="none" lIns="91404" tIns="45703" rIns="91404" bIns="45703" rtlCol="0">
            <a:spAutoFit/>
          </a:bodyPr>
          <a:lstStyle/>
          <a:p>
            <a:r>
              <a:rPr lang="en-US" sz="800" i="1" dirty="0">
                <a:solidFill>
                  <a:srgbClr val="008000"/>
                </a:solidFill>
              </a:rPr>
              <a:t>h</a:t>
            </a:r>
            <a:r>
              <a:rPr lang="en-US" sz="800" i="1" dirty="0" smtClean="0">
                <a:solidFill>
                  <a:srgbClr val="008000"/>
                </a:solidFill>
              </a:rPr>
              <a:t>as-latitude</a:t>
            </a:r>
            <a:endParaRPr lang="en-US" sz="800" i="1" dirty="0">
              <a:solidFill>
                <a:srgbClr val="008000"/>
              </a:solidFill>
            </a:endParaRPr>
          </a:p>
        </p:txBody>
      </p:sp>
      <p:sp>
        <p:nvSpPr>
          <p:cNvPr id="169" name="TextBox 168"/>
          <p:cNvSpPr txBox="1"/>
          <p:nvPr/>
        </p:nvSpPr>
        <p:spPr>
          <a:xfrm>
            <a:off x="8198702" y="6286917"/>
            <a:ext cx="594962" cy="215409"/>
          </a:xfrm>
          <a:prstGeom prst="rect">
            <a:avLst/>
          </a:prstGeom>
          <a:noFill/>
        </p:spPr>
        <p:txBody>
          <a:bodyPr wrap="none" lIns="91404" tIns="45703" rIns="91404" bIns="45703" rtlCol="0">
            <a:spAutoFit/>
          </a:bodyPr>
          <a:lstStyle/>
          <a:p>
            <a:r>
              <a:rPr lang="en-US" sz="800" dirty="0" smtClean="0"/>
              <a:t>‘116.01..’</a:t>
            </a:r>
            <a:endParaRPr lang="en-US" sz="800" dirty="0"/>
          </a:p>
        </p:txBody>
      </p:sp>
      <p:cxnSp>
        <p:nvCxnSpPr>
          <p:cNvPr id="170" name="Curved Connector 169"/>
          <p:cNvCxnSpPr>
            <a:stCxn id="159" idx="4"/>
            <a:endCxn id="169" idx="0"/>
          </p:cNvCxnSpPr>
          <p:nvPr/>
        </p:nvCxnSpPr>
        <p:spPr>
          <a:xfrm rot="16200000" flipH="1">
            <a:off x="7651696" y="5442429"/>
            <a:ext cx="984369" cy="704606"/>
          </a:xfrm>
          <a:prstGeom prst="curvedConnector3">
            <a:avLst>
              <a:gd name="adj1" fmla="val 50000"/>
            </a:avLst>
          </a:prstGeom>
          <a:ln w="3175" cap="flat" cmpd="sng" algn="ctr">
            <a:solidFill>
              <a:srgbClr val="008000"/>
            </a:solidFill>
            <a:prstDash val="sysDot"/>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171" name="TextBox 170"/>
          <p:cNvSpPr txBox="1"/>
          <p:nvPr/>
        </p:nvSpPr>
        <p:spPr>
          <a:xfrm>
            <a:off x="8033505" y="5918350"/>
            <a:ext cx="825621" cy="215409"/>
          </a:xfrm>
          <a:prstGeom prst="rect">
            <a:avLst/>
          </a:prstGeom>
          <a:noFill/>
        </p:spPr>
        <p:txBody>
          <a:bodyPr wrap="none" lIns="91404" tIns="45703" rIns="91404" bIns="45703" rtlCol="0">
            <a:spAutoFit/>
          </a:bodyPr>
          <a:lstStyle/>
          <a:p>
            <a:r>
              <a:rPr lang="en-US" sz="800" i="1" dirty="0">
                <a:solidFill>
                  <a:srgbClr val="008000"/>
                </a:solidFill>
              </a:rPr>
              <a:t>h</a:t>
            </a:r>
            <a:r>
              <a:rPr lang="en-US" sz="800" i="1" dirty="0" smtClean="0">
                <a:solidFill>
                  <a:srgbClr val="008000"/>
                </a:solidFill>
              </a:rPr>
              <a:t>as-longitude</a:t>
            </a:r>
            <a:endParaRPr lang="en-US" sz="800" i="1" dirty="0">
              <a:solidFill>
                <a:srgbClr val="008000"/>
              </a:solidFill>
            </a:endParaRPr>
          </a:p>
        </p:txBody>
      </p:sp>
      <p:sp>
        <p:nvSpPr>
          <p:cNvPr id="172" name="TextBox 171"/>
          <p:cNvSpPr txBox="1"/>
          <p:nvPr/>
        </p:nvSpPr>
        <p:spPr>
          <a:xfrm>
            <a:off x="8006017" y="6518528"/>
            <a:ext cx="543666" cy="215409"/>
          </a:xfrm>
          <a:prstGeom prst="rect">
            <a:avLst/>
          </a:prstGeom>
          <a:noFill/>
        </p:spPr>
        <p:txBody>
          <a:bodyPr wrap="none" lIns="91404" tIns="45703" rIns="91404" bIns="45703" rtlCol="0">
            <a:spAutoFit/>
          </a:bodyPr>
          <a:lstStyle/>
          <a:p>
            <a:r>
              <a:rPr lang="en-US" sz="800" dirty="0" smtClean="0"/>
              <a:t>‘39.01..’</a:t>
            </a:r>
            <a:endParaRPr lang="en-US" sz="800" dirty="0"/>
          </a:p>
        </p:txBody>
      </p:sp>
      <p:cxnSp>
        <p:nvCxnSpPr>
          <p:cNvPr id="173" name="Curved Connector 172"/>
          <p:cNvCxnSpPr>
            <a:stCxn id="159" idx="4"/>
            <a:endCxn id="172" idx="0"/>
          </p:cNvCxnSpPr>
          <p:nvPr/>
        </p:nvCxnSpPr>
        <p:spPr>
          <a:xfrm rot="16200000" flipH="1">
            <a:off x="7426723" y="5667401"/>
            <a:ext cx="1215980" cy="486273"/>
          </a:xfrm>
          <a:prstGeom prst="curvedConnector3">
            <a:avLst>
              <a:gd name="adj1" fmla="val 50000"/>
            </a:avLst>
          </a:prstGeom>
          <a:ln w="3175" cap="flat" cmpd="sng" algn="ctr">
            <a:solidFill>
              <a:srgbClr val="008000"/>
            </a:solidFill>
            <a:prstDash val="sysDot"/>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174" name="TextBox 173"/>
          <p:cNvSpPr txBox="1"/>
          <p:nvPr/>
        </p:nvSpPr>
        <p:spPr>
          <a:xfrm>
            <a:off x="7702709" y="6171112"/>
            <a:ext cx="740011" cy="215409"/>
          </a:xfrm>
          <a:prstGeom prst="rect">
            <a:avLst/>
          </a:prstGeom>
          <a:noFill/>
        </p:spPr>
        <p:txBody>
          <a:bodyPr wrap="none" lIns="91404" tIns="45703" rIns="91404" bIns="45703" rtlCol="0">
            <a:spAutoFit/>
          </a:bodyPr>
          <a:lstStyle/>
          <a:p>
            <a:r>
              <a:rPr lang="en-US" sz="800" i="1" dirty="0">
                <a:solidFill>
                  <a:srgbClr val="008000"/>
                </a:solidFill>
              </a:rPr>
              <a:t>h</a:t>
            </a:r>
            <a:r>
              <a:rPr lang="en-US" sz="800" i="1" dirty="0" smtClean="0">
                <a:solidFill>
                  <a:srgbClr val="008000"/>
                </a:solidFill>
              </a:rPr>
              <a:t>as-latitude</a:t>
            </a:r>
            <a:endParaRPr lang="en-US" sz="800" i="1" dirty="0">
              <a:solidFill>
                <a:srgbClr val="008000"/>
              </a:solidFill>
            </a:endParaRPr>
          </a:p>
        </p:txBody>
      </p:sp>
      <p:sp>
        <p:nvSpPr>
          <p:cNvPr id="186" name="Slide Number Placeholder 185"/>
          <p:cNvSpPr>
            <a:spLocks noGrp="1"/>
          </p:cNvSpPr>
          <p:nvPr>
            <p:ph type="sldNum" sz="quarter" idx="12"/>
          </p:nvPr>
        </p:nvSpPr>
        <p:spPr/>
        <p:txBody>
          <a:bodyPr/>
          <a:lstStyle/>
          <a:p>
            <a:fld id="{A805C6BB-2B37-E84C-942F-CE92F7AD1391}" type="slidenum">
              <a:rPr lang="en-US" smtClean="0"/>
              <a:pPr/>
              <a:t>22</a:t>
            </a:fld>
            <a:endParaRPr lang="en-US"/>
          </a:p>
        </p:txBody>
      </p:sp>
      <p:sp>
        <p:nvSpPr>
          <p:cNvPr id="187" name="TextBox 186"/>
          <p:cNvSpPr txBox="1"/>
          <p:nvPr/>
        </p:nvSpPr>
        <p:spPr>
          <a:xfrm>
            <a:off x="6400800" y="6535579"/>
            <a:ext cx="1626492" cy="246221"/>
          </a:xfrm>
          <a:prstGeom prst="rect">
            <a:avLst/>
          </a:prstGeom>
          <a:gradFill flip="none" rotWithShape="1">
            <a:gsLst>
              <a:gs pos="99000">
                <a:schemeClr val="bg1"/>
              </a:gs>
              <a:gs pos="100000">
                <a:srgbClr val="000000"/>
              </a:gs>
              <a:gs pos="58000">
                <a:schemeClr val="bg1"/>
              </a:gs>
              <a:gs pos="0">
                <a:schemeClr val="bg2">
                  <a:lumMod val="50000"/>
                </a:schemeClr>
              </a:gs>
            </a:gsLst>
            <a:lin ang="0" scaled="1"/>
            <a:tileRect/>
          </a:gradFill>
        </p:spPr>
        <p:txBody>
          <a:bodyPr wrap="none" rtlCol="0">
            <a:spAutoFit/>
          </a:bodyPr>
          <a:lstStyle/>
          <a:p>
            <a:r>
              <a:rPr lang="en-US" sz="1000" dirty="0" smtClean="0"/>
              <a:t>{</a:t>
            </a:r>
            <a:r>
              <a:rPr lang="en-US" sz="1000" dirty="0" err="1" smtClean="0"/>
              <a:t>srafatir,jain}@ics.uci.edu</a:t>
            </a:r>
            <a:endParaRPr lang="en-US" sz="1000" dirty="0"/>
          </a:p>
        </p:txBody>
      </p:sp>
      <p:pic>
        <p:nvPicPr>
          <p:cNvPr id="188" name="Picture 187" descr="UCI_LOGO.jpg"/>
          <p:cNvPicPr>
            <a:picLocks noChangeAspect="1"/>
          </p:cNvPicPr>
          <p:nvPr/>
        </p:nvPicPr>
        <p:blipFill>
          <a:blip r:embed="rId2"/>
          <a:stretch>
            <a:fillRect/>
          </a:stretch>
        </p:blipFill>
        <p:spPr>
          <a:xfrm>
            <a:off x="7924800" y="6173499"/>
            <a:ext cx="685800" cy="684501"/>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Agglomerative Clustering</a:t>
            </a:r>
            <a:endParaRPr lang="en-US" dirty="0"/>
          </a:p>
        </p:txBody>
      </p:sp>
      <p:pic>
        <p:nvPicPr>
          <p:cNvPr id="4" name="Content Placeholder 3" descr="compare copy.png.jpg"/>
          <p:cNvPicPr>
            <a:picLocks noGrp="1" noChangeAspect="1"/>
          </p:cNvPicPr>
          <p:nvPr>
            <p:ph idx="1"/>
          </p:nvPr>
        </p:nvPicPr>
        <p:blipFill>
          <a:blip r:embed="rId2"/>
          <a:stretch>
            <a:fillRect/>
          </a:stretch>
        </p:blipFill>
        <p:spPr>
          <a:xfrm>
            <a:off x="1435100" y="2666646"/>
            <a:ext cx="7499350" cy="2362908"/>
          </a:xfrm>
        </p:spPr>
      </p:pic>
      <p:sp>
        <p:nvSpPr>
          <p:cNvPr id="7" name="Slide Number Placeholder 6"/>
          <p:cNvSpPr>
            <a:spLocks noGrp="1"/>
          </p:cNvSpPr>
          <p:nvPr>
            <p:ph type="sldNum" sz="quarter" idx="12"/>
          </p:nvPr>
        </p:nvSpPr>
        <p:spPr/>
        <p:txBody>
          <a:bodyPr/>
          <a:lstStyle/>
          <a:p>
            <a:fld id="{A805C6BB-2B37-E84C-942F-CE92F7AD1391}" type="slidenum">
              <a:rPr lang="en-US" smtClean="0"/>
              <a:pPr/>
              <a:t>23</a:t>
            </a:fld>
            <a:endParaRPr lang="en-US"/>
          </a:p>
        </p:txBody>
      </p:sp>
      <p:sp>
        <p:nvSpPr>
          <p:cNvPr id="8" name="TextBox 7"/>
          <p:cNvSpPr txBox="1"/>
          <p:nvPr/>
        </p:nvSpPr>
        <p:spPr>
          <a:xfrm>
            <a:off x="6400800" y="6535579"/>
            <a:ext cx="1626492" cy="246221"/>
          </a:xfrm>
          <a:prstGeom prst="rect">
            <a:avLst/>
          </a:prstGeom>
          <a:gradFill flip="none" rotWithShape="1">
            <a:gsLst>
              <a:gs pos="99000">
                <a:schemeClr val="bg1"/>
              </a:gs>
              <a:gs pos="100000">
                <a:srgbClr val="000000"/>
              </a:gs>
              <a:gs pos="58000">
                <a:schemeClr val="bg1"/>
              </a:gs>
              <a:gs pos="0">
                <a:schemeClr val="bg2">
                  <a:lumMod val="50000"/>
                </a:schemeClr>
              </a:gs>
            </a:gsLst>
            <a:lin ang="0" scaled="1"/>
            <a:tileRect/>
          </a:gradFill>
        </p:spPr>
        <p:txBody>
          <a:bodyPr wrap="none" rtlCol="0">
            <a:spAutoFit/>
          </a:bodyPr>
          <a:lstStyle/>
          <a:p>
            <a:r>
              <a:rPr lang="en-US" sz="1000" dirty="0" smtClean="0"/>
              <a:t>{</a:t>
            </a:r>
            <a:r>
              <a:rPr lang="en-US" sz="1000" dirty="0" err="1" smtClean="0"/>
              <a:t>srafatir,jain}@ics.uci.edu</a:t>
            </a:r>
            <a:endParaRPr lang="en-US" sz="1000" dirty="0"/>
          </a:p>
        </p:txBody>
      </p:sp>
      <p:pic>
        <p:nvPicPr>
          <p:cNvPr id="9" name="Picture 8" descr="UCI_LOGO.jpg"/>
          <p:cNvPicPr>
            <a:picLocks noChangeAspect="1"/>
          </p:cNvPicPr>
          <p:nvPr/>
        </p:nvPicPr>
        <p:blipFill>
          <a:blip r:embed="rId3"/>
          <a:stretch>
            <a:fillRect/>
          </a:stretch>
        </p:blipFill>
        <p:spPr>
          <a:xfrm>
            <a:off x="7924800" y="6173499"/>
            <a:ext cx="685800" cy="684501"/>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152400"/>
            <a:ext cx="7498080" cy="1143000"/>
          </a:xfrm>
        </p:spPr>
        <p:txBody>
          <a:bodyPr>
            <a:normAutofit/>
          </a:bodyPr>
          <a:lstStyle/>
          <a:p>
            <a:r>
              <a:rPr lang="en-US" sz="3600" dirty="0" smtClean="0"/>
              <a:t>Implementation and Results</a:t>
            </a:r>
            <a:endParaRPr lang="en-US" sz="3600" dirty="0"/>
          </a:p>
        </p:txBody>
      </p:sp>
      <p:sp>
        <p:nvSpPr>
          <p:cNvPr id="5" name="TextBox 4"/>
          <p:cNvSpPr txBox="1"/>
          <p:nvPr/>
        </p:nvSpPr>
        <p:spPr>
          <a:xfrm>
            <a:off x="1709026" y="1306354"/>
            <a:ext cx="3472574" cy="5170646"/>
          </a:xfrm>
          <a:prstGeom prst="rect">
            <a:avLst/>
          </a:prstGeom>
          <a:solidFill>
            <a:schemeClr val="accent1">
              <a:lumMod val="20000"/>
              <a:lumOff val="80000"/>
            </a:schemeClr>
          </a:solidFill>
          <a:ln w="57150" cap="sq" cmpd="thickThin">
            <a:solidFill>
              <a:srgbClr val="000090"/>
            </a:solidFill>
            <a:prstDash val="solid"/>
            <a:round/>
          </a:ln>
        </p:spPr>
        <p:txBody>
          <a:bodyPr wrap="square" rtlCol="0">
            <a:spAutoFit/>
          </a:bodyPr>
          <a:lstStyle/>
          <a:p>
            <a:r>
              <a:rPr lang="en-US" sz="1000" b="1" dirty="0" smtClean="0"/>
              <a:t>TRIP scenario</a:t>
            </a:r>
          </a:p>
          <a:p>
            <a:r>
              <a:rPr lang="en-US" sz="1000" dirty="0" smtClean="0"/>
              <a:t>Individual: &lt;</a:t>
            </a:r>
            <a:r>
              <a:rPr lang="en-US" sz="1000" dirty="0" err="1" smtClean="0"/>
              <a:t>domain#event_n</a:t>
            </a:r>
            <a:r>
              <a:rPr lang="en-US" sz="1000" dirty="0" smtClean="0"/>
              <a:t>&gt;</a:t>
            </a:r>
          </a:p>
          <a:p>
            <a:r>
              <a:rPr lang="en-US" sz="1000" dirty="0" smtClean="0"/>
              <a:t>    Types: </a:t>
            </a:r>
          </a:p>
          <a:p>
            <a:r>
              <a:rPr lang="en-US" sz="1000" dirty="0" smtClean="0"/>
              <a:t>        &lt;</a:t>
            </a:r>
            <a:r>
              <a:rPr lang="en-US" sz="1000" dirty="0" err="1" smtClean="0"/>
              <a:t>domain#Staying</a:t>
            </a:r>
            <a:r>
              <a:rPr lang="en-US" sz="1000" dirty="0" smtClean="0"/>
              <a:t>&gt;   </a:t>
            </a:r>
          </a:p>
          <a:p>
            <a:r>
              <a:rPr lang="en-US" sz="1000" dirty="0" smtClean="0"/>
              <a:t>    Facts:  </a:t>
            </a:r>
          </a:p>
          <a:p>
            <a:r>
              <a:rPr lang="en-US" sz="1000" dirty="0" smtClean="0"/>
              <a:t>        &lt;</a:t>
            </a:r>
            <a:r>
              <a:rPr lang="en-US" sz="1000" dirty="0" err="1" smtClean="0"/>
              <a:t>upper#SUPEREVENT</a:t>
            </a:r>
            <a:r>
              <a:rPr lang="en-US" sz="1000" dirty="0" smtClean="0"/>
              <a:t>&gt;  &lt;</a:t>
            </a:r>
            <a:r>
              <a:rPr lang="en-US" sz="1000" dirty="0" err="1" smtClean="0"/>
              <a:t>domain#Trip</a:t>
            </a:r>
            <a:r>
              <a:rPr lang="en-US" sz="1000" dirty="0" smtClean="0"/>
              <a:t>-to-Beijing&gt;,</a:t>
            </a:r>
          </a:p>
          <a:p>
            <a:r>
              <a:rPr lang="en-US" sz="1000" dirty="0" smtClean="0"/>
              <a:t>        &lt;</a:t>
            </a:r>
            <a:r>
              <a:rPr lang="en-US" sz="1000" dirty="0" err="1" smtClean="0"/>
              <a:t>upper#P</a:t>
            </a:r>
            <a:r>
              <a:rPr lang="en-US" sz="1000" dirty="0" smtClean="0"/>
              <a:t>-POI-LOCATION&gt;  &lt;</a:t>
            </a:r>
            <a:r>
              <a:rPr lang="en-US" sz="1000" dirty="0" err="1" smtClean="0"/>
              <a:t>domain#place_k</a:t>
            </a:r>
            <a:r>
              <a:rPr lang="en-US" sz="1000" dirty="0" smtClean="0"/>
              <a:t>&gt;,</a:t>
            </a:r>
          </a:p>
          <a:p>
            <a:r>
              <a:rPr lang="en-US" sz="1000" dirty="0" smtClean="0"/>
              <a:t>        &lt;</a:t>
            </a:r>
            <a:r>
              <a:rPr lang="en-US" sz="1000" dirty="0" err="1" smtClean="0"/>
              <a:t>upper#P</a:t>
            </a:r>
            <a:r>
              <a:rPr lang="en-US" sz="1000" dirty="0" smtClean="0"/>
              <a:t>-T-BEFORE&gt;  &lt;</a:t>
            </a:r>
            <a:r>
              <a:rPr lang="en-US" sz="1000" dirty="0" err="1" smtClean="0"/>
              <a:t>domain#Checking-out_j</a:t>
            </a:r>
            <a:r>
              <a:rPr lang="en-US" sz="1000" dirty="0" smtClean="0"/>
              <a:t>&gt;,</a:t>
            </a:r>
          </a:p>
          <a:p>
            <a:r>
              <a:rPr lang="en-US" sz="1000" dirty="0" smtClean="0"/>
              <a:t>        &lt;</a:t>
            </a:r>
            <a:r>
              <a:rPr lang="en-US" sz="1000" dirty="0" err="1" smtClean="0"/>
              <a:t>upper#P</a:t>
            </a:r>
            <a:r>
              <a:rPr lang="en-US" sz="1000" dirty="0" smtClean="0"/>
              <a:t>-T-AFTER&gt;  &lt;</a:t>
            </a:r>
            <a:r>
              <a:rPr lang="en-US" sz="1000" dirty="0" err="1" smtClean="0"/>
              <a:t>domain#Checking-in_j</a:t>
            </a:r>
            <a:r>
              <a:rPr lang="en-US" sz="1000" dirty="0" smtClean="0"/>
              <a:t>&gt;</a:t>
            </a:r>
          </a:p>
          <a:p>
            <a:r>
              <a:rPr lang="en-US" sz="1000" dirty="0" smtClean="0"/>
              <a:t>    </a:t>
            </a:r>
          </a:p>
          <a:p>
            <a:r>
              <a:rPr lang="en-US" sz="1000" dirty="0" smtClean="0"/>
              <a:t>Individual: &lt;</a:t>
            </a:r>
            <a:r>
              <a:rPr lang="en-US" sz="1000" dirty="0" err="1" smtClean="0"/>
              <a:t>domain#place_k</a:t>
            </a:r>
            <a:r>
              <a:rPr lang="en-US" sz="1000" dirty="0" smtClean="0"/>
              <a:t>&gt;</a:t>
            </a:r>
          </a:p>
          <a:p>
            <a:r>
              <a:rPr lang="en-US" sz="1000" dirty="0" smtClean="0"/>
              <a:t>    Types: </a:t>
            </a:r>
          </a:p>
          <a:p>
            <a:r>
              <a:rPr lang="en-US" sz="1000" dirty="0" smtClean="0"/>
              <a:t>        &lt;</a:t>
            </a:r>
            <a:r>
              <a:rPr lang="en-US" sz="1000" dirty="0" err="1" smtClean="0"/>
              <a:t>domain#POI</a:t>
            </a:r>
            <a:r>
              <a:rPr lang="en-US" sz="1000" dirty="0" smtClean="0"/>
              <a:t>&gt;    </a:t>
            </a:r>
          </a:p>
          <a:p>
            <a:r>
              <a:rPr lang="en-US" sz="1000" dirty="0" smtClean="0"/>
              <a:t>    Facts:  </a:t>
            </a:r>
          </a:p>
          <a:p>
            <a:r>
              <a:rPr lang="en-US" sz="1000" dirty="0" smtClean="0"/>
              <a:t>        &lt;</a:t>
            </a:r>
            <a:r>
              <a:rPr lang="en-US" sz="1000" dirty="0" err="1" smtClean="0"/>
              <a:t>upper#HAS</a:t>
            </a:r>
            <a:r>
              <a:rPr lang="en-US" sz="1000" dirty="0" smtClean="0"/>
              <a:t>-CATEGORY&gt;  “hotel”,  {domain}</a:t>
            </a:r>
          </a:p>
          <a:p>
            <a:r>
              <a:rPr lang="en-US" sz="1000" dirty="0" smtClean="0"/>
              <a:t>        &lt;</a:t>
            </a:r>
            <a:r>
              <a:rPr lang="en-US" sz="1000" dirty="0" err="1" smtClean="0"/>
              <a:t>upper#HAS</a:t>
            </a:r>
            <a:r>
              <a:rPr lang="en-US" sz="1000" dirty="0" smtClean="0"/>
              <a:t>-LATITUDE&gt;  21.13,      {R-Onto}</a:t>
            </a:r>
          </a:p>
          <a:p>
            <a:r>
              <a:rPr lang="en-US" sz="1000" dirty="0" smtClean="0"/>
              <a:t>        &lt;</a:t>
            </a:r>
            <a:r>
              <a:rPr lang="en-US" sz="1000" dirty="0" err="1" smtClean="0"/>
              <a:t>upper#HAS</a:t>
            </a:r>
            <a:r>
              <a:rPr lang="en-US" sz="1000" dirty="0" smtClean="0"/>
              <a:t>-LONGITUDE&gt;  79.06   {R-Onto}</a:t>
            </a:r>
          </a:p>
          <a:p>
            <a:r>
              <a:rPr lang="en-US" sz="1000" dirty="0" smtClean="0"/>
              <a:t>        &lt;</a:t>
            </a:r>
            <a:r>
              <a:rPr lang="en-US" sz="1000" dirty="0" err="1" smtClean="0"/>
              <a:t>upper#HAS</a:t>
            </a:r>
            <a:r>
              <a:rPr lang="en-US" sz="1000" dirty="0" smtClean="0"/>
              <a:t>-BOUNDARY&gt;  &lt;</a:t>
            </a:r>
            <a:r>
              <a:rPr lang="en-US" sz="1000" dirty="0" err="1" smtClean="0"/>
              <a:t>domain#bound-k</a:t>
            </a:r>
            <a:r>
              <a:rPr lang="en-US" sz="1000" dirty="0" smtClean="0"/>
              <a:t>&gt;</a:t>
            </a:r>
          </a:p>
          <a:p>
            <a:endParaRPr lang="en-US" sz="1000" dirty="0" smtClean="0"/>
          </a:p>
          <a:p>
            <a:r>
              <a:rPr lang="en-US" sz="1000" dirty="0" smtClean="0"/>
              <a:t>Individual: &lt;</a:t>
            </a:r>
            <a:r>
              <a:rPr lang="en-US" sz="1000" dirty="0" err="1" smtClean="0"/>
              <a:t>domain#bound-k</a:t>
            </a:r>
            <a:r>
              <a:rPr lang="en-US" sz="1000" dirty="0" smtClean="0"/>
              <a:t>&gt;</a:t>
            </a:r>
          </a:p>
          <a:p>
            <a:r>
              <a:rPr lang="en-US" sz="1000" dirty="0" smtClean="0"/>
              <a:t>    Types: </a:t>
            </a:r>
          </a:p>
          <a:p>
            <a:r>
              <a:rPr lang="en-US" sz="1000" dirty="0" smtClean="0"/>
              <a:t>        &lt;</a:t>
            </a:r>
            <a:r>
              <a:rPr lang="en-US" sz="1000" dirty="0" err="1" smtClean="0"/>
              <a:t>upper#Bounding</a:t>
            </a:r>
            <a:r>
              <a:rPr lang="en-US" sz="1000" dirty="0" smtClean="0"/>
              <a:t>-Box&gt;   </a:t>
            </a:r>
          </a:p>
          <a:p>
            <a:r>
              <a:rPr lang="en-US" sz="1000" dirty="0" smtClean="0"/>
              <a:t>    Facts:  </a:t>
            </a:r>
          </a:p>
          <a:p>
            <a:r>
              <a:rPr lang="en-US" sz="1000" dirty="0" smtClean="0"/>
              <a:t>        &lt;</a:t>
            </a:r>
            <a:r>
              <a:rPr lang="en-US" sz="1000" dirty="0" err="1" smtClean="0"/>
              <a:t>upper#S</a:t>
            </a:r>
            <a:r>
              <a:rPr lang="en-US" sz="1000" dirty="0" smtClean="0"/>
              <a:t>-CONTAINS&gt;  &lt;domain#coor_k1&gt;,</a:t>
            </a:r>
          </a:p>
          <a:p>
            <a:r>
              <a:rPr lang="en-US" sz="1000" dirty="0" smtClean="0"/>
              <a:t>        &lt;</a:t>
            </a:r>
            <a:r>
              <a:rPr lang="en-US" sz="1000" dirty="0" err="1" smtClean="0"/>
              <a:t>upper#S</a:t>
            </a:r>
            <a:r>
              <a:rPr lang="en-US" sz="1000" dirty="0" smtClean="0"/>
              <a:t>-CONTAINS&gt;  &lt;domain#coor_k2&gt;</a:t>
            </a:r>
          </a:p>
          <a:p>
            <a:endParaRPr lang="en-US" sz="1000" dirty="0" smtClean="0"/>
          </a:p>
          <a:p>
            <a:r>
              <a:rPr lang="en-US" sz="1000" dirty="0" smtClean="0"/>
              <a:t>Individual: &lt;domain#coor-k1&gt;</a:t>
            </a:r>
          </a:p>
          <a:p>
            <a:r>
              <a:rPr lang="en-US" sz="1000" dirty="0" smtClean="0"/>
              <a:t>    Types: </a:t>
            </a:r>
          </a:p>
          <a:p>
            <a:r>
              <a:rPr lang="en-US" sz="1000" dirty="0" smtClean="0"/>
              <a:t>        &lt;</a:t>
            </a:r>
            <a:r>
              <a:rPr lang="en-US" sz="1000" dirty="0" err="1" smtClean="0"/>
              <a:t>upper#Coordinates</a:t>
            </a:r>
            <a:r>
              <a:rPr lang="en-US" sz="1000" dirty="0" smtClean="0"/>
              <a:t>&gt;   </a:t>
            </a:r>
          </a:p>
          <a:p>
            <a:r>
              <a:rPr lang="en-US" sz="1000" dirty="0" smtClean="0"/>
              <a:t>    Facts:  </a:t>
            </a:r>
          </a:p>
          <a:p>
            <a:r>
              <a:rPr lang="en-US" sz="1000" dirty="0" smtClean="0"/>
              <a:t>        &lt;</a:t>
            </a:r>
            <a:r>
              <a:rPr lang="en-US" sz="1000" dirty="0" err="1" smtClean="0"/>
              <a:t>upper#HAS</a:t>
            </a:r>
            <a:r>
              <a:rPr lang="en-US" sz="1000" dirty="0" smtClean="0"/>
              <a:t>-LATITUDE&gt;  39.908094,</a:t>
            </a:r>
          </a:p>
          <a:p>
            <a:r>
              <a:rPr lang="en-US" sz="1000" dirty="0" smtClean="0"/>
              <a:t>        &lt;</a:t>
            </a:r>
            <a:r>
              <a:rPr lang="en-US" sz="1000" dirty="0" err="1" smtClean="0"/>
              <a:t>upper#HAS</a:t>
            </a:r>
            <a:r>
              <a:rPr lang="en-US" sz="1000" dirty="0" smtClean="0"/>
              <a:t>-LONGITUDE&gt;  116.444083</a:t>
            </a:r>
          </a:p>
          <a:p>
            <a:endParaRPr lang="en-US" sz="1000" dirty="0" smtClean="0"/>
          </a:p>
          <a:p>
            <a:endParaRPr lang="en-US" sz="1000" dirty="0"/>
          </a:p>
        </p:txBody>
      </p:sp>
      <p:sp>
        <p:nvSpPr>
          <p:cNvPr id="6" name="TextBox 5"/>
          <p:cNvSpPr txBox="1"/>
          <p:nvPr/>
        </p:nvSpPr>
        <p:spPr>
          <a:xfrm>
            <a:off x="5225174" y="1295400"/>
            <a:ext cx="3842626" cy="5170646"/>
          </a:xfrm>
          <a:prstGeom prst="rect">
            <a:avLst/>
          </a:prstGeom>
          <a:solidFill>
            <a:schemeClr val="accent3">
              <a:lumMod val="20000"/>
              <a:lumOff val="80000"/>
            </a:schemeClr>
          </a:solidFill>
          <a:ln w="57150" cap="sq" cmpd="thickThin">
            <a:solidFill>
              <a:srgbClr val="000090"/>
            </a:solidFill>
            <a:prstDash val="solid"/>
            <a:round/>
          </a:ln>
        </p:spPr>
        <p:txBody>
          <a:bodyPr wrap="square" rtlCol="0">
            <a:spAutoFit/>
          </a:bodyPr>
          <a:lstStyle/>
          <a:p>
            <a:r>
              <a:rPr lang="en-US" sz="1000" b="1" dirty="0" smtClean="0"/>
              <a:t>WEDDING scenario</a:t>
            </a:r>
          </a:p>
          <a:p>
            <a:r>
              <a:rPr lang="en-US" sz="1000" dirty="0" smtClean="0"/>
              <a:t>Individual: &lt;</a:t>
            </a:r>
            <a:r>
              <a:rPr lang="en-US" sz="1000" dirty="0" err="1" smtClean="0"/>
              <a:t>domain#event_m</a:t>
            </a:r>
            <a:r>
              <a:rPr lang="en-US" sz="1000" dirty="0" smtClean="0"/>
              <a:t>&gt;</a:t>
            </a:r>
          </a:p>
          <a:p>
            <a:r>
              <a:rPr lang="en-US" sz="1000" dirty="0" smtClean="0"/>
              <a:t>    Types: </a:t>
            </a:r>
          </a:p>
          <a:p>
            <a:r>
              <a:rPr lang="en-US" sz="1000" dirty="0" smtClean="0"/>
              <a:t>        &lt;</a:t>
            </a:r>
            <a:r>
              <a:rPr lang="en-US" sz="1000" dirty="0" err="1" smtClean="0"/>
              <a:t>domain#Groom</a:t>
            </a:r>
            <a:r>
              <a:rPr lang="en-US" sz="1000" dirty="0" smtClean="0"/>
              <a:t>-Arrival&gt;   </a:t>
            </a:r>
          </a:p>
          <a:p>
            <a:r>
              <a:rPr lang="en-US" sz="1000" dirty="0" smtClean="0"/>
              <a:t>    Facts:  </a:t>
            </a:r>
          </a:p>
          <a:p>
            <a:r>
              <a:rPr lang="en-US" sz="1000" dirty="0" smtClean="0"/>
              <a:t>        &lt;</a:t>
            </a:r>
            <a:r>
              <a:rPr lang="en-US" sz="1000" dirty="0" err="1" smtClean="0"/>
              <a:t>upper#SUPEREVENT</a:t>
            </a:r>
            <a:r>
              <a:rPr lang="en-US" sz="1000" dirty="0" smtClean="0"/>
              <a:t>&gt; &lt;</a:t>
            </a:r>
            <a:r>
              <a:rPr lang="en-US" sz="1000" dirty="0" err="1" smtClean="0"/>
              <a:t>domain#indianWeddingCeremony</a:t>
            </a:r>
            <a:r>
              <a:rPr lang="en-US" sz="1000" dirty="0" smtClean="0"/>
              <a:t>&gt;,</a:t>
            </a:r>
          </a:p>
          <a:p>
            <a:r>
              <a:rPr lang="en-US" sz="1000" dirty="0" smtClean="0"/>
              <a:t>        &lt;</a:t>
            </a:r>
            <a:r>
              <a:rPr lang="en-US" sz="1000" dirty="0" err="1" smtClean="0"/>
              <a:t>upper#P</a:t>
            </a:r>
            <a:r>
              <a:rPr lang="en-US" sz="1000" dirty="0" smtClean="0"/>
              <a:t>-POI-LOCATION&gt;  &lt;</a:t>
            </a:r>
            <a:r>
              <a:rPr lang="en-US" sz="1000" dirty="0" err="1" smtClean="0"/>
              <a:t>domain#place_p</a:t>
            </a:r>
            <a:r>
              <a:rPr lang="en-US" sz="1000" dirty="0" smtClean="0"/>
              <a:t>&gt;</a:t>
            </a:r>
          </a:p>
          <a:p>
            <a:r>
              <a:rPr lang="en-US" sz="1000" dirty="0" smtClean="0"/>
              <a:t>        &lt;….</a:t>
            </a:r>
          </a:p>
          <a:p>
            <a:r>
              <a:rPr lang="en-US" sz="1000" dirty="0" smtClean="0"/>
              <a:t>         ….&gt;</a:t>
            </a:r>
          </a:p>
          <a:p>
            <a:r>
              <a:rPr lang="en-US" sz="1000" dirty="0" smtClean="0"/>
              <a:t>         &lt;</a:t>
            </a:r>
            <a:r>
              <a:rPr lang="en-US" sz="1000" dirty="0" err="1" smtClean="0"/>
              <a:t>domain#HAS</a:t>
            </a:r>
            <a:r>
              <a:rPr lang="en-US" sz="1000" dirty="0" smtClean="0"/>
              <a:t>-LOC-QUALITY&gt; “outdoor”,</a:t>
            </a:r>
          </a:p>
          <a:p>
            <a:r>
              <a:rPr lang="en-US" sz="1000" dirty="0" smtClean="0"/>
              <a:t>         …</a:t>
            </a:r>
          </a:p>
          <a:p>
            <a:endParaRPr lang="en-US" sz="1000" dirty="0" smtClean="0"/>
          </a:p>
          <a:p>
            <a:r>
              <a:rPr lang="en-US" sz="1000" dirty="0" smtClean="0"/>
              <a:t>Individual: &lt;</a:t>
            </a:r>
            <a:r>
              <a:rPr lang="en-US" sz="1000" dirty="0" err="1" smtClean="0"/>
              <a:t>domain#event_s</a:t>
            </a:r>
            <a:r>
              <a:rPr lang="en-US" sz="1000" dirty="0" smtClean="0"/>
              <a:t>&gt;</a:t>
            </a:r>
          </a:p>
          <a:p>
            <a:endParaRPr lang="en-US" sz="1000" dirty="0" smtClean="0"/>
          </a:p>
          <a:p>
            <a:r>
              <a:rPr lang="en-US" sz="1000" dirty="0" smtClean="0"/>
              <a:t>    Types: </a:t>
            </a:r>
          </a:p>
          <a:p>
            <a:r>
              <a:rPr lang="en-US" sz="1000" dirty="0" smtClean="0"/>
              <a:t>        &lt;</a:t>
            </a:r>
            <a:r>
              <a:rPr lang="en-US" sz="1000" dirty="0" err="1" smtClean="0"/>
              <a:t>domain#Taking</a:t>
            </a:r>
            <a:r>
              <a:rPr lang="en-US" sz="1000" dirty="0" smtClean="0"/>
              <a:t>-Portrait&gt;   </a:t>
            </a:r>
          </a:p>
          <a:p>
            <a:r>
              <a:rPr lang="en-US" sz="1000" dirty="0" smtClean="0"/>
              <a:t>    Facts:  </a:t>
            </a:r>
          </a:p>
          <a:p>
            <a:r>
              <a:rPr lang="en-US" sz="1000" dirty="0" smtClean="0"/>
              <a:t>        &lt;</a:t>
            </a:r>
            <a:r>
              <a:rPr lang="en-US" sz="1000" dirty="0" err="1" smtClean="0"/>
              <a:t>upper#SUPEREVENT</a:t>
            </a:r>
            <a:r>
              <a:rPr lang="en-US" sz="1000" dirty="0" smtClean="0"/>
              <a:t>&gt; &lt;</a:t>
            </a:r>
            <a:r>
              <a:rPr lang="en-US" sz="1000" dirty="0" err="1" smtClean="0"/>
              <a:t>domain#indianWeddingParty</a:t>
            </a:r>
            <a:r>
              <a:rPr lang="en-US" sz="1000" dirty="0" smtClean="0"/>
              <a:t>&gt;,</a:t>
            </a:r>
          </a:p>
          <a:p>
            <a:r>
              <a:rPr lang="en-US" sz="1000" dirty="0" smtClean="0"/>
              <a:t>        &lt;</a:t>
            </a:r>
            <a:r>
              <a:rPr lang="en-US" sz="1000" dirty="0" err="1" smtClean="0"/>
              <a:t>upper#P</a:t>
            </a:r>
            <a:r>
              <a:rPr lang="en-US" sz="1000" dirty="0" smtClean="0"/>
              <a:t>-POI-LOCATION&gt;  &lt;</a:t>
            </a:r>
            <a:r>
              <a:rPr lang="en-US" sz="1000" dirty="0" err="1" smtClean="0"/>
              <a:t>domain#place_p</a:t>
            </a:r>
            <a:r>
              <a:rPr lang="en-US" sz="1000" dirty="0" smtClean="0"/>
              <a:t>&gt;</a:t>
            </a:r>
          </a:p>
          <a:p>
            <a:r>
              <a:rPr lang="en-US" sz="1000" dirty="0" smtClean="0"/>
              <a:t>        &lt;….</a:t>
            </a:r>
          </a:p>
          <a:p>
            <a:r>
              <a:rPr lang="en-US" sz="1000" dirty="0" smtClean="0"/>
              <a:t>         ….&gt;</a:t>
            </a:r>
          </a:p>
          <a:p>
            <a:r>
              <a:rPr lang="en-US" sz="1000" dirty="0" smtClean="0"/>
              <a:t>         &lt;</a:t>
            </a:r>
            <a:r>
              <a:rPr lang="en-US" sz="1000" dirty="0" err="1" smtClean="0"/>
              <a:t>domain#HAS</a:t>
            </a:r>
            <a:r>
              <a:rPr lang="en-US" sz="1000" dirty="0" smtClean="0"/>
              <a:t>-OBJECT&gt; &lt;</a:t>
            </a:r>
            <a:r>
              <a:rPr lang="en-US" sz="1000" dirty="0" err="1" smtClean="0"/>
              <a:t>domain#face_h</a:t>
            </a:r>
            <a:r>
              <a:rPr lang="en-US" sz="1000" dirty="0" smtClean="0"/>
              <a:t>&gt;,</a:t>
            </a:r>
          </a:p>
          <a:p>
            <a:r>
              <a:rPr lang="en-US" sz="1000" dirty="0" smtClean="0"/>
              <a:t>         &lt;</a:t>
            </a:r>
            <a:r>
              <a:rPr lang="en-US" sz="1000" dirty="0" err="1" smtClean="0"/>
              <a:t>domain#HAS</a:t>
            </a:r>
            <a:r>
              <a:rPr lang="en-US" sz="1000" dirty="0" smtClean="0"/>
              <a:t>-Processing-Unit&gt; “http://</a:t>
            </a:r>
            <a:r>
              <a:rPr lang="en-US" sz="1000" dirty="0" err="1" smtClean="0"/>
              <a:t>www.unitX.com</a:t>
            </a:r>
            <a:r>
              <a:rPr lang="en-US" sz="1000" dirty="0" smtClean="0"/>
              <a:t>”,</a:t>
            </a:r>
          </a:p>
          <a:p>
            <a:r>
              <a:rPr lang="en-US" sz="1000" dirty="0" smtClean="0"/>
              <a:t>         …</a:t>
            </a:r>
          </a:p>
          <a:p>
            <a:r>
              <a:rPr lang="en-US" sz="1000" dirty="0" smtClean="0"/>
              <a:t> </a:t>
            </a:r>
          </a:p>
          <a:p>
            <a:r>
              <a:rPr lang="en-US" sz="1000" dirty="0" smtClean="0"/>
              <a:t>Individual: &lt;</a:t>
            </a:r>
            <a:r>
              <a:rPr lang="en-US" sz="1000" dirty="0" err="1" smtClean="0"/>
              <a:t>domain#face_h</a:t>
            </a:r>
            <a:r>
              <a:rPr lang="en-US" sz="1000" dirty="0" smtClean="0"/>
              <a:t>&gt;</a:t>
            </a:r>
          </a:p>
          <a:p>
            <a:r>
              <a:rPr lang="en-US" sz="1000" dirty="0" smtClean="0"/>
              <a:t>      Types:</a:t>
            </a:r>
          </a:p>
          <a:p>
            <a:r>
              <a:rPr lang="en-US" sz="1000" dirty="0" smtClean="0"/>
              <a:t>         &lt;</a:t>
            </a:r>
            <a:r>
              <a:rPr lang="en-US" sz="1000" dirty="0" err="1" smtClean="0"/>
              <a:t>domain#Face</a:t>
            </a:r>
            <a:r>
              <a:rPr lang="en-US" sz="1000" dirty="0" smtClean="0"/>
              <a:t>&gt;</a:t>
            </a:r>
          </a:p>
          <a:p>
            <a:r>
              <a:rPr lang="en-US" sz="1000" dirty="0" smtClean="0"/>
              <a:t>      Facts:</a:t>
            </a:r>
          </a:p>
          <a:p>
            <a:r>
              <a:rPr lang="en-US" sz="1000" dirty="0" smtClean="0"/>
              <a:t>        &lt;</a:t>
            </a:r>
            <a:r>
              <a:rPr lang="en-US" sz="1000" dirty="0" err="1" smtClean="0"/>
              <a:t>domain#HAS</a:t>
            </a:r>
            <a:r>
              <a:rPr lang="en-US" sz="1000" dirty="0" smtClean="0"/>
              <a:t>-VIS-QUALITY&gt; “smiling”</a:t>
            </a:r>
          </a:p>
          <a:p>
            <a:endParaRPr lang="en-US" sz="1000" dirty="0" smtClean="0"/>
          </a:p>
          <a:p>
            <a:endParaRPr lang="en-US" sz="1000" dirty="0" smtClean="0"/>
          </a:p>
          <a:p>
            <a:endParaRPr lang="en-US" sz="1000" dirty="0"/>
          </a:p>
        </p:txBody>
      </p:sp>
      <p:sp>
        <p:nvSpPr>
          <p:cNvPr id="7" name="Slide Number Placeholder 6"/>
          <p:cNvSpPr>
            <a:spLocks noGrp="1"/>
          </p:cNvSpPr>
          <p:nvPr>
            <p:ph type="sldNum" sz="quarter" idx="12"/>
          </p:nvPr>
        </p:nvSpPr>
        <p:spPr/>
        <p:txBody>
          <a:bodyPr/>
          <a:lstStyle/>
          <a:p>
            <a:fld id="{A805C6BB-2B37-E84C-942F-CE92F7AD1391}" type="slidenum">
              <a:rPr lang="en-US" smtClean="0"/>
              <a:pPr/>
              <a:t>24</a:t>
            </a:fld>
            <a:endParaRPr lang="en-US"/>
          </a:p>
        </p:txBody>
      </p:sp>
      <p:sp>
        <p:nvSpPr>
          <p:cNvPr id="8" name="TextBox 7"/>
          <p:cNvSpPr txBox="1"/>
          <p:nvPr/>
        </p:nvSpPr>
        <p:spPr>
          <a:xfrm>
            <a:off x="6400800" y="6535579"/>
            <a:ext cx="1626492" cy="246221"/>
          </a:xfrm>
          <a:prstGeom prst="rect">
            <a:avLst/>
          </a:prstGeom>
          <a:gradFill flip="none" rotWithShape="1">
            <a:gsLst>
              <a:gs pos="99000">
                <a:schemeClr val="bg1"/>
              </a:gs>
              <a:gs pos="100000">
                <a:srgbClr val="000000"/>
              </a:gs>
              <a:gs pos="58000">
                <a:schemeClr val="bg1"/>
              </a:gs>
              <a:gs pos="0">
                <a:schemeClr val="bg2">
                  <a:lumMod val="50000"/>
                </a:schemeClr>
              </a:gs>
            </a:gsLst>
            <a:lin ang="0" scaled="1"/>
            <a:tileRect/>
          </a:gradFill>
        </p:spPr>
        <p:txBody>
          <a:bodyPr wrap="none" rtlCol="0">
            <a:spAutoFit/>
          </a:bodyPr>
          <a:lstStyle/>
          <a:p>
            <a:r>
              <a:rPr lang="en-US" sz="1000" dirty="0" smtClean="0"/>
              <a:t>{</a:t>
            </a:r>
            <a:r>
              <a:rPr lang="en-US" sz="1000" dirty="0" err="1" smtClean="0"/>
              <a:t>srafatir,jain}@ics.uci.edu</a:t>
            </a:r>
            <a:endParaRPr lang="en-US" sz="1000" dirty="0"/>
          </a:p>
        </p:txBody>
      </p:sp>
      <p:pic>
        <p:nvPicPr>
          <p:cNvPr id="9" name="Picture 8" descr="UCI_LOGO.jpg"/>
          <p:cNvPicPr>
            <a:picLocks noChangeAspect="1"/>
          </p:cNvPicPr>
          <p:nvPr/>
        </p:nvPicPr>
        <p:blipFill>
          <a:blip r:embed="rId3"/>
          <a:stretch>
            <a:fillRect/>
          </a:stretch>
        </p:blipFill>
        <p:spPr>
          <a:xfrm>
            <a:off x="7924800" y="6173499"/>
            <a:ext cx="685800" cy="684501"/>
          </a:xfrm>
          <a:prstGeom prst="rect">
            <a:avLst/>
          </a:prstGeom>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25804846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Upper/Domain Ontology</a:t>
            </a:r>
          </a:p>
        </p:txBody>
      </p:sp>
      <p:sp>
        <p:nvSpPr>
          <p:cNvPr id="3" name="Content Placeholder 2"/>
          <p:cNvSpPr>
            <a:spLocks noGrp="1"/>
          </p:cNvSpPr>
          <p:nvPr>
            <p:ph idx="1"/>
          </p:nvPr>
        </p:nvSpPr>
        <p:spPr>
          <a:xfrm>
            <a:off x="960120" y="1447800"/>
            <a:ext cx="7498080" cy="4800600"/>
          </a:xfrm>
        </p:spPr>
        <p:txBody>
          <a:bodyPr>
            <a:noAutofit/>
          </a:bodyPr>
          <a:lstStyle/>
          <a:p>
            <a:r>
              <a:rPr lang="en-US" sz="1600" dirty="0" smtClean="0"/>
              <a:t>Basic Derivation of E* by A. Gupta, R. Jain.</a:t>
            </a:r>
          </a:p>
          <a:p>
            <a:r>
              <a:rPr lang="en-US" sz="1600" dirty="0" smtClean="0"/>
              <a:t>Context of event classes in domain ontology</a:t>
            </a:r>
            <a:endParaRPr lang="en-US" sz="1400" dirty="0" smtClean="0"/>
          </a:p>
          <a:p>
            <a:endParaRPr lang="en-US" sz="1800" dirty="0" smtClean="0"/>
          </a:p>
          <a:p>
            <a:r>
              <a:rPr lang="en-US" sz="1800" dirty="0" smtClean="0"/>
              <a:t>Temporal model (absolute and relative)</a:t>
            </a:r>
            <a:endParaRPr lang="en-US" sz="1400" dirty="0" smtClean="0"/>
          </a:p>
          <a:p>
            <a:endParaRPr lang="en-US" sz="1800" dirty="0" smtClean="0"/>
          </a:p>
          <a:p>
            <a:r>
              <a:rPr lang="en-US" sz="1800" dirty="0" smtClean="0"/>
              <a:t>Spatial model</a:t>
            </a:r>
          </a:p>
          <a:p>
            <a:pPr lvl="1"/>
            <a:r>
              <a:rPr lang="en-US" sz="1200" dirty="0" err="1" smtClean="0">
                <a:latin typeface="Courier"/>
                <a:cs typeface="Courier"/>
              </a:rPr>
              <a:t>Coordinate(lat,lng</a:t>
            </a:r>
            <a:r>
              <a:rPr lang="en-US" sz="1200" dirty="0" smtClean="0">
                <a:latin typeface="Courier"/>
                <a:cs typeface="Courier"/>
              </a:rPr>
              <a:t>), </a:t>
            </a:r>
            <a:r>
              <a:rPr lang="en-US" sz="1200" dirty="0" err="1" smtClean="0">
                <a:latin typeface="Courier"/>
                <a:cs typeface="Courier"/>
              </a:rPr>
              <a:t>boundingbox(a</a:t>
            </a:r>
            <a:r>
              <a:rPr lang="en-US" sz="1200" dirty="0" smtClean="0">
                <a:latin typeface="Courier"/>
                <a:cs typeface="Courier"/>
              </a:rPr>
              <a:t> pair of coordinates), place-name (e.g. Disney Land), </a:t>
            </a:r>
            <a:r>
              <a:rPr lang="en-US" sz="1200" dirty="0" err="1" smtClean="0">
                <a:latin typeface="Courier"/>
                <a:cs typeface="Courier"/>
              </a:rPr>
              <a:t>locationType</a:t>
            </a:r>
            <a:endParaRPr lang="en-US" sz="1200" dirty="0" smtClean="0">
              <a:latin typeface="Courier"/>
              <a:cs typeface="Courier"/>
            </a:endParaRPr>
          </a:p>
          <a:p>
            <a:pPr lvl="1"/>
            <a:r>
              <a:rPr lang="en-US" sz="1200" dirty="0" smtClean="0">
                <a:latin typeface="Courier"/>
                <a:cs typeface="Courier"/>
              </a:rPr>
              <a:t>(Perdurant occurs-at </a:t>
            </a:r>
            <a:r>
              <a:rPr lang="en-US" sz="1200" dirty="0" err="1" smtClean="0">
                <a:latin typeface="Courier"/>
                <a:cs typeface="Courier"/>
              </a:rPr>
              <a:t>Place),(Place</a:t>
            </a:r>
            <a:r>
              <a:rPr lang="en-US" sz="1200" dirty="0" smtClean="0">
                <a:latin typeface="Courier"/>
                <a:cs typeface="Courier"/>
              </a:rPr>
              <a:t> has-boundary </a:t>
            </a:r>
            <a:r>
              <a:rPr lang="en-US" sz="1200" dirty="0" err="1" smtClean="0">
                <a:latin typeface="Courier"/>
                <a:cs typeface="Courier"/>
              </a:rPr>
              <a:t>BoundingBox</a:t>
            </a:r>
            <a:r>
              <a:rPr lang="en-US" sz="1200" dirty="0" smtClean="0">
                <a:latin typeface="Courier"/>
                <a:cs typeface="Courier"/>
              </a:rPr>
              <a:t>), (</a:t>
            </a:r>
            <a:r>
              <a:rPr lang="en-US" sz="1200" dirty="0" err="1" smtClean="0">
                <a:latin typeface="Courier"/>
                <a:cs typeface="Courier"/>
              </a:rPr>
              <a:t>BoundingBox</a:t>
            </a:r>
            <a:r>
              <a:rPr lang="en-US" sz="1200" dirty="0" smtClean="0">
                <a:latin typeface="Courier"/>
                <a:cs typeface="Courier"/>
              </a:rPr>
              <a:t> </a:t>
            </a:r>
            <a:r>
              <a:rPr lang="en-US" sz="1200" dirty="0" err="1" smtClean="0">
                <a:latin typeface="Courier"/>
                <a:cs typeface="Courier"/>
              </a:rPr>
              <a:t>s</a:t>
            </a:r>
            <a:r>
              <a:rPr lang="en-US" sz="1200" dirty="0" smtClean="0">
                <a:latin typeface="Courier"/>
                <a:cs typeface="Courier"/>
              </a:rPr>
              <a:t>-contains Coordinates).</a:t>
            </a:r>
          </a:p>
          <a:p>
            <a:r>
              <a:rPr lang="en-US" sz="1800" dirty="0" smtClean="0"/>
              <a:t>Structural model (subevent)</a:t>
            </a:r>
          </a:p>
          <a:p>
            <a:pPr lvl="1"/>
            <a:r>
              <a:rPr lang="en-US" sz="1600" dirty="0" smtClean="0"/>
              <a:t>entailment rule</a:t>
            </a:r>
          </a:p>
          <a:p>
            <a:pPr lvl="1"/>
            <a:endParaRPr lang="en-US" sz="2000" dirty="0" smtClean="0"/>
          </a:p>
          <a:p>
            <a:pPr lvl="1">
              <a:buNone/>
            </a:pPr>
            <a:endParaRPr lang="en-US" sz="2000" dirty="0" smtClean="0"/>
          </a:p>
        </p:txBody>
      </p:sp>
      <p:pic>
        <p:nvPicPr>
          <p:cNvPr id="4" name="Picture 3" descr="Screen shot 2011-09-03 at 12.53.25 AM.png.jpg"/>
          <p:cNvPicPr>
            <a:picLocks noChangeAspect="1"/>
          </p:cNvPicPr>
          <p:nvPr/>
        </p:nvPicPr>
        <p:blipFill>
          <a:blip r:embed="rId3"/>
          <a:stretch>
            <a:fillRect/>
          </a:stretch>
        </p:blipFill>
        <p:spPr>
          <a:xfrm>
            <a:off x="5410200" y="2500488"/>
            <a:ext cx="3223845" cy="776112"/>
          </a:xfrm>
          <a:prstGeom prst="rect">
            <a:avLst/>
          </a:prstGeom>
        </p:spPr>
      </p:pic>
      <p:pic>
        <p:nvPicPr>
          <p:cNvPr id="6" name="Picture 5" descr="Screen shot 2011-09-03 at 1.18.30 AM.png.jpg"/>
          <p:cNvPicPr>
            <a:picLocks noChangeAspect="1"/>
          </p:cNvPicPr>
          <p:nvPr/>
        </p:nvPicPr>
        <p:blipFill>
          <a:blip r:embed="rId4"/>
          <a:stretch>
            <a:fillRect/>
          </a:stretch>
        </p:blipFill>
        <p:spPr>
          <a:xfrm>
            <a:off x="5473120" y="1676400"/>
            <a:ext cx="3594680" cy="533089"/>
          </a:xfrm>
          <a:prstGeom prst="rect">
            <a:avLst/>
          </a:prstGeom>
        </p:spPr>
      </p:pic>
      <p:sp>
        <p:nvSpPr>
          <p:cNvPr id="7" name="Slide Number Placeholder 6"/>
          <p:cNvSpPr>
            <a:spLocks noGrp="1"/>
          </p:cNvSpPr>
          <p:nvPr>
            <p:ph type="sldNum" sz="quarter" idx="12"/>
          </p:nvPr>
        </p:nvSpPr>
        <p:spPr/>
        <p:txBody>
          <a:bodyPr/>
          <a:lstStyle/>
          <a:p>
            <a:fld id="{A805C6BB-2B37-E84C-942F-CE92F7AD1391}" type="slidenum">
              <a:rPr lang="en-US" smtClean="0"/>
              <a:pPr/>
              <a:t>25</a:t>
            </a:fld>
            <a:endParaRPr lang="en-US"/>
          </a:p>
        </p:txBody>
      </p:sp>
      <p:sp>
        <p:nvSpPr>
          <p:cNvPr id="8" name="TextBox 7"/>
          <p:cNvSpPr txBox="1"/>
          <p:nvPr/>
        </p:nvSpPr>
        <p:spPr>
          <a:xfrm>
            <a:off x="6400800" y="6535579"/>
            <a:ext cx="1626492" cy="246221"/>
          </a:xfrm>
          <a:prstGeom prst="rect">
            <a:avLst/>
          </a:prstGeom>
          <a:gradFill flip="none" rotWithShape="1">
            <a:gsLst>
              <a:gs pos="99000">
                <a:schemeClr val="bg1"/>
              </a:gs>
              <a:gs pos="100000">
                <a:srgbClr val="000000"/>
              </a:gs>
              <a:gs pos="58000">
                <a:schemeClr val="bg1"/>
              </a:gs>
              <a:gs pos="0">
                <a:schemeClr val="bg2">
                  <a:lumMod val="50000"/>
                </a:schemeClr>
              </a:gs>
            </a:gsLst>
            <a:lin ang="0" scaled="1"/>
            <a:tileRect/>
          </a:gradFill>
        </p:spPr>
        <p:txBody>
          <a:bodyPr wrap="none" rtlCol="0">
            <a:spAutoFit/>
          </a:bodyPr>
          <a:lstStyle/>
          <a:p>
            <a:r>
              <a:rPr lang="en-US" sz="1000" dirty="0" smtClean="0"/>
              <a:t>{</a:t>
            </a:r>
            <a:r>
              <a:rPr lang="en-US" sz="1000" dirty="0" err="1" smtClean="0"/>
              <a:t>srafatir,jain}@ics.uci.edu</a:t>
            </a:r>
            <a:endParaRPr lang="en-US" sz="1000" dirty="0"/>
          </a:p>
        </p:txBody>
      </p:sp>
      <p:pic>
        <p:nvPicPr>
          <p:cNvPr id="9" name="Picture 8" descr="UCI_LOGO.jpg"/>
          <p:cNvPicPr>
            <a:picLocks noChangeAspect="1"/>
          </p:cNvPicPr>
          <p:nvPr/>
        </p:nvPicPr>
        <p:blipFill>
          <a:blip r:embed="rId5"/>
          <a:stretch>
            <a:fillRect/>
          </a:stretch>
        </p:blipFill>
        <p:spPr>
          <a:xfrm>
            <a:off x="7924800" y="6173499"/>
            <a:ext cx="685800" cy="684501"/>
          </a:xfrm>
          <a:prstGeom prst="rect">
            <a:avLst/>
          </a:prstGeom>
        </p:spPr>
      </p:pic>
      <p:pic>
        <p:nvPicPr>
          <p:cNvPr id="10" name="Picture 9" descr="Screen shot 2011-09-03 at 1.00.42 AM.png.jpg"/>
          <p:cNvPicPr>
            <a:picLocks noChangeAspect="1"/>
          </p:cNvPicPr>
          <p:nvPr/>
        </p:nvPicPr>
        <p:blipFill>
          <a:blip r:embed="rId6"/>
          <a:stretch>
            <a:fillRect/>
          </a:stretch>
        </p:blipFill>
        <p:spPr>
          <a:xfrm>
            <a:off x="3276600" y="4800600"/>
            <a:ext cx="4267200" cy="1254478"/>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Implementation and Results </a:t>
            </a:r>
            <a:endParaRPr lang="en-US" dirty="0"/>
          </a:p>
        </p:txBody>
      </p:sp>
      <p:graphicFrame>
        <p:nvGraphicFramePr>
          <p:cNvPr id="19" name="Content Placeholder 18"/>
          <p:cNvGraphicFramePr>
            <a:graphicFrameLocks noGrp="1"/>
          </p:cNvGraphicFramePr>
          <p:nvPr>
            <p:ph idx="1"/>
          </p:nvPr>
        </p:nvGraphicFramePr>
        <p:xfrm>
          <a:off x="1435100" y="1447800"/>
          <a:ext cx="7499350" cy="3322319"/>
        </p:xfrm>
        <a:graphic>
          <a:graphicData uri="http://schemas.openxmlformats.org/drawingml/2006/table">
            <a:tbl>
              <a:tblPr firstRow="1" bandRow="1">
                <a:tableStyleId>{5C22544A-7EE6-4342-B048-85BDC9FD1C3A}</a:tableStyleId>
              </a:tblPr>
              <a:tblGrid>
                <a:gridCol w="3749675"/>
                <a:gridCol w="3749675"/>
              </a:tblGrid>
              <a:tr h="370840">
                <a:tc>
                  <a:txBody>
                    <a:bodyPr/>
                    <a:lstStyle/>
                    <a:p>
                      <a:r>
                        <a:rPr lang="en-US" dirty="0" smtClean="0"/>
                        <a:t>Vacation Trip</a:t>
                      </a:r>
                      <a:endParaRPr lang="en-US" dirty="0"/>
                    </a:p>
                  </a:txBody>
                  <a:tcPr marL="83326" marR="83326"/>
                </a:tc>
                <a:tc>
                  <a:txBody>
                    <a:bodyPr/>
                    <a:lstStyle/>
                    <a:p>
                      <a:r>
                        <a:rPr lang="en-US" dirty="0" smtClean="0"/>
                        <a:t>Indian Wedding</a:t>
                      </a:r>
                      <a:r>
                        <a:rPr lang="en-US" baseline="0" dirty="0" smtClean="0"/>
                        <a:t> </a:t>
                      </a:r>
                      <a:endParaRPr lang="en-US" dirty="0"/>
                    </a:p>
                  </a:txBody>
                  <a:tcPr marL="83326" marR="83326"/>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Organize my photos</a:t>
                      </a:r>
                      <a:r>
                        <a:rPr lang="en-US" baseline="0" dirty="0" smtClean="0"/>
                        <a:t> based on the subevents I participated during event-</a:t>
                      </a:r>
                      <a:r>
                        <a:rPr lang="en-US" baseline="0" dirty="0" err="1" smtClean="0"/>
                        <a:t>x</a:t>
                      </a:r>
                      <a:endParaRPr lang="en-US" dirty="0" smtClean="0"/>
                    </a:p>
                    <a:p>
                      <a:endParaRPr lang="en-US" dirty="0"/>
                    </a:p>
                  </a:txBody>
                  <a:tcPr marL="83326" marR="83326"/>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Organize my photos</a:t>
                      </a:r>
                      <a:r>
                        <a:rPr lang="en-US" baseline="0" dirty="0" smtClean="0"/>
                        <a:t> based on the subevents I participated during event-</a:t>
                      </a:r>
                      <a:r>
                        <a:rPr lang="en-US" baseline="0" dirty="0" err="1" smtClean="0"/>
                        <a:t>y</a:t>
                      </a:r>
                      <a:endParaRPr lang="en-US" dirty="0" smtClean="0"/>
                    </a:p>
                  </a:txBody>
                  <a:tcPr marL="83326" marR="83326"/>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photos of my stay at “blah” hotel</a:t>
                      </a:r>
                    </a:p>
                    <a:p>
                      <a:endParaRPr lang="en-US" dirty="0"/>
                    </a:p>
                  </a:txBody>
                  <a:tcPr marL="83326" marR="83326"/>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photos of wedding party</a:t>
                      </a:r>
                    </a:p>
                  </a:txBody>
                  <a:tcPr marL="83326" marR="83326"/>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photos of my visits to famous landmarks</a:t>
                      </a:r>
                    </a:p>
                  </a:txBody>
                  <a:tcPr marL="83326" marR="83326"/>
                </a:tc>
                <a:tc>
                  <a:txBody>
                    <a:bodyPr/>
                    <a:lstStyle/>
                    <a:p>
                      <a:r>
                        <a:rPr lang="en-US" dirty="0" smtClean="0"/>
                        <a:t>photos of groom arriving</a:t>
                      </a:r>
                      <a:endParaRPr lang="en-US" dirty="0"/>
                    </a:p>
                  </a:txBody>
                  <a:tcPr marL="83326" marR="83326"/>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photos of shopping</a:t>
                      </a:r>
                    </a:p>
                  </a:txBody>
                  <a:tcPr marL="83326" marR="83326"/>
                </a:tc>
                <a:tc>
                  <a:txBody>
                    <a:bodyPr/>
                    <a:lstStyle/>
                    <a:p>
                      <a:r>
                        <a:rPr lang="en-US" dirty="0" smtClean="0"/>
                        <a:t>photos of serving dinner </a:t>
                      </a:r>
                      <a:endParaRPr lang="en-US" dirty="0"/>
                    </a:p>
                  </a:txBody>
                  <a:tcPr marL="83326" marR="83326"/>
                </a:tc>
              </a:tr>
              <a:tr h="370840">
                <a:tc>
                  <a:txBody>
                    <a:bodyPr/>
                    <a:lstStyle/>
                    <a:p>
                      <a:r>
                        <a:rPr lang="en-US" dirty="0" smtClean="0"/>
                        <a:t>photos of having lunch/dinner/breakfast </a:t>
                      </a:r>
                      <a:endParaRPr lang="en-US" dirty="0"/>
                    </a:p>
                  </a:txBody>
                  <a:tcPr marL="83326" marR="83326"/>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photos of marriage ceremony</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txBody>
                  <a:tcPr marL="83326" marR="83326"/>
                </a:tc>
              </a:tr>
            </a:tbl>
          </a:graphicData>
        </a:graphic>
      </p:graphicFrame>
      <p:sp>
        <p:nvSpPr>
          <p:cNvPr id="4" name="Slide Number Placeholder 3"/>
          <p:cNvSpPr>
            <a:spLocks noGrp="1"/>
          </p:cNvSpPr>
          <p:nvPr>
            <p:ph type="sldNum" sz="quarter" idx="12"/>
          </p:nvPr>
        </p:nvSpPr>
        <p:spPr/>
        <p:txBody>
          <a:bodyPr/>
          <a:lstStyle/>
          <a:p>
            <a:fld id="{A805C6BB-2B37-E84C-942F-CE92F7AD1391}" type="slidenum">
              <a:rPr lang="en-US" smtClean="0"/>
              <a:pPr/>
              <a:t>26</a:t>
            </a:fld>
            <a:endParaRPr lang="en-US"/>
          </a:p>
        </p:txBody>
      </p:sp>
      <p:sp>
        <p:nvSpPr>
          <p:cNvPr id="5" name="TextBox 4"/>
          <p:cNvSpPr txBox="1"/>
          <p:nvPr/>
        </p:nvSpPr>
        <p:spPr>
          <a:xfrm>
            <a:off x="6400800" y="6535579"/>
            <a:ext cx="1626492" cy="246221"/>
          </a:xfrm>
          <a:prstGeom prst="rect">
            <a:avLst/>
          </a:prstGeom>
          <a:gradFill flip="none" rotWithShape="1">
            <a:gsLst>
              <a:gs pos="99000">
                <a:schemeClr val="bg1"/>
              </a:gs>
              <a:gs pos="100000">
                <a:srgbClr val="000000"/>
              </a:gs>
              <a:gs pos="58000">
                <a:schemeClr val="bg1"/>
              </a:gs>
              <a:gs pos="0">
                <a:schemeClr val="bg2">
                  <a:lumMod val="50000"/>
                </a:schemeClr>
              </a:gs>
            </a:gsLst>
            <a:lin ang="0" scaled="1"/>
            <a:tileRect/>
          </a:gradFill>
        </p:spPr>
        <p:txBody>
          <a:bodyPr wrap="none" rtlCol="0">
            <a:spAutoFit/>
          </a:bodyPr>
          <a:lstStyle/>
          <a:p>
            <a:r>
              <a:rPr lang="en-US" sz="1000" dirty="0" smtClean="0"/>
              <a:t>{</a:t>
            </a:r>
            <a:r>
              <a:rPr lang="en-US" sz="1000" dirty="0" err="1" smtClean="0"/>
              <a:t>srafatir,jain}@ics.uci.edu</a:t>
            </a:r>
            <a:endParaRPr lang="en-US" sz="1000" dirty="0"/>
          </a:p>
        </p:txBody>
      </p:sp>
      <p:pic>
        <p:nvPicPr>
          <p:cNvPr id="6" name="Picture 5" descr="UCI_LOGO.jpg"/>
          <p:cNvPicPr>
            <a:picLocks noChangeAspect="1"/>
          </p:cNvPicPr>
          <p:nvPr/>
        </p:nvPicPr>
        <p:blipFill>
          <a:blip r:embed="rId3"/>
          <a:stretch>
            <a:fillRect/>
          </a:stretch>
        </p:blipFill>
        <p:spPr>
          <a:xfrm>
            <a:off x="7924800" y="6173499"/>
            <a:ext cx="685800" cy="684501"/>
          </a:xfrm>
          <a:prstGeom prst="rect">
            <a:avLst/>
          </a:prstGeom>
        </p:spPr>
      </p:pic>
      <p:sp>
        <p:nvSpPr>
          <p:cNvPr id="7" name="Content Placeholder 2"/>
          <p:cNvSpPr txBox="1">
            <a:spLocks/>
          </p:cNvSpPr>
          <p:nvPr/>
        </p:nvSpPr>
        <p:spPr>
          <a:xfrm>
            <a:off x="1511808" y="5046821"/>
            <a:ext cx="3136392" cy="1811179"/>
          </a:xfrm>
          <a:prstGeom prst="rect">
            <a:avLst/>
          </a:prstGeom>
        </p:spPr>
        <p:txBody>
          <a:bodyPr>
            <a:normAutofit/>
          </a:bodyPr>
          <a:lstStyle/>
          <a:p>
            <a:pPr marL="365760" marR="0" lvl="0" indent="-283464" algn="l" defTabSz="914400" rtl="0" eaLnBrk="1" fontAlgn="auto" latinLnBrk="0" hangingPunct="1">
              <a:lnSpc>
                <a:spcPct val="100000"/>
              </a:lnSpc>
              <a:spcBef>
                <a:spcPts val="600"/>
              </a:spcBef>
              <a:spcAft>
                <a:spcPts val="0"/>
              </a:spcAft>
              <a:buClr>
                <a:schemeClr val="accent1"/>
              </a:buClr>
              <a:buSzPct val="80000"/>
              <a:tabLst/>
              <a:defRPr/>
            </a:pPr>
            <a:r>
              <a:rPr kumimoji="0" lang="en-US" sz="1600" b="1" i="0" u="none" strike="noStrike" kern="1200" cap="none" spc="0" normalizeH="0" baseline="0" noProof="0" dirty="0" smtClean="0">
                <a:ln>
                  <a:noFill/>
                </a:ln>
                <a:solidFill>
                  <a:schemeClr val="tx1"/>
                </a:solidFill>
                <a:effectLst/>
                <a:uLnTx/>
                <a:uFillTx/>
                <a:latin typeface="+mn-lt"/>
                <a:ea typeface="+mn-ea"/>
                <a:cs typeface="+mn-cs"/>
              </a:rPr>
              <a:t>Sources from Web:</a:t>
            </a:r>
          </a:p>
          <a:p>
            <a:pPr marL="640080" marR="0" lvl="1" indent="-237744" algn="l" defTabSz="914400" rtl="0" eaLnBrk="1" fontAlgn="auto" latinLnBrk="0" hangingPunct="1">
              <a:lnSpc>
                <a:spcPct val="100000"/>
              </a:lnSpc>
              <a:spcBef>
                <a:spcPts val="550"/>
              </a:spcBef>
              <a:spcAft>
                <a:spcPts val="0"/>
              </a:spcAft>
              <a:buClr>
                <a:schemeClr val="accent1"/>
              </a:buClr>
              <a:buSzTx/>
              <a:buFont typeface="Verdana"/>
              <a:buChar char="◦"/>
              <a:tabLst/>
              <a:defRPr/>
            </a:pPr>
            <a:r>
              <a:rPr kumimoji="0" lang="en-US" sz="1400" b="0" i="0" u="none" strike="noStrike" kern="1200" cap="none" spc="0" normalizeH="0" baseline="0" noProof="0" dirty="0" smtClean="0">
                <a:ln>
                  <a:noFill/>
                </a:ln>
                <a:solidFill>
                  <a:schemeClr val="tx1"/>
                </a:solidFill>
                <a:effectLst/>
                <a:uLnTx/>
                <a:uFillTx/>
                <a:latin typeface="+mn-lt"/>
                <a:ea typeface="+mn-ea"/>
                <a:cs typeface="+mn-cs"/>
              </a:rPr>
              <a:t>For Trip {</a:t>
            </a:r>
            <a:r>
              <a:rPr kumimoji="0" lang="en-US" sz="1200" b="0" i="0" u="none" strike="noStrike" kern="1200" cap="none" spc="0" normalizeH="0" baseline="0" noProof="0" dirty="0" smtClean="0">
                <a:ln>
                  <a:noFill/>
                </a:ln>
                <a:solidFill>
                  <a:schemeClr val="tx1"/>
                </a:solidFill>
                <a:effectLst/>
                <a:uLnTx/>
                <a:uFillTx/>
                <a:latin typeface="+mn-lt"/>
                <a:ea typeface="+mn-ea"/>
                <a:cs typeface="+mn-cs"/>
              </a:rPr>
              <a:t>Landmark finder, Trip itinerary,</a:t>
            </a:r>
            <a:r>
              <a:rPr lang="en-US" sz="1200" dirty="0" smtClean="0"/>
              <a:t>location database</a:t>
            </a:r>
            <a:r>
              <a:rPr kumimoji="0" lang="en-US" sz="1200" b="0" i="0" u="none" strike="noStrike" kern="1200" cap="none" spc="0" normalizeH="0" baseline="0" noProof="0" dirty="0" smtClean="0">
                <a:ln>
                  <a:noFill/>
                </a:ln>
                <a:solidFill>
                  <a:schemeClr val="tx1"/>
                </a:solidFill>
                <a:effectLst/>
                <a:uLnTx/>
                <a:uFillTx/>
                <a:latin typeface="+mn-lt"/>
                <a:ea typeface="+mn-ea"/>
                <a:cs typeface="+mn-cs"/>
              </a:rPr>
              <a:t>}</a:t>
            </a:r>
          </a:p>
          <a:p>
            <a:pPr marL="640080" marR="0" lvl="1" indent="-237744" algn="l" defTabSz="914400" rtl="0" eaLnBrk="1" fontAlgn="auto" latinLnBrk="0" hangingPunct="1">
              <a:lnSpc>
                <a:spcPct val="100000"/>
              </a:lnSpc>
              <a:spcBef>
                <a:spcPts val="550"/>
              </a:spcBef>
              <a:spcAft>
                <a:spcPts val="0"/>
              </a:spcAft>
              <a:buClr>
                <a:schemeClr val="accent1"/>
              </a:buClr>
              <a:buSzTx/>
              <a:buFont typeface="Verdana"/>
              <a:buChar char="◦"/>
              <a:tabLst/>
              <a:defRPr/>
            </a:pPr>
            <a:r>
              <a:rPr kumimoji="0" lang="en-US" sz="1400" b="0" i="0" u="none" strike="noStrike" kern="1200" cap="none" spc="0" normalizeH="0" baseline="0" noProof="0" dirty="0" smtClean="0">
                <a:ln>
                  <a:noFill/>
                </a:ln>
                <a:solidFill>
                  <a:schemeClr val="tx1"/>
                </a:solidFill>
                <a:effectLst/>
                <a:uLnTx/>
                <a:uFillTx/>
                <a:latin typeface="+mn-lt"/>
                <a:ea typeface="+mn-ea"/>
                <a:cs typeface="+mn-cs"/>
              </a:rPr>
              <a:t>For Wedding {</a:t>
            </a:r>
            <a:r>
              <a:rPr kumimoji="0" lang="en-US" sz="1200" b="0" i="0" u="none" strike="noStrike" kern="1200" cap="none" spc="0" normalizeH="0" baseline="0" noProof="0" dirty="0" smtClean="0">
                <a:ln>
                  <a:noFill/>
                </a:ln>
                <a:solidFill>
                  <a:schemeClr val="tx1"/>
                </a:solidFill>
                <a:effectLst/>
                <a:uLnTx/>
                <a:uFillTx/>
                <a:latin typeface="+mn-lt"/>
                <a:ea typeface="+mn-ea"/>
                <a:cs typeface="+mn-cs"/>
              </a:rPr>
              <a:t>Electronic invitations,</a:t>
            </a:r>
            <a:r>
              <a:rPr lang="en-US" sz="1200" dirty="0" smtClean="0"/>
              <a:t>face-</a:t>
            </a:r>
            <a:r>
              <a:rPr lang="en-US" sz="1200" dirty="0" err="1" smtClean="0"/>
              <a:t>detector,location</a:t>
            </a:r>
            <a:r>
              <a:rPr lang="en-US" sz="1200" dirty="0" smtClean="0"/>
              <a:t> database</a:t>
            </a:r>
            <a:r>
              <a:rPr kumimoji="0" lang="en-US" sz="1200" b="0" i="0" u="none" strike="noStrike" kern="1200" cap="none" spc="0" normalizeH="0" baseline="0" noProof="0" dirty="0" smtClean="0">
                <a:ln>
                  <a:noFill/>
                </a:ln>
                <a:solidFill>
                  <a:schemeClr val="tx1"/>
                </a:solidFill>
                <a:effectLst/>
                <a:uLnTx/>
                <a:uFillTx/>
                <a:latin typeface="+mn-lt"/>
                <a:ea typeface="+mn-ea"/>
                <a:cs typeface="+mn-cs"/>
              </a:rPr>
              <a:t>}</a:t>
            </a:r>
          </a:p>
          <a:p>
            <a:pPr marL="640080" marR="0" lvl="1" indent="-237744" algn="l" defTabSz="914400" rtl="0" eaLnBrk="1" fontAlgn="auto" latinLnBrk="0" hangingPunct="1">
              <a:lnSpc>
                <a:spcPct val="100000"/>
              </a:lnSpc>
              <a:spcBef>
                <a:spcPts val="550"/>
              </a:spcBef>
              <a:spcAft>
                <a:spcPts val="0"/>
              </a:spcAft>
              <a:buClr>
                <a:schemeClr val="accent1"/>
              </a:buClr>
              <a:buSzTx/>
              <a:buFont typeface="Verdana"/>
              <a:buChar char="◦"/>
              <a:tabLst/>
              <a:defRPr/>
            </a:pPr>
            <a:endParaRPr kumimoji="0" lang="en-US" sz="14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8" name="TextBox 7"/>
          <p:cNvSpPr txBox="1"/>
          <p:nvPr/>
        </p:nvSpPr>
        <p:spPr>
          <a:xfrm>
            <a:off x="6252547" y="5219392"/>
            <a:ext cx="1672253" cy="954107"/>
          </a:xfrm>
          <a:prstGeom prst="rect">
            <a:avLst/>
          </a:prstGeom>
          <a:noFill/>
        </p:spPr>
        <p:txBody>
          <a:bodyPr wrap="none" rtlCol="0">
            <a:spAutoFit/>
          </a:bodyPr>
          <a:lstStyle/>
          <a:p>
            <a:pPr>
              <a:buFont typeface="Arial"/>
              <a:buChar char="•"/>
            </a:pPr>
            <a:r>
              <a:rPr lang="en-US" sz="1400" dirty="0" smtClean="0"/>
              <a:t>OWL-API</a:t>
            </a:r>
          </a:p>
          <a:p>
            <a:pPr>
              <a:buFont typeface="Arial"/>
              <a:buChar char="•"/>
            </a:pPr>
            <a:r>
              <a:rPr lang="en-US" sz="1400" dirty="0" smtClean="0"/>
              <a:t>EXIFTOOL</a:t>
            </a:r>
          </a:p>
          <a:p>
            <a:pPr>
              <a:buFont typeface="Arial"/>
              <a:buChar char="•"/>
            </a:pPr>
            <a:r>
              <a:rPr lang="en-US" sz="1400" dirty="0" smtClean="0"/>
              <a:t>Lab tools</a:t>
            </a:r>
          </a:p>
          <a:p>
            <a:pPr>
              <a:buFont typeface="Arial"/>
              <a:buChar char="•"/>
            </a:pPr>
            <a:r>
              <a:rPr lang="en-US" sz="1400" dirty="0" smtClean="0"/>
              <a:t>Personal Archives </a:t>
            </a:r>
          </a:p>
          <a:p>
            <a:endParaRPr lang="en-US" sz="14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Ontology Augmentation</a:t>
            </a:r>
            <a:endParaRPr lang="en-US" dirty="0"/>
          </a:p>
        </p:txBody>
      </p:sp>
      <p:pic>
        <p:nvPicPr>
          <p:cNvPr id="4" name="Content Placeholder 3" descr="Screen shot 2011-09-03 at 1.10.22 AM.png.jpg"/>
          <p:cNvPicPr>
            <a:picLocks noGrp="1" noChangeAspect="1"/>
          </p:cNvPicPr>
          <p:nvPr>
            <p:ph idx="1"/>
          </p:nvPr>
        </p:nvPicPr>
        <p:blipFill>
          <a:blip r:embed="rId2"/>
          <a:stretch>
            <a:fillRect/>
          </a:stretch>
        </p:blipFill>
        <p:spPr>
          <a:xfrm>
            <a:off x="1435100" y="1724790"/>
            <a:ext cx="7499350" cy="4246620"/>
          </a:xfrm>
        </p:spPr>
      </p:pic>
      <p:sp>
        <p:nvSpPr>
          <p:cNvPr id="5" name="Slide Number Placeholder 4"/>
          <p:cNvSpPr>
            <a:spLocks noGrp="1"/>
          </p:cNvSpPr>
          <p:nvPr>
            <p:ph type="sldNum" sz="quarter" idx="12"/>
          </p:nvPr>
        </p:nvSpPr>
        <p:spPr/>
        <p:txBody>
          <a:bodyPr/>
          <a:lstStyle/>
          <a:p>
            <a:fld id="{A805C6BB-2B37-E84C-942F-CE92F7AD1391}" type="slidenum">
              <a:rPr lang="en-US" smtClean="0"/>
              <a:pPr/>
              <a:t>27</a:t>
            </a:fld>
            <a:endParaRPr lang="en-US"/>
          </a:p>
        </p:txBody>
      </p:sp>
      <p:sp>
        <p:nvSpPr>
          <p:cNvPr id="6" name="TextBox 5"/>
          <p:cNvSpPr txBox="1"/>
          <p:nvPr/>
        </p:nvSpPr>
        <p:spPr>
          <a:xfrm>
            <a:off x="6400800" y="6535579"/>
            <a:ext cx="1626492" cy="246221"/>
          </a:xfrm>
          <a:prstGeom prst="rect">
            <a:avLst/>
          </a:prstGeom>
          <a:gradFill flip="none" rotWithShape="1">
            <a:gsLst>
              <a:gs pos="99000">
                <a:schemeClr val="bg1"/>
              </a:gs>
              <a:gs pos="100000">
                <a:srgbClr val="000000"/>
              </a:gs>
              <a:gs pos="58000">
                <a:schemeClr val="bg1"/>
              </a:gs>
              <a:gs pos="0">
                <a:schemeClr val="bg2">
                  <a:lumMod val="50000"/>
                </a:schemeClr>
              </a:gs>
            </a:gsLst>
            <a:lin ang="0" scaled="1"/>
            <a:tileRect/>
          </a:gradFill>
        </p:spPr>
        <p:txBody>
          <a:bodyPr wrap="none" rtlCol="0">
            <a:spAutoFit/>
          </a:bodyPr>
          <a:lstStyle/>
          <a:p>
            <a:r>
              <a:rPr lang="en-US" sz="1000" dirty="0" smtClean="0"/>
              <a:t>{</a:t>
            </a:r>
            <a:r>
              <a:rPr lang="en-US" sz="1000" dirty="0" err="1" smtClean="0"/>
              <a:t>srafatir,jain}@ics.uci.edu</a:t>
            </a:r>
            <a:endParaRPr lang="en-US" sz="1000" dirty="0"/>
          </a:p>
        </p:txBody>
      </p:sp>
      <p:pic>
        <p:nvPicPr>
          <p:cNvPr id="7" name="Picture 6" descr="UCI_LOGO.jpg"/>
          <p:cNvPicPr>
            <a:picLocks noChangeAspect="1"/>
          </p:cNvPicPr>
          <p:nvPr/>
        </p:nvPicPr>
        <p:blipFill>
          <a:blip r:embed="rId3"/>
          <a:stretch>
            <a:fillRect/>
          </a:stretch>
        </p:blipFill>
        <p:spPr>
          <a:xfrm>
            <a:off x="7924800" y="6173499"/>
            <a:ext cx="685800" cy="684501"/>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 Qualitative User Study</a:t>
            </a:r>
            <a:endParaRPr lang="en-US" dirty="0"/>
          </a:p>
        </p:txBody>
      </p:sp>
      <p:pic>
        <p:nvPicPr>
          <p:cNvPr id="5" name="Content Placeholder 4" descr="Screen shot 2011-09-03 at 1.38.59 AM.png.jpg"/>
          <p:cNvPicPr>
            <a:picLocks noGrp="1" noChangeAspect="1"/>
          </p:cNvPicPr>
          <p:nvPr>
            <p:ph idx="1"/>
          </p:nvPr>
        </p:nvPicPr>
        <p:blipFill>
          <a:blip r:embed="rId3"/>
          <a:stretch>
            <a:fillRect/>
          </a:stretch>
        </p:blipFill>
        <p:spPr>
          <a:xfrm>
            <a:off x="1435100" y="1571351"/>
            <a:ext cx="7499350" cy="4553498"/>
          </a:xfrm>
        </p:spPr>
      </p:pic>
      <p:sp>
        <p:nvSpPr>
          <p:cNvPr id="4" name="Slide Number Placeholder 3"/>
          <p:cNvSpPr>
            <a:spLocks noGrp="1"/>
          </p:cNvSpPr>
          <p:nvPr>
            <p:ph type="sldNum" sz="quarter" idx="12"/>
          </p:nvPr>
        </p:nvSpPr>
        <p:spPr/>
        <p:txBody>
          <a:bodyPr/>
          <a:lstStyle/>
          <a:p>
            <a:fld id="{A805C6BB-2B37-E84C-942F-CE92F7AD1391}" type="slidenum">
              <a:rPr lang="en-US" smtClean="0"/>
              <a:pPr/>
              <a:t>28</a:t>
            </a:fld>
            <a:endParaRPr lang="en-US"/>
          </a:p>
        </p:txBody>
      </p:sp>
      <p:sp>
        <p:nvSpPr>
          <p:cNvPr id="6" name="TextBox 5"/>
          <p:cNvSpPr txBox="1"/>
          <p:nvPr/>
        </p:nvSpPr>
        <p:spPr>
          <a:xfrm>
            <a:off x="6400800" y="6535579"/>
            <a:ext cx="1626492" cy="246221"/>
          </a:xfrm>
          <a:prstGeom prst="rect">
            <a:avLst/>
          </a:prstGeom>
          <a:gradFill flip="none" rotWithShape="1">
            <a:gsLst>
              <a:gs pos="99000">
                <a:schemeClr val="bg1"/>
              </a:gs>
              <a:gs pos="100000">
                <a:srgbClr val="000000"/>
              </a:gs>
              <a:gs pos="58000">
                <a:schemeClr val="bg1"/>
              </a:gs>
              <a:gs pos="0">
                <a:schemeClr val="bg2">
                  <a:lumMod val="50000"/>
                </a:schemeClr>
              </a:gs>
            </a:gsLst>
            <a:lin ang="0" scaled="1"/>
            <a:tileRect/>
          </a:gradFill>
        </p:spPr>
        <p:txBody>
          <a:bodyPr wrap="none" rtlCol="0">
            <a:spAutoFit/>
          </a:bodyPr>
          <a:lstStyle/>
          <a:p>
            <a:r>
              <a:rPr lang="en-US" sz="1000" dirty="0" smtClean="0"/>
              <a:t>{</a:t>
            </a:r>
            <a:r>
              <a:rPr lang="en-US" sz="1000" dirty="0" err="1" smtClean="0"/>
              <a:t>srafatir,jain}@ics.uci.edu</a:t>
            </a:r>
            <a:endParaRPr lang="en-US" sz="1000" dirty="0"/>
          </a:p>
        </p:txBody>
      </p:sp>
      <p:pic>
        <p:nvPicPr>
          <p:cNvPr id="7" name="Picture 6" descr="UCI_LOGO.jpg"/>
          <p:cNvPicPr>
            <a:picLocks noChangeAspect="1"/>
          </p:cNvPicPr>
          <p:nvPr/>
        </p:nvPicPr>
        <p:blipFill>
          <a:blip r:embed="rId4"/>
          <a:stretch>
            <a:fillRect/>
          </a:stretch>
        </p:blipFill>
        <p:spPr>
          <a:xfrm>
            <a:off x="7924800" y="6173499"/>
            <a:ext cx="685800" cy="684501"/>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Implementation and Results </a:t>
            </a:r>
            <a:endParaRPr lang="en-US" dirty="0"/>
          </a:p>
        </p:txBody>
      </p:sp>
      <p:sp>
        <p:nvSpPr>
          <p:cNvPr id="4" name="Slide Number Placeholder 3"/>
          <p:cNvSpPr>
            <a:spLocks noGrp="1"/>
          </p:cNvSpPr>
          <p:nvPr>
            <p:ph type="sldNum" sz="quarter" idx="12"/>
          </p:nvPr>
        </p:nvSpPr>
        <p:spPr/>
        <p:txBody>
          <a:bodyPr/>
          <a:lstStyle/>
          <a:p>
            <a:fld id="{A805C6BB-2B37-E84C-942F-CE92F7AD1391}" type="slidenum">
              <a:rPr lang="en-US" smtClean="0"/>
              <a:pPr/>
              <a:t>29</a:t>
            </a:fld>
            <a:endParaRPr lang="en-US"/>
          </a:p>
        </p:txBody>
      </p:sp>
      <p:sp>
        <p:nvSpPr>
          <p:cNvPr id="5" name="TextBox 4"/>
          <p:cNvSpPr txBox="1"/>
          <p:nvPr/>
        </p:nvSpPr>
        <p:spPr>
          <a:xfrm>
            <a:off x="6400800" y="6535579"/>
            <a:ext cx="1626492" cy="246221"/>
          </a:xfrm>
          <a:prstGeom prst="rect">
            <a:avLst/>
          </a:prstGeom>
          <a:gradFill flip="none" rotWithShape="1">
            <a:gsLst>
              <a:gs pos="99000">
                <a:schemeClr val="bg1"/>
              </a:gs>
              <a:gs pos="100000">
                <a:srgbClr val="000000"/>
              </a:gs>
              <a:gs pos="58000">
                <a:schemeClr val="bg1"/>
              </a:gs>
              <a:gs pos="0">
                <a:schemeClr val="bg2">
                  <a:lumMod val="50000"/>
                </a:schemeClr>
              </a:gs>
            </a:gsLst>
            <a:lin ang="0" scaled="1"/>
            <a:tileRect/>
          </a:gradFill>
        </p:spPr>
        <p:txBody>
          <a:bodyPr wrap="none" rtlCol="0">
            <a:spAutoFit/>
          </a:bodyPr>
          <a:lstStyle/>
          <a:p>
            <a:r>
              <a:rPr lang="en-US" sz="1000" dirty="0" smtClean="0"/>
              <a:t>{</a:t>
            </a:r>
            <a:r>
              <a:rPr lang="en-US" sz="1000" dirty="0" err="1" smtClean="0"/>
              <a:t>srafatir,jain}@ics.uci.edu</a:t>
            </a:r>
            <a:endParaRPr lang="en-US" sz="1000" dirty="0"/>
          </a:p>
        </p:txBody>
      </p:sp>
      <p:pic>
        <p:nvPicPr>
          <p:cNvPr id="6" name="Picture 5" descr="UCI_LOGO.jpg"/>
          <p:cNvPicPr>
            <a:picLocks noChangeAspect="1"/>
          </p:cNvPicPr>
          <p:nvPr/>
        </p:nvPicPr>
        <p:blipFill>
          <a:blip r:embed="rId3"/>
          <a:stretch>
            <a:fillRect/>
          </a:stretch>
        </p:blipFill>
        <p:spPr>
          <a:xfrm>
            <a:off x="7924800" y="6173499"/>
            <a:ext cx="685800" cy="684501"/>
          </a:xfrm>
          <a:prstGeom prst="rect">
            <a:avLst/>
          </a:prstGeom>
        </p:spPr>
      </p:pic>
      <p:sp>
        <p:nvSpPr>
          <p:cNvPr id="9" name="Content Placeholder 8"/>
          <p:cNvSpPr>
            <a:spLocks noGrp="1"/>
          </p:cNvSpPr>
          <p:nvPr>
            <p:ph idx="1"/>
          </p:nvPr>
        </p:nvSpPr>
        <p:spPr>
          <a:xfrm>
            <a:off x="1435608" y="1447800"/>
            <a:ext cx="7498080" cy="3771592"/>
          </a:xfrm>
        </p:spPr>
        <p:txBody>
          <a:bodyPr>
            <a:normAutofit/>
          </a:bodyPr>
          <a:lstStyle/>
          <a:p>
            <a:pPr lvl="0">
              <a:defRPr/>
            </a:pPr>
            <a:r>
              <a:rPr lang="en-US" sz="2000" b="1" dirty="0" smtClean="0"/>
              <a:t>Sources from Web:</a:t>
            </a:r>
          </a:p>
          <a:p>
            <a:pPr lvl="1">
              <a:defRPr/>
            </a:pPr>
            <a:r>
              <a:rPr lang="en-US" sz="1800" dirty="0" smtClean="0"/>
              <a:t>For Trip {</a:t>
            </a:r>
            <a:r>
              <a:rPr lang="en-US" sz="1600" dirty="0" smtClean="0"/>
              <a:t>Landmark finder, Trip </a:t>
            </a:r>
            <a:r>
              <a:rPr lang="en-US" sz="1600" dirty="0" err="1" smtClean="0"/>
              <a:t>itinerary,location</a:t>
            </a:r>
            <a:r>
              <a:rPr lang="en-US" sz="1600" dirty="0" smtClean="0"/>
              <a:t> database}</a:t>
            </a:r>
          </a:p>
          <a:p>
            <a:pPr lvl="1">
              <a:defRPr/>
            </a:pPr>
            <a:r>
              <a:rPr lang="en-US" sz="1800" dirty="0" smtClean="0"/>
              <a:t>For Wedding {</a:t>
            </a:r>
            <a:r>
              <a:rPr lang="en-US" sz="1600" dirty="0" smtClean="0"/>
              <a:t>Electronic </a:t>
            </a:r>
            <a:r>
              <a:rPr lang="en-US" sz="1600" dirty="0" err="1" smtClean="0"/>
              <a:t>invitations,face-detector,location</a:t>
            </a:r>
            <a:r>
              <a:rPr lang="en-US" sz="1600" dirty="0" smtClean="0"/>
              <a:t> database}</a:t>
            </a:r>
          </a:p>
          <a:p>
            <a:r>
              <a:rPr lang="en-US" sz="1800" dirty="0" smtClean="0"/>
              <a:t>OWL-API</a:t>
            </a:r>
          </a:p>
          <a:p>
            <a:r>
              <a:rPr lang="en-US" sz="1800" dirty="0" smtClean="0"/>
              <a:t>EXIFTOOL</a:t>
            </a:r>
          </a:p>
          <a:p>
            <a:r>
              <a:rPr lang="en-US" sz="1800" dirty="0" smtClean="0"/>
              <a:t>Lab tools</a:t>
            </a:r>
          </a:p>
          <a:p>
            <a:r>
              <a:rPr lang="en-US" sz="1800" dirty="0" smtClean="0"/>
              <a:t>Personal Archives </a:t>
            </a:r>
          </a:p>
          <a:p>
            <a:endParaRPr lang="en-US" sz="1800" dirty="0" smtClean="0"/>
          </a:p>
          <a:p>
            <a:pPr lvl="1">
              <a:defRPr/>
            </a:pPr>
            <a:endParaRPr lang="en-US" sz="1600" dirty="0" smtClean="0"/>
          </a:p>
          <a:p>
            <a:pPr lvl="1">
              <a:defRPr/>
            </a:pPr>
            <a:endParaRPr lang="en-US" sz="1800" dirty="0" smtClean="0"/>
          </a:p>
          <a:p>
            <a:endParaRPr lang="en-US" sz="40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2" name="Picture 41" descr="bridgingthegap.jpg"/>
          <p:cNvPicPr>
            <a:picLocks noChangeAspect="1"/>
          </p:cNvPicPr>
          <p:nvPr/>
        </p:nvPicPr>
        <p:blipFill>
          <a:blip r:embed="rId3"/>
          <a:stretch>
            <a:fillRect/>
          </a:stretch>
        </p:blipFill>
        <p:spPr>
          <a:xfrm>
            <a:off x="2895600" y="1201366"/>
            <a:ext cx="6172200" cy="4742234"/>
          </a:xfrm>
          <a:prstGeom prst="rect">
            <a:avLst/>
          </a:prstGeom>
        </p:spPr>
      </p:pic>
      <p:sp>
        <p:nvSpPr>
          <p:cNvPr id="49" name="TextBox 48"/>
          <p:cNvSpPr txBox="1"/>
          <p:nvPr/>
        </p:nvSpPr>
        <p:spPr>
          <a:xfrm>
            <a:off x="3045857" y="2438400"/>
            <a:ext cx="1373743" cy="369332"/>
          </a:xfrm>
          <a:prstGeom prst="rect">
            <a:avLst/>
          </a:prstGeom>
          <a:noFill/>
        </p:spPr>
        <p:txBody>
          <a:bodyPr wrap="none" rtlCol="0">
            <a:spAutoFit/>
          </a:bodyPr>
          <a:lstStyle/>
          <a:p>
            <a:r>
              <a:rPr lang="en-US" dirty="0" smtClean="0"/>
              <a:t>Visual Data</a:t>
            </a:r>
            <a:endParaRPr lang="en-US" dirty="0"/>
          </a:p>
        </p:txBody>
      </p:sp>
      <p:sp>
        <p:nvSpPr>
          <p:cNvPr id="50" name="TextBox 49"/>
          <p:cNvSpPr txBox="1"/>
          <p:nvPr/>
        </p:nvSpPr>
        <p:spPr>
          <a:xfrm>
            <a:off x="6553200" y="4495800"/>
            <a:ext cx="2070549" cy="369332"/>
          </a:xfrm>
          <a:prstGeom prst="rect">
            <a:avLst/>
          </a:prstGeom>
          <a:noFill/>
        </p:spPr>
        <p:txBody>
          <a:bodyPr wrap="none" rtlCol="0">
            <a:spAutoFit/>
          </a:bodyPr>
          <a:lstStyle/>
          <a:p>
            <a:r>
              <a:rPr lang="en-US" dirty="0" smtClean="0"/>
              <a:t>Human Semantics</a:t>
            </a:r>
            <a:endParaRPr lang="en-US" dirty="0"/>
          </a:p>
        </p:txBody>
      </p:sp>
      <p:sp>
        <p:nvSpPr>
          <p:cNvPr id="8" name="Title 1"/>
          <p:cNvSpPr>
            <a:spLocks noGrp="1"/>
          </p:cNvSpPr>
          <p:nvPr>
            <p:ph type="title"/>
          </p:nvPr>
        </p:nvSpPr>
        <p:spPr/>
        <p:txBody>
          <a:bodyPr>
            <a:normAutofit/>
          </a:bodyPr>
          <a:lstStyle/>
          <a:p>
            <a:r>
              <a:rPr lang="en-US" dirty="0" smtClean="0"/>
              <a:t>User Queries are High-Level</a:t>
            </a:r>
            <a:endParaRPr lang="en-US" dirty="0"/>
          </a:p>
        </p:txBody>
      </p:sp>
      <p:sp>
        <p:nvSpPr>
          <p:cNvPr id="9" name="Slide Number Placeholder 8"/>
          <p:cNvSpPr>
            <a:spLocks noGrp="1"/>
          </p:cNvSpPr>
          <p:nvPr>
            <p:ph type="sldNum" sz="quarter" idx="12"/>
          </p:nvPr>
        </p:nvSpPr>
        <p:spPr/>
        <p:txBody>
          <a:bodyPr/>
          <a:lstStyle/>
          <a:p>
            <a:fld id="{A805C6BB-2B37-E84C-942F-CE92F7AD1391}" type="slidenum">
              <a:rPr lang="en-US" smtClean="0"/>
              <a:pPr/>
              <a:t>3</a:t>
            </a:fld>
            <a:endParaRPr lang="en-US"/>
          </a:p>
        </p:txBody>
      </p:sp>
      <p:sp>
        <p:nvSpPr>
          <p:cNvPr id="10" name="TextBox 9"/>
          <p:cNvSpPr txBox="1"/>
          <p:nvPr/>
        </p:nvSpPr>
        <p:spPr>
          <a:xfrm>
            <a:off x="6172200" y="6535579"/>
            <a:ext cx="1816723" cy="246221"/>
          </a:xfrm>
          <a:prstGeom prst="rect">
            <a:avLst/>
          </a:prstGeom>
          <a:gradFill flip="none" rotWithShape="1">
            <a:gsLst>
              <a:gs pos="99000">
                <a:schemeClr val="bg1"/>
              </a:gs>
              <a:gs pos="100000">
                <a:srgbClr val="000000"/>
              </a:gs>
              <a:gs pos="58000">
                <a:schemeClr val="bg1"/>
              </a:gs>
              <a:gs pos="0">
                <a:schemeClr val="bg2">
                  <a:lumMod val="50000"/>
                </a:schemeClr>
              </a:gs>
            </a:gsLst>
            <a:lin ang="0" scaled="1"/>
            <a:tileRect/>
          </a:gradFill>
        </p:spPr>
        <p:txBody>
          <a:bodyPr wrap="none" rtlCol="0">
            <a:spAutoFit/>
          </a:bodyPr>
          <a:lstStyle/>
          <a:p>
            <a:r>
              <a:rPr lang="en-US" sz="1000" dirty="0" smtClean="0"/>
              <a:t>University of California Irvine</a:t>
            </a:r>
            <a:endParaRPr lang="en-US" sz="1000" dirty="0"/>
          </a:p>
        </p:txBody>
      </p:sp>
      <p:pic>
        <p:nvPicPr>
          <p:cNvPr id="11" name="Picture 10" descr="UCI_LOGO.jpg"/>
          <p:cNvPicPr>
            <a:picLocks noChangeAspect="1"/>
          </p:cNvPicPr>
          <p:nvPr/>
        </p:nvPicPr>
        <p:blipFill>
          <a:blip r:embed="rId4"/>
          <a:stretch>
            <a:fillRect/>
          </a:stretch>
        </p:blipFill>
        <p:spPr>
          <a:xfrm>
            <a:off x="7924800" y="6173499"/>
            <a:ext cx="685800" cy="684501"/>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a:bodyPr>
          <a:lstStyle/>
          <a:p>
            <a:r>
              <a:rPr lang="en-US" dirty="0" smtClean="0"/>
              <a:t>… add more “semantic” tags </a:t>
            </a:r>
            <a:endParaRPr lang="en-US" dirty="0"/>
          </a:p>
        </p:txBody>
      </p:sp>
      <p:sp>
        <p:nvSpPr>
          <p:cNvPr id="30" name="TextBox 29"/>
          <p:cNvSpPr txBox="1"/>
          <p:nvPr/>
        </p:nvSpPr>
        <p:spPr>
          <a:xfrm>
            <a:off x="533401" y="3124200"/>
            <a:ext cx="1752599" cy="738664"/>
          </a:xfrm>
          <a:prstGeom prst="rect">
            <a:avLst/>
          </a:prstGeom>
          <a:noFill/>
        </p:spPr>
        <p:txBody>
          <a:bodyPr wrap="square" rtlCol="0">
            <a:spAutoFit/>
          </a:bodyPr>
          <a:lstStyle/>
          <a:p>
            <a:r>
              <a:rPr lang="en-US" sz="1400" b="1" dirty="0" err="1" smtClean="0">
                <a:solidFill>
                  <a:srgbClr val="FF0000"/>
                </a:solidFill>
              </a:rPr>
              <a:t>SubEvent</a:t>
            </a:r>
            <a:r>
              <a:rPr lang="en-US" sz="1400" b="1" dirty="0" smtClean="0">
                <a:solidFill>
                  <a:srgbClr val="FF0000"/>
                </a:solidFill>
              </a:rPr>
              <a:t>: </a:t>
            </a:r>
            <a:r>
              <a:rPr lang="en-US" sz="1400" dirty="0" smtClean="0"/>
              <a:t>Visiting Ghost Town During Trip to Arizona</a:t>
            </a:r>
            <a:endParaRPr lang="en-US" sz="1400" dirty="0"/>
          </a:p>
        </p:txBody>
      </p:sp>
      <p:pic>
        <p:nvPicPr>
          <p:cNvPr id="7" name="Picture 6" descr="ghost town.jpg"/>
          <p:cNvPicPr>
            <a:picLocks noChangeAspect="1"/>
          </p:cNvPicPr>
          <p:nvPr/>
        </p:nvPicPr>
        <p:blipFill>
          <a:blip r:embed="rId3"/>
          <a:stretch>
            <a:fillRect/>
          </a:stretch>
        </p:blipFill>
        <p:spPr>
          <a:xfrm>
            <a:off x="2362200" y="1549479"/>
            <a:ext cx="3987252" cy="4622721"/>
          </a:xfrm>
          <a:prstGeom prst="rect">
            <a:avLst/>
          </a:prstGeom>
        </p:spPr>
      </p:pic>
      <p:sp>
        <p:nvSpPr>
          <p:cNvPr id="9" name="Rectangle 8"/>
          <p:cNvSpPr/>
          <p:nvPr/>
        </p:nvSpPr>
        <p:spPr>
          <a:xfrm>
            <a:off x="3124200" y="2496966"/>
            <a:ext cx="2362200" cy="3141834"/>
          </a:xfrm>
          <a:prstGeom prst="rect">
            <a:avLst/>
          </a:prstGeom>
          <a:solidFill>
            <a:srgbClr val="EEECE1">
              <a:alpha val="12157"/>
            </a:srgb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p:cNvCxnSpPr/>
          <p:nvPr/>
        </p:nvCxnSpPr>
        <p:spPr>
          <a:xfrm rot="10800000">
            <a:off x="1981201" y="3692843"/>
            <a:ext cx="1295400" cy="574356"/>
          </a:xfrm>
          <a:prstGeom prst="straightConnector1">
            <a:avLst/>
          </a:prstGeom>
          <a:ln w="25400" cmpd="sng">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8" name="Slide Number Placeholder 7"/>
          <p:cNvSpPr>
            <a:spLocks noGrp="1"/>
          </p:cNvSpPr>
          <p:nvPr>
            <p:ph type="sldNum" sz="quarter" idx="12"/>
          </p:nvPr>
        </p:nvSpPr>
        <p:spPr/>
        <p:txBody>
          <a:bodyPr/>
          <a:lstStyle/>
          <a:p>
            <a:fld id="{A805C6BB-2B37-E84C-942F-CE92F7AD1391}" type="slidenum">
              <a:rPr lang="en-US" smtClean="0"/>
              <a:pPr/>
              <a:t>4</a:t>
            </a:fld>
            <a:endParaRPr lang="en-US"/>
          </a:p>
        </p:txBody>
      </p:sp>
      <p:sp>
        <p:nvSpPr>
          <p:cNvPr id="11" name="TextBox 10"/>
          <p:cNvSpPr txBox="1"/>
          <p:nvPr/>
        </p:nvSpPr>
        <p:spPr>
          <a:xfrm>
            <a:off x="6172200" y="6535579"/>
            <a:ext cx="1816723" cy="246221"/>
          </a:xfrm>
          <a:prstGeom prst="rect">
            <a:avLst/>
          </a:prstGeom>
          <a:gradFill flip="none" rotWithShape="1">
            <a:gsLst>
              <a:gs pos="99000">
                <a:schemeClr val="bg1"/>
              </a:gs>
              <a:gs pos="100000">
                <a:srgbClr val="000000"/>
              </a:gs>
              <a:gs pos="58000">
                <a:schemeClr val="bg1"/>
              </a:gs>
              <a:gs pos="0">
                <a:schemeClr val="bg2">
                  <a:lumMod val="50000"/>
                </a:schemeClr>
              </a:gs>
            </a:gsLst>
            <a:lin ang="0" scaled="1"/>
            <a:tileRect/>
          </a:gradFill>
        </p:spPr>
        <p:txBody>
          <a:bodyPr wrap="none" rtlCol="0">
            <a:spAutoFit/>
          </a:bodyPr>
          <a:lstStyle/>
          <a:p>
            <a:r>
              <a:rPr lang="en-US" sz="1000" dirty="0" smtClean="0"/>
              <a:t>University of California Irvine</a:t>
            </a:r>
            <a:endParaRPr lang="en-US" sz="1000" dirty="0"/>
          </a:p>
        </p:txBody>
      </p:sp>
      <p:pic>
        <p:nvPicPr>
          <p:cNvPr id="12" name="Picture 11" descr="UCI_LOGO.jpg"/>
          <p:cNvPicPr>
            <a:picLocks noChangeAspect="1"/>
          </p:cNvPicPr>
          <p:nvPr/>
        </p:nvPicPr>
        <p:blipFill>
          <a:blip r:embed="rId4"/>
          <a:stretch>
            <a:fillRect/>
          </a:stretch>
        </p:blipFill>
        <p:spPr>
          <a:xfrm>
            <a:off x="7924800" y="6173499"/>
            <a:ext cx="685800" cy="684501"/>
          </a:xfrm>
          <a:prstGeom prst="rect">
            <a:avLst/>
          </a:prstGeom>
        </p:spPr>
      </p:pic>
      <p:sp>
        <p:nvSpPr>
          <p:cNvPr id="13" name="Rectangle 12"/>
          <p:cNvSpPr/>
          <p:nvPr/>
        </p:nvSpPr>
        <p:spPr>
          <a:xfrm>
            <a:off x="6349452" y="1752600"/>
            <a:ext cx="2794548" cy="1323439"/>
          </a:xfrm>
          <a:prstGeom prst="rect">
            <a:avLst/>
          </a:prstGeom>
        </p:spPr>
        <p:txBody>
          <a:bodyPr wrap="square">
            <a:spAutoFit/>
          </a:bodyPr>
          <a:lstStyle/>
          <a:p>
            <a:pPr>
              <a:buFont typeface="Arial"/>
              <a:buChar char="•"/>
            </a:pPr>
            <a:r>
              <a:rPr lang="en-US" sz="1600" dirty="0" smtClean="0"/>
              <a:t>People are interested in events and </a:t>
            </a:r>
            <a:r>
              <a:rPr lang="en-US" sz="1600" b="1" smtClean="0">
                <a:solidFill>
                  <a:srgbClr val="FF0000"/>
                </a:solidFill>
              </a:rPr>
              <a:t>SubEvents</a:t>
            </a:r>
            <a:r>
              <a:rPr lang="en-US" sz="1600" dirty="0" smtClean="0"/>
              <a:t>!</a:t>
            </a:r>
          </a:p>
          <a:p>
            <a:pPr>
              <a:buFont typeface="Arial"/>
              <a:buChar char="•"/>
            </a:pPr>
            <a:r>
              <a:rPr lang="en-US" sz="1600" dirty="0" smtClean="0"/>
              <a:t>Subevents as recall cues </a:t>
            </a:r>
          </a:p>
          <a:p>
            <a:pPr>
              <a:buFont typeface="Arial"/>
              <a:buChar char="•"/>
            </a:pPr>
            <a:r>
              <a:rPr lang="en-US" sz="1600" dirty="0" smtClean="0"/>
              <a:t>Very important in retrieval</a:t>
            </a:r>
          </a:p>
          <a:p>
            <a:pPr>
              <a:buFont typeface="Arial"/>
              <a:buChar char="•"/>
            </a:pPr>
            <a:r>
              <a:rPr lang="en-US" sz="1600" dirty="0" smtClean="0"/>
              <a:t>What is the current trend?</a:t>
            </a:r>
          </a:p>
          <a:p>
            <a:endParaRPr lang="en-US" sz="1600" dirty="0" smtClean="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2549634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 </a:t>
            </a:r>
            <a:endParaRPr lang="en-US" dirty="0"/>
          </a:p>
        </p:txBody>
      </p:sp>
      <p:sp>
        <p:nvSpPr>
          <p:cNvPr id="3" name="Content Placeholder 2"/>
          <p:cNvSpPr>
            <a:spLocks noGrp="1"/>
          </p:cNvSpPr>
          <p:nvPr>
            <p:ph idx="1"/>
          </p:nvPr>
        </p:nvSpPr>
        <p:spPr>
          <a:xfrm>
            <a:off x="990600" y="1600200"/>
            <a:ext cx="8229600" cy="3657600"/>
          </a:xfrm>
        </p:spPr>
        <p:txBody>
          <a:bodyPr>
            <a:noAutofit/>
          </a:bodyPr>
          <a:lstStyle/>
          <a:p>
            <a:r>
              <a:rPr lang="en-US" sz="2400" dirty="0" smtClean="0"/>
              <a:t>Given photos &lt;p</a:t>
            </a:r>
            <a:r>
              <a:rPr lang="en-US" sz="2400" baseline="-25000" dirty="0" smtClean="0"/>
              <a:t>1</a:t>
            </a:r>
            <a:r>
              <a:rPr lang="en-US" sz="2400" dirty="0" smtClean="0"/>
              <a:t>,…,</a:t>
            </a:r>
            <a:r>
              <a:rPr lang="en-US" sz="2400" dirty="0" err="1" smtClean="0"/>
              <a:t>p</a:t>
            </a:r>
            <a:r>
              <a:rPr lang="en-US" sz="2400" baseline="-25000" dirty="0" err="1" smtClean="0"/>
              <a:t>n</a:t>
            </a:r>
            <a:r>
              <a:rPr lang="en-US" sz="2400" dirty="0" smtClean="0"/>
              <a:t>&gt; with EXIF metadata for an event E, we partition them into its subevents &lt;se</a:t>
            </a:r>
            <a:r>
              <a:rPr lang="en-US" sz="2400" baseline="-25000" dirty="0" smtClean="0"/>
              <a:t>1</a:t>
            </a:r>
            <a:r>
              <a:rPr lang="en-US" sz="2400" dirty="0" smtClean="0"/>
              <a:t>,…,</a:t>
            </a:r>
            <a:r>
              <a:rPr lang="en-US" sz="2400" dirty="0" err="1" smtClean="0"/>
              <a:t>se</a:t>
            </a:r>
            <a:r>
              <a:rPr lang="en-US" sz="2400" baseline="-25000" dirty="0" err="1" smtClean="0"/>
              <a:t>n</a:t>
            </a:r>
            <a:r>
              <a:rPr lang="en-US" sz="2400" dirty="0" smtClean="0"/>
              <a:t>&gt;.</a:t>
            </a:r>
            <a:endParaRPr lang="en-US" sz="2400" dirty="0"/>
          </a:p>
        </p:txBody>
      </p:sp>
      <p:pic>
        <p:nvPicPr>
          <p:cNvPr id="10" name="Picture 9" descr="Screen shot 2011-03-29 at 6.00.03 PM.png.jpg"/>
          <p:cNvPicPr>
            <a:picLocks noChangeAspect="1"/>
          </p:cNvPicPr>
          <p:nvPr/>
        </p:nvPicPr>
        <p:blipFill>
          <a:blip r:embed="rId3"/>
          <a:stretch>
            <a:fillRect/>
          </a:stretch>
        </p:blipFill>
        <p:spPr>
          <a:xfrm>
            <a:off x="1180027" y="3331061"/>
            <a:ext cx="3468173" cy="1855491"/>
          </a:xfrm>
          <a:prstGeom prst="rect">
            <a:avLst/>
          </a:prstGeom>
        </p:spPr>
      </p:pic>
      <p:grpSp>
        <p:nvGrpSpPr>
          <p:cNvPr id="11" name="Group 10"/>
          <p:cNvGrpSpPr/>
          <p:nvPr/>
        </p:nvGrpSpPr>
        <p:grpSpPr>
          <a:xfrm>
            <a:off x="4953000" y="2819400"/>
            <a:ext cx="2668818" cy="2971800"/>
            <a:chOff x="152400" y="262169"/>
            <a:chExt cx="6858000" cy="6595831"/>
          </a:xfrm>
        </p:grpSpPr>
        <p:pic>
          <p:nvPicPr>
            <p:cNvPr id="12" name="Picture 11" descr="wedding day.jpg"/>
            <p:cNvPicPr>
              <a:picLocks noChangeAspect="1"/>
            </p:cNvPicPr>
            <p:nvPr/>
          </p:nvPicPr>
          <p:blipFill>
            <a:blip r:embed="rId4"/>
            <a:stretch>
              <a:fillRect/>
            </a:stretch>
          </p:blipFill>
          <p:spPr>
            <a:xfrm>
              <a:off x="1359693" y="262169"/>
              <a:ext cx="3898107" cy="942774"/>
            </a:xfrm>
            <a:prstGeom prst="rect">
              <a:avLst/>
            </a:prstGeom>
          </p:spPr>
        </p:pic>
        <p:pic>
          <p:nvPicPr>
            <p:cNvPr id="13" name="Picture 12" descr="relig.jpg"/>
            <p:cNvPicPr>
              <a:picLocks noChangeAspect="1"/>
            </p:cNvPicPr>
            <p:nvPr/>
          </p:nvPicPr>
          <p:blipFill>
            <a:blip r:embed="rId5"/>
            <a:stretch>
              <a:fillRect/>
            </a:stretch>
          </p:blipFill>
          <p:spPr>
            <a:xfrm>
              <a:off x="4114800" y="2362200"/>
              <a:ext cx="2438400" cy="649574"/>
            </a:xfrm>
            <a:prstGeom prst="rect">
              <a:avLst/>
            </a:prstGeom>
          </p:spPr>
        </p:pic>
        <p:pic>
          <p:nvPicPr>
            <p:cNvPr id="14" name="Picture 13" descr="arrive.jpg"/>
            <p:cNvPicPr>
              <a:picLocks noChangeAspect="1"/>
            </p:cNvPicPr>
            <p:nvPr/>
          </p:nvPicPr>
          <p:blipFill>
            <a:blip r:embed="rId6"/>
            <a:stretch>
              <a:fillRect/>
            </a:stretch>
          </p:blipFill>
          <p:spPr>
            <a:xfrm>
              <a:off x="4419600" y="1295400"/>
              <a:ext cx="2590800" cy="936291"/>
            </a:xfrm>
            <a:prstGeom prst="rect">
              <a:avLst/>
            </a:prstGeom>
          </p:spPr>
        </p:pic>
        <p:pic>
          <p:nvPicPr>
            <p:cNvPr id="15" name="Picture 14" descr="family pic.jpg"/>
            <p:cNvPicPr>
              <a:picLocks noChangeAspect="1"/>
            </p:cNvPicPr>
            <p:nvPr/>
          </p:nvPicPr>
          <p:blipFill>
            <a:blip r:embed="rId7"/>
            <a:stretch>
              <a:fillRect/>
            </a:stretch>
          </p:blipFill>
          <p:spPr>
            <a:xfrm>
              <a:off x="1828800" y="5105400"/>
              <a:ext cx="3986627" cy="1752600"/>
            </a:xfrm>
            <a:prstGeom prst="rect">
              <a:avLst/>
            </a:prstGeom>
          </p:spPr>
        </p:pic>
        <p:cxnSp>
          <p:nvCxnSpPr>
            <p:cNvPr id="16" name="Straight Connector 15"/>
            <p:cNvCxnSpPr/>
            <p:nvPr/>
          </p:nvCxnSpPr>
          <p:spPr>
            <a:xfrm rot="5400000">
              <a:off x="-1295003" y="1828404"/>
              <a:ext cx="2895602" cy="795"/>
            </a:xfrm>
            <a:prstGeom prst="line">
              <a:avLst/>
            </a:prstGeom>
            <a:ln w="92075" cap="flat" cmpd="sng">
              <a:solidFill>
                <a:schemeClr val="tx1"/>
              </a:solidFill>
              <a:round/>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10800000">
              <a:off x="152401" y="731966"/>
              <a:ext cx="1054892" cy="1589"/>
            </a:xfrm>
            <a:prstGeom prst="line">
              <a:avLst/>
            </a:prstGeom>
            <a:ln w="66675" cap="flat" cmpd="sng">
              <a:solidFill>
                <a:schemeClr val="tx1"/>
              </a:solidFill>
              <a:round/>
              <a:headEnd type="stealth"/>
              <a:tailEnd type="none"/>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rot="5400000">
              <a:off x="-319023" y="1661384"/>
              <a:ext cx="1858041" cy="794"/>
            </a:xfrm>
            <a:prstGeom prst="line">
              <a:avLst/>
            </a:prstGeom>
            <a:ln w="41275" cap="flat" cmpd="sng">
              <a:solidFill>
                <a:schemeClr val="tx1"/>
              </a:solidFill>
              <a:round/>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rot="10800000">
              <a:off x="152400" y="3275011"/>
              <a:ext cx="1054892" cy="1589"/>
            </a:xfrm>
            <a:prstGeom prst="line">
              <a:avLst/>
            </a:prstGeom>
            <a:ln w="66675" cap="flat" cmpd="sng">
              <a:solidFill>
                <a:schemeClr val="tx1"/>
              </a:solidFill>
              <a:round/>
              <a:headEnd type="stealth"/>
              <a:tailEnd type="none"/>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0800000">
              <a:off x="609601" y="2572436"/>
              <a:ext cx="3406901" cy="9183"/>
            </a:xfrm>
            <a:prstGeom prst="line">
              <a:avLst/>
            </a:prstGeom>
            <a:ln w="41275" cap="flat" cmpd="sng">
              <a:solidFill>
                <a:schemeClr val="tx1"/>
              </a:solidFill>
              <a:round/>
              <a:headEnd type="stealth"/>
              <a:tailEnd type="none"/>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10800000">
              <a:off x="621508" y="1600201"/>
              <a:ext cx="3694804" cy="9182"/>
            </a:xfrm>
            <a:prstGeom prst="line">
              <a:avLst/>
            </a:prstGeom>
            <a:ln w="41275" cap="flat" cmpd="sng">
              <a:solidFill>
                <a:schemeClr val="tx1"/>
              </a:solidFill>
              <a:round/>
              <a:headEnd type="stealth"/>
              <a:tailEnd type="none"/>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rot="10800000">
              <a:off x="685801" y="5332411"/>
              <a:ext cx="1054892" cy="1589"/>
            </a:xfrm>
            <a:prstGeom prst="line">
              <a:avLst/>
            </a:prstGeom>
            <a:ln w="41275" cap="flat" cmpd="sng">
              <a:solidFill>
                <a:schemeClr val="tx1"/>
              </a:solidFill>
              <a:round/>
              <a:headEnd type="stealth"/>
              <a:tailEnd type="none"/>
            </a:ln>
          </p:spPr>
          <p:style>
            <a:lnRef idx="2">
              <a:schemeClr val="accent1"/>
            </a:lnRef>
            <a:fillRef idx="0">
              <a:schemeClr val="accent1"/>
            </a:fillRef>
            <a:effectRef idx="1">
              <a:schemeClr val="accent1"/>
            </a:effectRef>
            <a:fontRef idx="minor">
              <a:schemeClr val="tx1"/>
            </a:fontRef>
          </p:style>
        </p:cxnSp>
        <p:pic>
          <p:nvPicPr>
            <p:cNvPr id="23" name="Picture 22" descr="party.jpg"/>
            <p:cNvPicPr>
              <a:picLocks noChangeAspect="1"/>
            </p:cNvPicPr>
            <p:nvPr/>
          </p:nvPicPr>
          <p:blipFill>
            <a:blip r:embed="rId8"/>
            <a:stretch>
              <a:fillRect/>
            </a:stretch>
          </p:blipFill>
          <p:spPr>
            <a:xfrm>
              <a:off x="1371600" y="3154234"/>
              <a:ext cx="5407574" cy="1798766"/>
            </a:xfrm>
            <a:prstGeom prst="rect">
              <a:avLst/>
            </a:prstGeom>
          </p:spPr>
        </p:pic>
        <p:cxnSp>
          <p:nvCxnSpPr>
            <p:cNvPr id="24" name="Straight Connector 23"/>
            <p:cNvCxnSpPr/>
            <p:nvPr/>
          </p:nvCxnSpPr>
          <p:spPr>
            <a:xfrm rot="5400000">
              <a:off x="-342900" y="4305300"/>
              <a:ext cx="2057400" cy="1588"/>
            </a:xfrm>
            <a:prstGeom prst="line">
              <a:avLst/>
            </a:prstGeom>
            <a:ln w="41275" cap="flat" cmpd="sng">
              <a:solidFill>
                <a:schemeClr val="tx1"/>
              </a:solidFill>
              <a:round/>
            </a:ln>
          </p:spPr>
          <p:style>
            <a:lnRef idx="2">
              <a:schemeClr val="accent1"/>
            </a:lnRef>
            <a:fillRef idx="0">
              <a:schemeClr val="accent1"/>
            </a:fillRef>
            <a:effectRef idx="1">
              <a:schemeClr val="accent1"/>
            </a:effectRef>
            <a:fontRef idx="minor">
              <a:schemeClr val="tx1"/>
            </a:fontRef>
          </p:style>
        </p:cxnSp>
      </p:grpSp>
      <p:sp>
        <p:nvSpPr>
          <p:cNvPr id="25" name="Slide Number Placeholder 24"/>
          <p:cNvSpPr>
            <a:spLocks noGrp="1"/>
          </p:cNvSpPr>
          <p:nvPr>
            <p:ph type="sldNum" sz="quarter" idx="12"/>
          </p:nvPr>
        </p:nvSpPr>
        <p:spPr/>
        <p:txBody>
          <a:bodyPr/>
          <a:lstStyle/>
          <a:p>
            <a:fld id="{A805C6BB-2B37-E84C-942F-CE92F7AD1391}" type="slidenum">
              <a:rPr lang="en-US" smtClean="0"/>
              <a:pPr/>
              <a:t>5</a:t>
            </a:fld>
            <a:endParaRPr lang="en-US"/>
          </a:p>
        </p:txBody>
      </p:sp>
      <p:sp>
        <p:nvSpPr>
          <p:cNvPr id="26" name="TextBox 25"/>
          <p:cNvSpPr txBox="1"/>
          <p:nvPr/>
        </p:nvSpPr>
        <p:spPr>
          <a:xfrm>
            <a:off x="6172200" y="6535579"/>
            <a:ext cx="1816723" cy="246221"/>
          </a:xfrm>
          <a:prstGeom prst="rect">
            <a:avLst/>
          </a:prstGeom>
          <a:gradFill flip="none" rotWithShape="1">
            <a:gsLst>
              <a:gs pos="99000">
                <a:schemeClr val="bg1"/>
              </a:gs>
              <a:gs pos="100000">
                <a:srgbClr val="000000"/>
              </a:gs>
              <a:gs pos="58000">
                <a:schemeClr val="bg1"/>
              </a:gs>
              <a:gs pos="0">
                <a:schemeClr val="bg2">
                  <a:lumMod val="50000"/>
                </a:schemeClr>
              </a:gs>
            </a:gsLst>
            <a:lin ang="0" scaled="1"/>
            <a:tileRect/>
          </a:gradFill>
        </p:spPr>
        <p:txBody>
          <a:bodyPr wrap="none" rtlCol="0">
            <a:spAutoFit/>
          </a:bodyPr>
          <a:lstStyle/>
          <a:p>
            <a:r>
              <a:rPr lang="en-US" sz="1000" dirty="0" smtClean="0"/>
              <a:t>University of California Irvine</a:t>
            </a:r>
            <a:endParaRPr lang="en-US" sz="1000" dirty="0"/>
          </a:p>
        </p:txBody>
      </p:sp>
      <p:pic>
        <p:nvPicPr>
          <p:cNvPr id="27" name="Picture 26" descr="UCI_LOGO.jpg"/>
          <p:cNvPicPr>
            <a:picLocks noChangeAspect="1"/>
          </p:cNvPicPr>
          <p:nvPr/>
        </p:nvPicPr>
        <p:blipFill>
          <a:blip r:embed="rId9"/>
          <a:stretch>
            <a:fillRect/>
          </a:stretch>
        </p:blipFill>
        <p:spPr>
          <a:xfrm>
            <a:off x="7924800" y="6173499"/>
            <a:ext cx="685800" cy="684501"/>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But photos contain limited data</a:t>
            </a:r>
            <a:endParaRPr lang="en-US" dirty="0"/>
          </a:p>
        </p:txBody>
      </p:sp>
      <p:sp>
        <p:nvSpPr>
          <p:cNvPr id="3" name="Content Placeholder 2"/>
          <p:cNvSpPr>
            <a:spLocks noGrp="1"/>
          </p:cNvSpPr>
          <p:nvPr>
            <p:ph idx="1"/>
          </p:nvPr>
        </p:nvSpPr>
        <p:spPr/>
        <p:txBody>
          <a:bodyPr>
            <a:normAutofit lnSpcReduction="10000"/>
          </a:bodyPr>
          <a:lstStyle/>
          <a:p>
            <a:r>
              <a:rPr lang="en-US" dirty="0" smtClean="0"/>
              <a:t>Common meta-data include:</a:t>
            </a:r>
          </a:p>
          <a:p>
            <a:pPr lvl="1"/>
            <a:r>
              <a:rPr lang="en-US" dirty="0" smtClean="0"/>
              <a:t>Time</a:t>
            </a:r>
          </a:p>
          <a:p>
            <a:pPr lvl="1"/>
            <a:r>
              <a:rPr lang="en-US" dirty="0" smtClean="0"/>
              <a:t>Camera </a:t>
            </a:r>
            <a:r>
              <a:rPr lang="en-US" dirty="0" err="1" smtClean="0"/>
              <a:t>Params</a:t>
            </a:r>
            <a:r>
              <a:rPr lang="en-US" dirty="0" smtClean="0"/>
              <a:t> (exposure time, aperture, focal length, ISO..)</a:t>
            </a:r>
          </a:p>
          <a:p>
            <a:pPr lvl="1"/>
            <a:r>
              <a:rPr lang="en-US" dirty="0" smtClean="0"/>
              <a:t>More recently, GPS Tags.</a:t>
            </a:r>
          </a:p>
          <a:p>
            <a:r>
              <a:rPr lang="en-US" dirty="0" smtClean="0"/>
              <a:t>How to tackle this limitation?</a:t>
            </a:r>
          </a:p>
          <a:p>
            <a:pPr lvl="1"/>
            <a:r>
              <a:rPr lang="en-US" dirty="0" smtClean="0"/>
              <a:t>External Data Sources </a:t>
            </a:r>
          </a:p>
          <a:p>
            <a:pPr lvl="2"/>
            <a:r>
              <a:rPr lang="en-US" dirty="0" smtClean="0"/>
              <a:t>Sensory Data</a:t>
            </a:r>
          </a:p>
          <a:p>
            <a:pPr lvl="2"/>
            <a:r>
              <a:rPr lang="en-US" dirty="0" smtClean="0"/>
              <a:t>Web 2.0</a:t>
            </a:r>
          </a:p>
          <a:p>
            <a:pPr lvl="2"/>
            <a:r>
              <a:rPr lang="en-US" dirty="0" smtClean="0"/>
              <a:t>Ontologies</a:t>
            </a:r>
          </a:p>
          <a:p>
            <a:pPr lvl="1">
              <a:buNone/>
            </a:pPr>
            <a:endParaRPr lang="en-US" dirty="0" smtClean="0"/>
          </a:p>
          <a:p>
            <a:pPr>
              <a:buNone/>
            </a:pPr>
            <a:endParaRPr lang="en-US" dirty="0"/>
          </a:p>
        </p:txBody>
      </p:sp>
      <p:sp>
        <p:nvSpPr>
          <p:cNvPr id="4" name="Slide Number Placeholder 3"/>
          <p:cNvSpPr>
            <a:spLocks noGrp="1"/>
          </p:cNvSpPr>
          <p:nvPr>
            <p:ph type="sldNum" sz="quarter" idx="12"/>
          </p:nvPr>
        </p:nvSpPr>
        <p:spPr/>
        <p:txBody>
          <a:bodyPr/>
          <a:lstStyle/>
          <a:p>
            <a:fld id="{A805C6BB-2B37-E84C-942F-CE92F7AD1391}" type="slidenum">
              <a:rPr lang="en-US" smtClean="0"/>
              <a:pPr/>
              <a:t>6</a:t>
            </a:fld>
            <a:endParaRPr lang="en-US"/>
          </a:p>
        </p:txBody>
      </p:sp>
      <p:sp>
        <p:nvSpPr>
          <p:cNvPr id="5" name="TextBox 4"/>
          <p:cNvSpPr txBox="1"/>
          <p:nvPr/>
        </p:nvSpPr>
        <p:spPr>
          <a:xfrm>
            <a:off x="6172200" y="6535579"/>
            <a:ext cx="1816723" cy="246221"/>
          </a:xfrm>
          <a:prstGeom prst="rect">
            <a:avLst/>
          </a:prstGeom>
          <a:gradFill flip="none" rotWithShape="1">
            <a:gsLst>
              <a:gs pos="99000">
                <a:schemeClr val="bg1"/>
              </a:gs>
              <a:gs pos="100000">
                <a:srgbClr val="000000"/>
              </a:gs>
              <a:gs pos="58000">
                <a:schemeClr val="bg1"/>
              </a:gs>
              <a:gs pos="0">
                <a:schemeClr val="bg2">
                  <a:lumMod val="50000"/>
                </a:schemeClr>
              </a:gs>
            </a:gsLst>
            <a:lin ang="0" scaled="1"/>
            <a:tileRect/>
          </a:gradFill>
        </p:spPr>
        <p:txBody>
          <a:bodyPr wrap="none" rtlCol="0">
            <a:spAutoFit/>
          </a:bodyPr>
          <a:lstStyle/>
          <a:p>
            <a:r>
              <a:rPr lang="en-US" sz="1000" dirty="0" smtClean="0"/>
              <a:t>University of California Irvine</a:t>
            </a:r>
            <a:endParaRPr lang="en-US" sz="1000" dirty="0"/>
          </a:p>
        </p:txBody>
      </p:sp>
      <p:pic>
        <p:nvPicPr>
          <p:cNvPr id="6" name="Picture 5" descr="UCI_LOGO.jpg"/>
          <p:cNvPicPr>
            <a:picLocks noChangeAspect="1"/>
          </p:cNvPicPr>
          <p:nvPr/>
        </p:nvPicPr>
        <p:blipFill>
          <a:blip r:embed="rId3"/>
          <a:stretch>
            <a:fillRect/>
          </a:stretch>
        </p:blipFill>
        <p:spPr>
          <a:xfrm>
            <a:off x="7924800" y="6173499"/>
            <a:ext cx="685800" cy="684501"/>
          </a:xfrm>
          <a:prstGeom prst="rect">
            <a:avLst/>
          </a:prstGeom>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2580484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2" name="Picture 41" descr="bridgingthegap.jpg"/>
          <p:cNvPicPr>
            <a:picLocks noChangeAspect="1"/>
          </p:cNvPicPr>
          <p:nvPr/>
        </p:nvPicPr>
        <p:blipFill>
          <a:blip r:embed="rId3"/>
          <a:stretch>
            <a:fillRect/>
          </a:stretch>
        </p:blipFill>
        <p:spPr>
          <a:xfrm>
            <a:off x="2895600" y="1201366"/>
            <a:ext cx="6172200" cy="4742234"/>
          </a:xfrm>
          <a:prstGeom prst="rect">
            <a:avLst/>
          </a:prstGeom>
        </p:spPr>
      </p:pic>
      <p:sp>
        <p:nvSpPr>
          <p:cNvPr id="49" name="TextBox 48"/>
          <p:cNvSpPr txBox="1"/>
          <p:nvPr/>
        </p:nvSpPr>
        <p:spPr>
          <a:xfrm>
            <a:off x="3045857" y="2438400"/>
            <a:ext cx="1373743" cy="369332"/>
          </a:xfrm>
          <a:prstGeom prst="rect">
            <a:avLst/>
          </a:prstGeom>
          <a:noFill/>
        </p:spPr>
        <p:txBody>
          <a:bodyPr wrap="none" rtlCol="0">
            <a:spAutoFit/>
          </a:bodyPr>
          <a:lstStyle/>
          <a:p>
            <a:r>
              <a:rPr lang="en-US" dirty="0" smtClean="0"/>
              <a:t>Visual Data</a:t>
            </a:r>
            <a:endParaRPr lang="en-US" dirty="0"/>
          </a:p>
        </p:txBody>
      </p:sp>
      <p:sp>
        <p:nvSpPr>
          <p:cNvPr id="50" name="TextBox 49"/>
          <p:cNvSpPr txBox="1"/>
          <p:nvPr/>
        </p:nvSpPr>
        <p:spPr>
          <a:xfrm>
            <a:off x="6553200" y="4495800"/>
            <a:ext cx="2070549" cy="369332"/>
          </a:xfrm>
          <a:prstGeom prst="rect">
            <a:avLst/>
          </a:prstGeom>
          <a:noFill/>
        </p:spPr>
        <p:txBody>
          <a:bodyPr wrap="none" rtlCol="0">
            <a:spAutoFit/>
          </a:bodyPr>
          <a:lstStyle/>
          <a:p>
            <a:r>
              <a:rPr lang="en-US" dirty="0" smtClean="0"/>
              <a:t>Human Semantics</a:t>
            </a:r>
            <a:endParaRPr lang="en-US" dirty="0"/>
          </a:p>
        </p:txBody>
      </p:sp>
      <p:sp>
        <p:nvSpPr>
          <p:cNvPr id="57" name="TextBox 56"/>
          <p:cNvSpPr txBox="1"/>
          <p:nvPr/>
        </p:nvSpPr>
        <p:spPr>
          <a:xfrm>
            <a:off x="997899" y="2292001"/>
            <a:ext cx="2431101" cy="1354217"/>
          </a:xfrm>
          <a:prstGeom prst="rect">
            <a:avLst/>
          </a:prstGeom>
          <a:noFill/>
        </p:spPr>
        <p:txBody>
          <a:bodyPr wrap="square" rtlCol="0">
            <a:spAutoFit/>
          </a:bodyPr>
          <a:lstStyle/>
          <a:p>
            <a:pPr>
              <a:spcBef>
                <a:spcPts val="1200"/>
              </a:spcBef>
              <a:spcAft>
                <a:spcPts val="1200"/>
              </a:spcAft>
            </a:pPr>
            <a:r>
              <a:rPr lang="en-US" dirty="0" smtClean="0"/>
              <a:t>high relevance to smart-phone applications.</a:t>
            </a:r>
          </a:p>
          <a:p>
            <a:endParaRPr lang="en-US" dirty="0" smtClean="0"/>
          </a:p>
          <a:p>
            <a:endParaRPr lang="en-US" dirty="0"/>
          </a:p>
        </p:txBody>
      </p:sp>
      <p:sp>
        <p:nvSpPr>
          <p:cNvPr id="58" name="TextBox 57"/>
          <p:cNvSpPr txBox="1"/>
          <p:nvPr/>
        </p:nvSpPr>
        <p:spPr>
          <a:xfrm>
            <a:off x="5334000" y="3276600"/>
            <a:ext cx="1377375" cy="646331"/>
          </a:xfrm>
          <a:prstGeom prst="rect">
            <a:avLst/>
          </a:prstGeom>
          <a:noFill/>
        </p:spPr>
        <p:txBody>
          <a:bodyPr wrap="none" rtlCol="0">
            <a:spAutoFit/>
          </a:bodyPr>
          <a:lstStyle/>
          <a:p>
            <a:r>
              <a:rPr lang="en-US" b="1" dirty="0" smtClean="0"/>
              <a:t>Contextual </a:t>
            </a:r>
          </a:p>
          <a:p>
            <a:r>
              <a:rPr lang="en-US" b="1" dirty="0" smtClean="0"/>
              <a:t>model</a:t>
            </a:r>
            <a:endParaRPr lang="en-US" b="1" dirty="0"/>
          </a:p>
        </p:txBody>
      </p:sp>
      <p:sp>
        <p:nvSpPr>
          <p:cNvPr id="59" name="TextBox 58"/>
          <p:cNvSpPr txBox="1"/>
          <p:nvPr/>
        </p:nvSpPr>
        <p:spPr>
          <a:xfrm>
            <a:off x="6332033" y="685800"/>
            <a:ext cx="2507167" cy="646331"/>
          </a:xfrm>
          <a:prstGeom prst="rect">
            <a:avLst/>
          </a:prstGeom>
          <a:noFill/>
        </p:spPr>
        <p:txBody>
          <a:bodyPr wrap="none" rtlCol="0">
            <a:spAutoFit/>
          </a:bodyPr>
          <a:lstStyle/>
          <a:p>
            <a:r>
              <a:rPr lang="en-US" dirty="0" smtClean="0"/>
              <a:t>visual content features </a:t>
            </a:r>
          </a:p>
          <a:p>
            <a:r>
              <a:rPr lang="en-US" dirty="0" smtClean="0"/>
              <a:t>only when required</a:t>
            </a:r>
          </a:p>
        </p:txBody>
      </p:sp>
      <p:sp>
        <p:nvSpPr>
          <p:cNvPr id="60" name="TextBox 59"/>
          <p:cNvSpPr txBox="1"/>
          <p:nvPr/>
        </p:nvSpPr>
        <p:spPr>
          <a:xfrm>
            <a:off x="4337399" y="685800"/>
            <a:ext cx="1377601" cy="646331"/>
          </a:xfrm>
          <a:prstGeom prst="rect">
            <a:avLst/>
          </a:prstGeom>
          <a:noFill/>
        </p:spPr>
        <p:txBody>
          <a:bodyPr wrap="none" rtlCol="0">
            <a:spAutoFit/>
          </a:bodyPr>
          <a:lstStyle/>
          <a:p>
            <a:r>
              <a:rPr lang="en-US" dirty="0" smtClean="0"/>
              <a:t>Multi-modal </a:t>
            </a:r>
          </a:p>
          <a:p>
            <a:r>
              <a:rPr lang="en-US" dirty="0" smtClean="0"/>
              <a:t>context</a:t>
            </a:r>
            <a:endParaRPr lang="en-US" dirty="0"/>
          </a:p>
        </p:txBody>
      </p:sp>
      <p:sp>
        <p:nvSpPr>
          <p:cNvPr id="9" name="Slide Number Placeholder 8"/>
          <p:cNvSpPr>
            <a:spLocks noGrp="1"/>
          </p:cNvSpPr>
          <p:nvPr>
            <p:ph type="sldNum" sz="quarter" idx="12"/>
          </p:nvPr>
        </p:nvSpPr>
        <p:spPr/>
        <p:txBody>
          <a:bodyPr/>
          <a:lstStyle/>
          <a:p>
            <a:fld id="{A805C6BB-2B37-E84C-942F-CE92F7AD1391}" type="slidenum">
              <a:rPr lang="en-US" smtClean="0"/>
              <a:pPr/>
              <a:t>7</a:t>
            </a:fld>
            <a:endParaRPr lang="en-US"/>
          </a:p>
        </p:txBody>
      </p:sp>
      <p:sp>
        <p:nvSpPr>
          <p:cNvPr id="10" name="TextBox 9"/>
          <p:cNvSpPr txBox="1"/>
          <p:nvPr/>
        </p:nvSpPr>
        <p:spPr>
          <a:xfrm>
            <a:off x="6172200" y="6535579"/>
            <a:ext cx="1816723" cy="246221"/>
          </a:xfrm>
          <a:prstGeom prst="rect">
            <a:avLst/>
          </a:prstGeom>
          <a:gradFill flip="none" rotWithShape="1">
            <a:gsLst>
              <a:gs pos="99000">
                <a:schemeClr val="bg1"/>
              </a:gs>
              <a:gs pos="100000">
                <a:srgbClr val="000000"/>
              </a:gs>
              <a:gs pos="58000">
                <a:schemeClr val="bg1"/>
              </a:gs>
              <a:gs pos="0">
                <a:schemeClr val="bg2">
                  <a:lumMod val="50000"/>
                </a:schemeClr>
              </a:gs>
            </a:gsLst>
            <a:lin ang="0" scaled="1"/>
            <a:tileRect/>
          </a:gradFill>
        </p:spPr>
        <p:txBody>
          <a:bodyPr wrap="none" rtlCol="0">
            <a:spAutoFit/>
          </a:bodyPr>
          <a:lstStyle/>
          <a:p>
            <a:r>
              <a:rPr lang="en-US" sz="1000" dirty="0" smtClean="0"/>
              <a:t>University of California Irvine</a:t>
            </a:r>
            <a:endParaRPr lang="en-US" sz="1000" dirty="0"/>
          </a:p>
        </p:txBody>
      </p:sp>
      <p:pic>
        <p:nvPicPr>
          <p:cNvPr id="11" name="Picture 10" descr="UCI_LOGO.jpg"/>
          <p:cNvPicPr>
            <a:picLocks noChangeAspect="1"/>
          </p:cNvPicPr>
          <p:nvPr/>
        </p:nvPicPr>
        <p:blipFill>
          <a:blip r:embed="rId4"/>
          <a:stretch>
            <a:fillRect/>
          </a:stretch>
        </p:blipFill>
        <p:spPr>
          <a:xfrm>
            <a:off x="7924800" y="6173499"/>
            <a:ext cx="685800" cy="684501"/>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a:t>
            </a:r>
            <a:r>
              <a:rPr lang="en-US" dirty="0" smtClean="0"/>
              <a:t>utline</a:t>
            </a:r>
            <a:endParaRPr lang="en-US" dirty="0"/>
          </a:p>
        </p:txBody>
      </p:sp>
      <p:sp>
        <p:nvSpPr>
          <p:cNvPr id="3" name="Content Placeholder 2"/>
          <p:cNvSpPr>
            <a:spLocks noGrp="1"/>
          </p:cNvSpPr>
          <p:nvPr>
            <p:ph idx="1"/>
          </p:nvPr>
        </p:nvSpPr>
        <p:spPr/>
        <p:txBody>
          <a:bodyPr>
            <a:normAutofit/>
          </a:bodyPr>
          <a:lstStyle/>
          <a:p>
            <a:r>
              <a:rPr lang="en-US" dirty="0" smtClean="0"/>
              <a:t>Introduction</a:t>
            </a:r>
          </a:p>
          <a:p>
            <a:r>
              <a:rPr lang="en-US" dirty="0" smtClean="0"/>
              <a:t>Related Work</a:t>
            </a:r>
          </a:p>
          <a:p>
            <a:r>
              <a:rPr lang="en-US" dirty="0" smtClean="0"/>
              <a:t>Problem Formulation</a:t>
            </a:r>
          </a:p>
          <a:p>
            <a:r>
              <a:rPr lang="en-US" dirty="0" smtClean="0"/>
              <a:t>System Overview</a:t>
            </a:r>
          </a:p>
          <a:p>
            <a:r>
              <a:rPr lang="en-US" dirty="0" smtClean="0"/>
              <a:t>Experimental Results (the fun part </a:t>
            </a:r>
            <a:r>
              <a:rPr lang="en-US" dirty="0" err="1" smtClean="0">
                <a:sym typeface="Wingdings"/>
              </a:rPr>
              <a:t></a:t>
            </a:r>
            <a:r>
              <a:rPr lang="en-US" dirty="0" smtClean="0">
                <a:sym typeface="Wingdings"/>
              </a:rPr>
              <a:t> </a:t>
            </a:r>
            <a:r>
              <a:rPr lang="en-US" dirty="0" smtClean="0"/>
              <a:t>)</a:t>
            </a:r>
          </a:p>
          <a:p>
            <a:r>
              <a:rPr lang="en-US" dirty="0" smtClean="0"/>
              <a:t>Summary</a:t>
            </a:r>
          </a:p>
          <a:p>
            <a:endParaRPr lang="en-US" dirty="0" smtClean="0"/>
          </a:p>
        </p:txBody>
      </p:sp>
      <p:sp>
        <p:nvSpPr>
          <p:cNvPr id="4" name="Slide Number Placeholder 3"/>
          <p:cNvSpPr>
            <a:spLocks noGrp="1"/>
          </p:cNvSpPr>
          <p:nvPr>
            <p:ph type="sldNum" sz="quarter" idx="12"/>
          </p:nvPr>
        </p:nvSpPr>
        <p:spPr/>
        <p:txBody>
          <a:bodyPr/>
          <a:lstStyle/>
          <a:p>
            <a:fld id="{A805C6BB-2B37-E84C-942F-CE92F7AD1391}" type="slidenum">
              <a:rPr lang="en-US" smtClean="0"/>
              <a:pPr/>
              <a:t>8</a:t>
            </a:fld>
            <a:endParaRPr lang="en-US"/>
          </a:p>
        </p:txBody>
      </p:sp>
      <p:sp>
        <p:nvSpPr>
          <p:cNvPr id="5" name="TextBox 4"/>
          <p:cNvSpPr txBox="1"/>
          <p:nvPr/>
        </p:nvSpPr>
        <p:spPr>
          <a:xfrm>
            <a:off x="6172200" y="6535579"/>
            <a:ext cx="1816723" cy="246221"/>
          </a:xfrm>
          <a:prstGeom prst="rect">
            <a:avLst/>
          </a:prstGeom>
          <a:gradFill flip="none" rotWithShape="1">
            <a:gsLst>
              <a:gs pos="99000">
                <a:schemeClr val="bg1"/>
              </a:gs>
              <a:gs pos="100000">
                <a:srgbClr val="000000"/>
              </a:gs>
              <a:gs pos="58000">
                <a:schemeClr val="bg1"/>
              </a:gs>
              <a:gs pos="0">
                <a:schemeClr val="bg2">
                  <a:lumMod val="50000"/>
                </a:schemeClr>
              </a:gs>
            </a:gsLst>
            <a:lin ang="0" scaled="1"/>
            <a:tileRect/>
          </a:gradFill>
        </p:spPr>
        <p:txBody>
          <a:bodyPr wrap="none" rtlCol="0">
            <a:spAutoFit/>
          </a:bodyPr>
          <a:lstStyle/>
          <a:p>
            <a:r>
              <a:rPr lang="en-US" sz="1000" dirty="0" smtClean="0"/>
              <a:t>University of California Irvine</a:t>
            </a:r>
            <a:endParaRPr lang="en-US" sz="1000" dirty="0"/>
          </a:p>
        </p:txBody>
      </p:sp>
      <p:pic>
        <p:nvPicPr>
          <p:cNvPr id="6" name="Picture 5" descr="UCI_LOGO.jpg"/>
          <p:cNvPicPr>
            <a:picLocks noChangeAspect="1"/>
          </p:cNvPicPr>
          <p:nvPr/>
        </p:nvPicPr>
        <p:blipFill>
          <a:blip r:embed="rId2"/>
          <a:stretch>
            <a:fillRect/>
          </a:stretch>
        </p:blipFill>
        <p:spPr>
          <a:xfrm>
            <a:off x="7924800" y="6173499"/>
            <a:ext cx="685800" cy="684501"/>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From Conceptual Model to Contextual Model</a:t>
            </a:r>
            <a:endParaRPr lang="en-US" dirty="0"/>
          </a:p>
        </p:txBody>
      </p:sp>
      <p:pic>
        <p:nvPicPr>
          <p:cNvPr id="4" name="Picture 3" descr="6-eps-converted-to.pdf"/>
          <p:cNvPicPr>
            <a:picLocks noChangeAspect="1"/>
          </p:cNvPicPr>
          <p:nvPr/>
        </p:nvPicPr>
        <mc:AlternateContent>
          <mc:Choice xmlns:ma="http://schemas.microsoft.com/office/mac/drawingml/2008/main" Requires="ma">
            <p:blipFill>
              <a:blip r:embed="rId3"/>
              <a:stretch>
                <a:fillRect/>
              </a:stretch>
            </p:blipFill>
          </mc:Choice>
          <mc:Fallback>
            <p:blipFill>
              <a:blip r:embed="rId4"/>
              <a:stretch>
                <a:fillRect/>
              </a:stretch>
            </p:blipFill>
          </mc:Fallback>
        </mc:AlternateContent>
        <p:spPr>
          <a:xfrm>
            <a:off x="4111979" y="1371601"/>
            <a:ext cx="5032022" cy="3886199"/>
          </a:xfrm>
          <a:prstGeom prst="rect">
            <a:avLst/>
          </a:prstGeom>
        </p:spPr>
      </p:pic>
      <p:sp>
        <p:nvSpPr>
          <p:cNvPr id="6" name="Content Placeholder 2"/>
          <p:cNvSpPr txBox="1">
            <a:spLocks/>
          </p:cNvSpPr>
          <p:nvPr/>
        </p:nvSpPr>
        <p:spPr>
          <a:xfrm>
            <a:off x="914400" y="1600200"/>
            <a:ext cx="3352800" cy="4573299"/>
          </a:xfrm>
          <a:prstGeom prst="rect">
            <a:avLst/>
          </a:prstGeom>
        </p:spPr>
        <p:txBody>
          <a:bodyPr vert="horz" lIns="91440" tIns="45720" rIns="91440" bIns="45720" rtlCol="0">
            <a:noAutofit/>
          </a:bodyPr>
          <a:lstStyle/>
          <a:p>
            <a:pPr marL="342900" marR="0" lvl="0" indent="-342900" algn="l" defTabSz="457200" rtl="0" eaLnBrk="1" fontAlgn="auto" latinLnBrk="0" hangingPunct="1">
              <a:lnSpc>
                <a:spcPct val="100000"/>
              </a:lnSpc>
              <a:spcBef>
                <a:spcPct val="20000"/>
              </a:spcBef>
              <a:spcAft>
                <a:spcPts val="0"/>
              </a:spcAft>
              <a:buClrTx/>
              <a:buSzTx/>
              <a:tabLst/>
              <a:defRPr/>
            </a:pPr>
            <a:r>
              <a:rPr kumimoji="0" lang="en-US" sz="1200" b="0" i="0" u="none" strike="noStrike" kern="1200" cap="none" spc="0" normalizeH="0" baseline="0" noProof="0" dirty="0" smtClean="0">
                <a:ln>
                  <a:noFill/>
                </a:ln>
                <a:solidFill>
                  <a:schemeClr val="tx1"/>
                </a:solidFill>
                <a:effectLst/>
                <a:uLnTx/>
                <a:uFillTx/>
                <a:latin typeface="+mn-lt"/>
                <a:ea typeface="+mn-ea"/>
                <a:cs typeface="+mn-cs"/>
              </a:rPr>
              <a:t>Conceptual Model</a:t>
            </a:r>
          </a:p>
          <a:p>
            <a:pPr marL="800100" lvl="1" indent="-342900">
              <a:spcBef>
                <a:spcPct val="20000"/>
              </a:spcBef>
              <a:buFont typeface="Arial"/>
              <a:buChar char="•"/>
              <a:defRPr/>
            </a:pPr>
            <a:r>
              <a:rPr kumimoji="0" lang="en-US" sz="1200" b="0" i="0" u="none" strike="noStrike" kern="1200" cap="none" spc="0" normalizeH="0" baseline="0" noProof="0" dirty="0" smtClean="0">
                <a:ln>
                  <a:noFill/>
                </a:ln>
                <a:solidFill>
                  <a:schemeClr val="tx1"/>
                </a:solidFill>
                <a:effectLst/>
                <a:uLnTx/>
                <a:uFillTx/>
                <a:latin typeface="+mn-lt"/>
                <a:ea typeface="+mn-ea"/>
                <a:cs typeface="+mn-cs"/>
              </a:rPr>
              <a:t>Multi-layered abstract domain model</a:t>
            </a:r>
          </a:p>
          <a:p>
            <a:pPr marL="800100" lvl="1" indent="-342900">
              <a:spcBef>
                <a:spcPct val="20000"/>
              </a:spcBef>
              <a:buFont typeface="Arial"/>
              <a:buChar char="•"/>
              <a:defRPr/>
            </a:pPr>
            <a:r>
              <a:rPr kumimoji="0" lang="en-US" sz="1200" b="0" i="0" u="none" strike="noStrike" kern="1200" cap="none" spc="0" normalizeH="0" baseline="0" noProof="0" dirty="0" smtClean="0">
                <a:ln>
                  <a:noFill/>
                </a:ln>
                <a:solidFill>
                  <a:schemeClr val="tx1"/>
                </a:solidFill>
                <a:effectLst/>
                <a:uLnTx/>
                <a:uFillTx/>
                <a:latin typeface="+mn-lt"/>
                <a:ea typeface="+mn-ea"/>
                <a:cs typeface="+mn-cs"/>
              </a:rPr>
              <a:t>Flexibility</a:t>
            </a:r>
            <a:r>
              <a:rPr kumimoji="0" lang="en-US" sz="1200" b="0" i="0" u="none" strike="noStrike" kern="1200" cap="none" spc="0" normalizeH="0" noProof="0" dirty="0" smtClean="0">
                <a:ln>
                  <a:noFill/>
                </a:ln>
                <a:solidFill>
                  <a:schemeClr val="tx1"/>
                </a:solidFill>
                <a:effectLst/>
                <a:uLnTx/>
                <a:uFillTx/>
                <a:latin typeface="+mn-lt"/>
                <a:ea typeface="+mn-ea"/>
                <a:cs typeface="+mn-cs"/>
              </a:rPr>
              <a:t> for multiple Classifications</a:t>
            </a:r>
            <a:endParaRPr kumimoji="0" lang="en-US" sz="1200" b="0" i="0" u="none" strike="noStrike" kern="1200" cap="none" spc="0" normalizeH="0" baseline="0" noProof="0" dirty="0" smtClean="0">
              <a:ln>
                <a:noFill/>
              </a:ln>
              <a:solidFill>
                <a:schemeClr val="tx1"/>
              </a:solidFill>
              <a:effectLst/>
              <a:uLnTx/>
              <a:uFillTx/>
              <a:latin typeface="+mn-lt"/>
              <a:ea typeface="+mn-ea"/>
              <a:cs typeface="+mn-cs"/>
            </a:endParaRPr>
          </a:p>
          <a:p>
            <a:pPr marL="800100" lvl="1" indent="-342900">
              <a:spcBef>
                <a:spcPct val="20000"/>
              </a:spcBef>
              <a:buFont typeface="Arial"/>
              <a:buChar char="•"/>
              <a:defRPr/>
            </a:pPr>
            <a:r>
              <a:rPr kumimoji="0" lang="en-US" sz="1200" b="0" i="0" u="none" strike="noStrike" kern="1200" cap="none" spc="0" normalizeH="0" baseline="0" noProof="0" dirty="0" smtClean="0">
                <a:ln>
                  <a:noFill/>
                </a:ln>
                <a:solidFill>
                  <a:schemeClr val="tx1"/>
                </a:solidFill>
                <a:effectLst/>
                <a:uLnTx/>
                <a:uFillTx/>
                <a:latin typeface="+mn-lt"/>
                <a:ea typeface="+mn-ea"/>
                <a:cs typeface="+mn-cs"/>
              </a:rPr>
              <a:t>Avoid replication</a:t>
            </a:r>
          </a:p>
          <a:p>
            <a:pPr marL="800100" lvl="1" indent="-342900">
              <a:spcBef>
                <a:spcPct val="20000"/>
              </a:spcBef>
              <a:buFont typeface="Arial"/>
              <a:buChar char="•"/>
              <a:defRPr/>
            </a:pPr>
            <a:r>
              <a:rPr kumimoji="0" lang="en-US" sz="1200" b="0" i="0" u="none" strike="noStrike" kern="1200" cap="none" spc="0" normalizeH="0" baseline="0" noProof="0" dirty="0" smtClean="0">
                <a:ln>
                  <a:noFill/>
                </a:ln>
                <a:solidFill>
                  <a:schemeClr val="tx1"/>
                </a:solidFill>
                <a:effectLst/>
                <a:uLnTx/>
                <a:uFillTx/>
                <a:latin typeface="+mn-lt"/>
                <a:ea typeface="+mn-ea"/>
                <a:cs typeface="+mn-cs"/>
              </a:rPr>
              <a:t>Leads to complex processing</a:t>
            </a:r>
          </a:p>
          <a:p>
            <a:pPr marL="800100" lvl="1" indent="-342900">
              <a:spcBef>
                <a:spcPct val="20000"/>
              </a:spcBef>
              <a:buFont typeface="Arial"/>
              <a:buChar char="•"/>
              <a:defRPr/>
            </a:pPr>
            <a:r>
              <a:rPr lang="en-US" sz="1200" dirty="0" err="1" smtClean="0"/>
              <a:t>Mereological,Relative</a:t>
            </a:r>
            <a:r>
              <a:rPr lang="en-US" sz="1200" dirty="0" smtClean="0"/>
              <a:t>/Absolute temporal, spatial Relations</a:t>
            </a:r>
            <a:endParaRPr kumimoji="0" lang="en-US" sz="1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457200" rtl="0" eaLnBrk="1" fontAlgn="auto" latinLnBrk="0" hangingPunct="1">
              <a:lnSpc>
                <a:spcPct val="100000"/>
              </a:lnSpc>
              <a:spcBef>
                <a:spcPct val="20000"/>
              </a:spcBef>
              <a:spcAft>
                <a:spcPts val="0"/>
              </a:spcAft>
              <a:buClrTx/>
              <a:buSzTx/>
              <a:tabLst/>
              <a:defRPr/>
            </a:pPr>
            <a:r>
              <a:rPr kumimoji="0" lang="en-US" sz="1200" b="0" i="0" u="none" strike="noStrike" kern="1200" cap="none" spc="0" normalizeH="0" baseline="0" noProof="0" dirty="0" smtClean="0">
                <a:ln>
                  <a:noFill/>
                </a:ln>
                <a:solidFill>
                  <a:schemeClr val="tx1"/>
                </a:solidFill>
                <a:effectLst/>
                <a:uLnTx/>
                <a:uFillTx/>
                <a:latin typeface="+mn-lt"/>
                <a:ea typeface="+mn-ea"/>
                <a:cs typeface="+mn-cs"/>
              </a:rPr>
              <a:t>Contextual Model</a:t>
            </a:r>
            <a:endParaRPr lang="en-US" sz="1200" dirty="0" smtClean="0"/>
          </a:p>
          <a:p>
            <a:pPr marL="800100" lvl="1" indent="-342900">
              <a:spcBef>
                <a:spcPct val="20000"/>
              </a:spcBef>
              <a:buFont typeface="Arial"/>
              <a:buChar char="•"/>
              <a:defRPr/>
            </a:pPr>
            <a:r>
              <a:rPr lang="en-US" sz="1200" dirty="0" smtClean="0"/>
              <a:t>Visual Semantics </a:t>
            </a:r>
          </a:p>
          <a:p>
            <a:pPr marL="800100" lvl="1" indent="-342900">
              <a:spcBef>
                <a:spcPct val="20000"/>
              </a:spcBef>
              <a:buFont typeface="Arial"/>
              <a:buChar char="•"/>
              <a:defRPr/>
            </a:pPr>
            <a:r>
              <a:rPr lang="en-US" sz="1200" dirty="0" smtClean="0"/>
              <a:t>Contextual Semantic</a:t>
            </a:r>
          </a:p>
          <a:p>
            <a:pPr marL="1257300" lvl="2" indent="-342900">
              <a:spcBef>
                <a:spcPct val="20000"/>
              </a:spcBef>
              <a:buFont typeface="Arial"/>
              <a:buChar char="•"/>
              <a:defRPr/>
            </a:pPr>
            <a:r>
              <a:rPr lang="en-US" sz="1200" dirty="0" smtClean="0"/>
              <a:t>e.g. time and location of events</a:t>
            </a:r>
          </a:p>
          <a:p>
            <a:pPr marL="342900" indent="-342900">
              <a:spcBef>
                <a:spcPct val="20000"/>
              </a:spcBef>
              <a:defRPr/>
            </a:pPr>
            <a:r>
              <a:rPr lang="en-US" sz="1200" dirty="0" smtClean="0"/>
              <a:t> </a:t>
            </a:r>
          </a:p>
          <a:p>
            <a:pPr marL="800100" lvl="1" indent="-342900">
              <a:spcBef>
                <a:spcPct val="20000"/>
              </a:spcBef>
              <a:defRPr/>
            </a:pPr>
            <a:r>
              <a:rPr kumimoji="0" lang="en-US" sz="1200" b="0" i="0" u="none" strike="noStrike" kern="1200" cap="none" spc="0" normalizeH="0" baseline="0" noProof="0" dirty="0" smtClean="0">
                <a:ln>
                  <a:noFill/>
                </a:ln>
                <a:solidFill>
                  <a:schemeClr val="tx1"/>
                </a:solidFill>
                <a:effectLst/>
                <a:uLnTx/>
                <a:uFillTx/>
                <a:latin typeface="+mn-lt"/>
                <a:ea typeface="+mn-ea"/>
                <a:cs typeface="+mn-cs"/>
              </a:rPr>
              <a:t> </a:t>
            </a:r>
            <a:endParaRPr kumimoji="0" lang="en-US" sz="12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Slide Number Placeholder 4"/>
          <p:cNvSpPr>
            <a:spLocks noGrp="1"/>
          </p:cNvSpPr>
          <p:nvPr>
            <p:ph type="sldNum" sz="quarter" idx="12"/>
          </p:nvPr>
        </p:nvSpPr>
        <p:spPr/>
        <p:txBody>
          <a:bodyPr/>
          <a:lstStyle/>
          <a:p>
            <a:fld id="{A805C6BB-2B37-E84C-942F-CE92F7AD1391}" type="slidenum">
              <a:rPr lang="en-US" smtClean="0"/>
              <a:pPr/>
              <a:t>9</a:t>
            </a:fld>
            <a:endParaRPr lang="en-US"/>
          </a:p>
        </p:txBody>
      </p:sp>
      <p:sp>
        <p:nvSpPr>
          <p:cNvPr id="7" name="TextBox 6"/>
          <p:cNvSpPr txBox="1"/>
          <p:nvPr/>
        </p:nvSpPr>
        <p:spPr>
          <a:xfrm>
            <a:off x="6172200" y="6535579"/>
            <a:ext cx="1816723" cy="246221"/>
          </a:xfrm>
          <a:prstGeom prst="rect">
            <a:avLst/>
          </a:prstGeom>
          <a:gradFill flip="none" rotWithShape="1">
            <a:gsLst>
              <a:gs pos="99000">
                <a:schemeClr val="bg1"/>
              </a:gs>
              <a:gs pos="100000">
                <a:srgbClr val="000000"/>
              </a:gs>
              <a:gs pos="58000">
                <a:schemeClr val="bg1"/>
              </a:gs>
              <a:gs pos="0">
                <a:schemeClr val="bg2">
                  <a:lumMod val="50000"/>
                </a:schemeClr>
              </a:gs>
            </a:gsLst>
            <a:lin ang="0" scaled="1"/>
            <a:tileRect/>
          </a:gradFill>
        </p:spPr>
        <p:txBody>
          <a:bodyPr wrap="none" rtlCol="0">
            <a:spAutoFit/>
          </a:bodyPr>
          <a:lstStyle/>
          <a:p>
            <a:r>
              <a:rPr lang="en-US" sz="1000" dirty="0" smtClean="0"/>
              <a:t>University of California Irvine</a:t>
            </a:r>
            <a:endParaRPr lang="en-US" sz="1000" dirty="0"/>
          </a:p>
        </p:txBody>
      </p:sp>
      <p:pic>
        <p:nvPicPr>
          <p:cNvPr id="8" name="Picture 7" descr="UCI_LOGO.jpg"/>
          <p:cNvPicPr>
            <a:picLocks noChangeAspect="1"/>
          </p:cNvPicPr>
          <p:nvPr/>
        </p:nvPicPr>
        <p:blipFill>
          <a:blip r:embed="rId5"/>
          <a:stretch>
            <a:fillRect/>
          </a:stretch>
        </p:blipFill>
        <p:spPr>
          <a:xfrm>
            <a:off x="7924800" y="6173499"/>
            <a:ext cx="685800" cy="684501"/>
          </a:xfrm>
          <a:prstGeom prst="rect">
            <a:avLst/>
          </a:prstGeom>
        </p:spPr>
      </p:pic>
      <p:sp>
        <p:nvSpPr>
          <p:cNvPr id="9" name="TextBox 8"/>
          <p:cNvSpPr txBox="1"/>
          <p:nvPr/>
        </p:nvSpPr>
        <p:spPr>
          <a:xfrm>
            <a:off x="5410200" y="3733800"/>
            <a:ext cx="441146" cy="164592"/>
          </a:xfrm>
          <a:prstGeom prst="rect">
            <a:avLst/>
          </a:prstGeom>
          <a:solidFill>
            <a:schemeClr val="bg1">
              <a:lumMod val="85000"/>
            </a:schemeClr>
          </a:solidFill>
        </p:spPr>
        <p:txBody>
          <a:bodyPr wrap="none" rtlCol="0">
            <a:spAutoFit/>
          </a:bodyPr>
          <a:lstStyle/>
          <a:p>
            <a:r>
              <a:rPr lang="en-US" sz="800" dirty="0" smtClean="0">
                <a:latin typeface="Times New Roman"/>
                <a:cs typeface="Times New Roman"/>
              </a:rPr>
              <a:t>Hindu</a:t>
            </a:r>
          </a:p>
        </p:txBody>
      </p:sp>
      <p:cxnSp>
        <p:nvCxnSpPr>
          <p:cNvPr id="11" name="Straight Connector 10"/>
          <p:cNvCxnSpPr/>
          <p:nvPr/>
        </p:nvCxnSpPr>
        <p:spPr>
          <a:xfrm>
            <a:off x="5410200" y="3736976"/>
            <a:ext cx="441146" cy="1588"/>
          </a:xfrm>
          <a:prstGeom prst="line">
            <a:avLst/>
          </a:prstGeom>
          <a:ln w="317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5197654" y="2057400"/>
            <a:ext cx="441146" cy="164592"/>
          </a:xfrm>
          <a:prstGeom prst="rect">
            <a:avLst/>
          </a:prstGeom>
          <a:solidFill>
            <a:schemeClr val="bg1">
              <a:lumMod val="85000"/>
            </a:schemeClr>
          </a:solidFill>
        </p:spPr>
        <p:txBody>
          <a:bodyPr wrap="none" rtlCol="0">
            <a:spAutoFit/>
          </a:bodyPr>
          <a:lstStyle/>
          <a:p>
            <a:r>
              <a:rPr lang="en-US" sz="800" dirty="0" smtClean="0">
                <a:latin typeface="Times New Roman"/>
                <a:cs typeface="Times New Roman"/>
              </a:rPr>
              <a:t>Hindu</a:t>
            </a:r>
          </a:p>
        </p:txBody>
      </p:sp>
      <p:cxnSp>
        <p:nvCxnSpPr>
          <p:cNvPr id="14" name="Straight Connector 13"/>
          <p:cNvCxnSpPr/>
          <p:nvPr/>
        </p:nvCxnSpPr>
        <p:spPr>
          <a:xfrm>
            <a:off x="5197654" y="2060576"/>
            <a:ext cx="441146" cy="1588"/>
          </a:xfrm>
          <a:prstGeom prst="line">
            <a:avLst/>
          </a:prstGeom>
          <a:ln w="3175" cmpd="sng">
            <a:solidFill>
              <a:schemeClr val="tx1"/>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ＭＳ ゴシック"/>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ＭＳ ゴシック"/>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Solstice.thmx</Template>
  <TotalTime>16395</TotalTime>
  <Words>4691</Words>
  <Application>Microsoft Macintosh PowerPoint</Application>
  <PresentationFormat>On-screen Show (4:3)</PresentationFormat>
  <Paragraphs>600</Paragraphs>
  <Slides>29</Slides>
  <Notes>18</Notes>
  <HiddenSlides>0</HiddenSlides>
  <MMClips>0</MMClips>
  <ScaleCrop>false</ScaleCrop>
  <HeadingPairs>
    <vt:vector size="4" baseType="variant">
      <vt:variant>
        <vt:lpstr>Design Template</vt:lpstr>
      </vt:variant>
      <vt:variant>
        <vt:i4>1</vt:i4>
      </vt:variant>
      <vt:variant>
        <vt:lpstr>Slide Titles</vt:lpstr>
      </vt:variant>
      <vt:variant>
        <vt:i4>29</vt:i4>
      </vt:variant>
    </vt:vector>
  </HeadingPairs>
  <TitlesOfParts>
    <vt:vector size="30" baseType="lpstr">
      <vt:lpstr>Solstice</vt:lpstr>
      <vt:lpstr>Contextual Augmentation of Ontology for Recognizing  Sub-Events</vt:lpstr>
      <vt:lpstr>Slide 2</vt:lpstr>
      <vt:lpstr>User Queries are High-Level</vt:lpstr>
      <vt:lpstr>… add more “semantic” tags </vt:lpstr>
      <vt:lpstr>Problem </vt:lpstr>
      <vt:lpstr>But photos contain limited data</vt:lpstr>
      <vt:lpstr>Slide 7</vt:lpstr>
      <vt:lpstr>Outline</vt:lpstr>
      <vt:lpstr>From Conceptual Model to Contextual Model</vt:lpstr>
      <vt:lpstr>Inspired by Binford Hierarchical Object Model</vt:lpstr>
      <vt:lpstr>R-Ontology</vt:lpstr>
      <vt:lpstr>Related Work</vt:lpstr>
      <vt:lpstr>Problem Formulation</vt:lpstr>
      <vt:lpstr>System Overview</vt:lpstr>
      <vt:lpstr>Slide 15</vt:lpstr>
      <vt:lpstr>Slide 16</vt:lpstr>
      <vt:lpstr>Slide 17</vt:lpstr>
      <vt:lpstr>Summary</vt:lpstr>
      <vt:lpstr>Q &amp; A</vt:lpstr>
      <vt:lpstr>Back up Slides</vt:lpstr>
      <vt:lpstr>Hindu Wedding</vt:lpstr>
      <vt:lpstr>Vacation-Trip</vt:lpstr>
      <vt:lpstr>Agglomerative Clustering</vt:lpstr>
      <vt:lpstr>Implementation and Results</vt:lpstr>
      <vt:lpstr>Upper/Domain Ontology</vt:lpstr>
      <vt:lpstr>Implementation and Results </vt:lpstr>
      <vt:lpstr>Ontology Augmentation</vt:lpstr>
      <vt:lpstr>A Qualitative User Study</vt:lpstr>
      <vt:lpstr>Implementation and Results </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setareh rafatirad</dc:creator>
  <cp:lastModifiedBy>setareh rafatirad</cp:lastModifiedBy>
  <cp:revision>713</cp:revision>
  <dcterms:created xsi:type="dcterms:W3CDTF">2011-10-10T05:00:15Z</dcterms:created>
  <dcterms:modified xsi:type="dcterms:W3CDTF">2011-10-10T05:08:03Z</dcterms:modified>
</cp:coreProperties>
</file>