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5" r:id="rId5"/>
  </p:sldMasterIdLst>
  <p:notesMasterIdLst>
    <p:notesMasterId r:id="rId107"/>
  </p:notesMasterIdLst>
  <p:sldIdLst>
    <p:sldId id="469" r:id="rId6"/>
    <p:sldId id="815" r:id="rId7"/>
    <p:sldId id="760" r:id="rId8"/>
    <p:sldId id="759" r:id="rId9"/>
    <p:sldId id="901" r:id="rId10"/>
    <p:sldId id="821" r:id="rId11"/>
    <p:sldId id="902" r:id="rId12"/>
    <p:sldId id="873" r:id="rId13"/>
    <p:sldId id="763" r:id="rId14"/>
    <p:sldId id="766" r:id="rId15"/>
    <p:sldId id="781" r:id="rId16"/>
    <p:sldId id="769" r:id="rId17"/>
    <p:sldId id="770" r:id="rId18"/>
    <p:sldId id="771" r:id="rId19"/>
    <p:sldId id="772" r:id="rId20"/>
    <p:sldId id="774" r:id="rId21"/>
    <p:sldId id="838" r:id="rId22"/>
    <p:sldId id="839" r:id="rId23"/>
    <p:sldId id="908" r:id="rId24"/>
    <p:sldId id="909" r:id="rId25"/>
    <p:sldId id="910" r:id="rId26"/>
    <p:sldId id="911" r:id="rId27"/>
    <p:sldId id="840" r:id="rId28"/>
    <p:sldId id="843" r:id="rId29"/>
    <p:sldId id="841" r:id="rId30"/>
    <p:sldId id="791" r:id="rId31"/>
    <p:sldId id="842" r:id="rId32"/>
    <p:sldId id="877" r:id="rId33"/>
    <p:sldId id="878" r:id="rId34"/>
    <p:sldId id="879" r:id="rId35"/>
    <p:sldId id="880" r:id="rId36"/>
    <p:sldId id="881" r:id="rId37"/>
    <p:sldId id="882" r:id="rId38"/>
    <p:sldId id="854" r:id="rId39"/>
    <p:sldId id="844" r:id="rId40"/>
    <p:sldId id="846" r:id="rId41"/>
    <p:sldId id="855" r:id="rId42"/>
    <p:sldId id="856" r:id="rId43"/>
    <p:sldId id="857" r:id="rId44"/>
    <p:sldId id="847" r:id="rId45"/>
    <p:sldId id="851" r:id="rId46"/>
    <p:sldId id="874" r:id="rId47"/>
    <p:sldId id="858" r:id="rId48"/>
    <p:sldId id="859" r:id="rId49"/>
    <p:sldId id="860" r:id="rId50"/>
    <p:sldId id="861" r:id="rId51"/>
    <p:sldId id="862" r:id="rId52"/>
    <p:sldId id="863" r:id="rId53"/>
    <p:sldId id="809" r:id="rId54"/>
    <p:sldId id="894" r:id="rId55"/>
    <p:sldId id="893" r:id="rId56"/>
    <p:sldId id="816" r:id="rId57"/>
    <p:sldId id="820" r:id="rId58"/>
    <p:sldId id="818" r:id="rId59"/>
    <p:sldId id="819" r:id="rId60"/>
    <p:sldId id="817" r:id="rId61"/>
    <p:sldId id="884" r:id="rId62"/>
    <p:sldId id="865" r:id="rId63"/>
    <p:sldId id="903" r:id="rId64"/>
    <p:sldId id="904" r:id="rId65"/>
    <p:sldId id="905" r:id="rId66"/>
    <p:sldId id="906" r:id="rId67"/>
    <p:sldId id="907" r:id="rId68"/>
    <p:sldId id="912" r:id="rId69"/>
    <p:sldId id="913" r:id="rId70"/>
    <p:sldId id="914" r:id="rId71"/>
    <p:sldId id="915" r:id="rId72"/>
    <p:sldId id="916" r:id="rId73"/>
    <p:sldId id="917" r:id="rId74"/>
    <p:sldId id="918" r:id="rId75"/>
    <p:sldId id="919" r:id="rId76"/>
    <p:sldId id="920" r:id="rId77"/>
    <p:sldId id="921" r:id="rId78"/>
    <p:sldId id="922" r:id="rId79"/>
    <p:sldId id="923" r:id="rId80"/>
    <p:sldId id="924" r:id="rId81"/>
    <p:sldId id="925" r:id="rId82"/>
    <p:sldId id="926" r:id="rId83"/>
    <p:sldId id="927" r:id="rId84"/>
    <p:sldId id="928" r:id="rId85"/>
    <p:sldId id="929" r:id="rId86"/>
    <p:sldId id="930" r:id="rId87"/>
    <p:sldId id="931" r:id="rId88"/>
    <p:sldId id="932" r:id="rId89"/>
    <p:sldId id="933" r:id="rId90"/>
    <p:sldId id="934" r:id="rId91"/>
    <p:sldId id="935" r:id="rId92"/>
    <p:sldId id="936" r:id="rId93"/>
    <p:sldId id="937" r:id="rId94"/>
    <p:sldId id="938" r:id="rId95"/>
    <p:sldId id="939" r:id="rId96"/>
    <p:sldId id="940" r:id="rId97"/>
    <p:sldId id="941" r:id="rId98"/>
    <p:sldId id="942" r:id="rId99"/>
    <p:sldId id="943" r:id="rId100"/>
    <p:sldId id="944" r:id="rId101"/>
    <p:sldId id="945" r:id="rId102"/>
    <p:sldId id="946" r:id="rId103"/>
    <p:sldId id="947" r:id="rId104"/>
    <p:sldId id="948" r:id="rId105"/>
    <p:sldId id="949" r:id="rId106"/>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A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879" autoAdjust="0"/>
    <p:restoredTop sz="86421" autoAdjust="0"/>
  </p:normalViewPr>
  <p:slideViewPr>
    <p:cSldViewPr>
      <p:cViewPr>
        <p:scale>
          <a:sx n="80" d="100"/>
          <a:sy n="80" d="100"/>
        </p:scale>
        <p:origin x="-80" y="-480"/>
      </p:cViewPr>
      <p:guideLst>
        <p:guide orient="horz" pos="2160"/>
        <p:guide pos="2880"/>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07" Type="http://schemas.openxmlformats.org/officeDocument/2006/relationships/notesMaster" Target="notesMasters/notes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slide" Target="slides/slide97.xml"/><Relationship Id="rId110"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 Id="rId4"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26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FF9BA0-E8A2-4FA1-9744-32D233DADDD0}" type="slidenum">
              <a:rPr lang="en-US"/>
              <a:pPr/>
              <a:t>‹#›</a:t>
            </a:fld>
            <a:endParaRPr lang="en-US"/>
          </a:p>
        </p:txBody>
      </p:sp>
    </p:spTree>
    <p:extLst>
      <p:ext uri="{BB962C8B-B14F-4D97-AF65-F5344CB8AC3E}">
        <p14:creationId xmlns:p14="http://schemas.microsoft.com/office/powerpoint/2010/main" val="4231632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pitchFamily="1" charset="0"/>
                <a:ea typeface="+mn-ea"/>
                <a:cs typeface="+mn-cs"/>
              </a:rPr>
              <a:t>Tutorial and Workshop on Semantic Computing in Health Care (TWSCHC 2013)</a:t>
            </a:r>
          </a:p>
          <a:p>
            <a:r>
              <a:rPr lang="en-US" sz="1200" b="0" i="0" u="none" strike="noStrike" kern="1200" baseline="0" dirty="0" smtClean="0">
                <a:solidFill>
                  <a:schemeClr val="tx1"/>
                </a:solidFill>
                <a:latin typeface="Times" pitchFamily="1" charset="0"/>
                <a:ea typeface="+mn-ea"/>
                <a:cs typeface="+mn-cs"/>
              </a:rPr>
              <a:t>The Medical domain has been at the forefront of the semantic technology with the development</a:t>
            </a:r>
          </a:p>
          <a:p>
            <a:r>
              <a:rPr lang="en-US" sz="1200" b="0" i="0" u="none" strike="noStrike" kern="1200" baseline="0" dirty="0" smtClean="0">
                <a:solidFill>
                  <a:schemeClr val="tx1"/>
                </a:solidFill>
                <a:latin typeface="Times" pitchFamily="1" charset="0"/>
                <a:ea typeface="+mn-ea"/>
                <a:cs typeface="+mn-cs"/>
              </a:rPr>
              <a:t>and standardization of numerous ontologies and the development of tools to support the</a:t>
            </a:r>
          </a:p>
          <a:p>
            <a:r>
              <a:rPr lang="en-US" sz="1200" b="0" i="0" u="none" strike="noStrike" kern="1200" baseline="0" dirty="0" smtClean="0">
                <a:solidFill>
                  <a:schemeClr val="tx1"/>
                </a:solidFill>
                <a:latin typeface="Times" pitchFamily="1" charset="0"/>
                <a:ea typeface="+mn-ea"/>
                <a:cs typeface="+mn-cs"/>
              </a:rPr>
              <a:t>authoring and integration of the semantic models. With the continued increase in health care</a:t>
            </a:r>
          </a:p>
          <a:p>
            <a:r>
              <a:rPr lang="en-US" sz="1200" b="0" i="0" u="none" strike="noStrike" kern="1200" baseline="0" dirty="0" smtClean="0">
                <a:solidFill>
                  <a:schemeClr val="tx1"/>
                </a:solidFill>
                <a:latin typeface="Times" pitchFamily="1" charset="0"/>
                <a:ea typeface="+mn-ea"/>
                <a:cs typeface="+mn-cs"/>
              </a:rPr>
              <a:t>costs and the promise of personalized medicine, there is a strong incentive to understand,</a:t>
            </a:r>
          </a:p>
          <a:p>
            <a:r>
              <a:rPr lang="en-US" sz="1200" b="0" i="0" u="none" strike="noStrike" kern="1200" baseline="0" dirty="0" smtClean="0">
                <a:solidFill>
                  <a:schemeClr val="tx1"/>
                </a:solidFill>
                <a:latin typeface="Times" pitchFamily="1" charset="0"/>
                <a:ea typeface="+mn-ea"/>
                <a:cs typeface="+mn-cs"/>
              </a:rPr>
              <a:t>leverage, and deploy tools for more effective processes and outcomes.</a:t>
            </a:r>
          </a:p>
          <a:p>
            <a:r>
              <a:rPr lang="en-US" sz="1200" b="0" i="0" u="none" strike="noStrike" kern="1200" baseline="0" dirty="0" smtClean="0">
                <a:solidFill>
                  <a:schemeClr val="tx1"/>
                </a:solidFill>
                <a:latin typeface="Times" pitchFamily="1" charset="0"/>
                <a:ea typeface="+mn-ea"/>
                <a:cs typeface="+mn-cs"/>
              </a:rPr>
              <a:t>The Tutorial and Workshop on Semantic Computing in Health Care (TWSCHC 2013) consists of</a:t>
            </a:r>
          </a:p>
          <a:p>
            <a:r>
              <a:rPr lang="en-US" sz="1200" b="0" i="0" u="none" strike="noStrike" kern="1200" baseline="0" dirty="0" smtClean="0">
                <a:solidFill>
                  <a:schemeClr val="tx1"/>
                </a:solidFill>
                <a:latin typeface="Times" pitchFamily="1" charset="0"/>
                <a:ea typeface="+mn-ea"/>
                <a:cs typeface="+mn-cs"/>
              </a:rPr>
              <a:t>a </a:t>
            </a:r>
            <a:r>
              <a:rPr lang="en-US" sz="1200" b="0" i="0" u="none" strike="noStrike" kern="1200" baseline="0" dirty="0" err="1" smtClean="0">
                <a:solidFill>
                  <a:schemeClr val="tx1"/>
                </a:solidFill>
                <a:latin typeface="Times" pitchFamily="1" charset="0"/>
                <a:ea typeface="+mn-ea"/>
                <a:cs typeface="+mn-cs"/>
              </a:rPr>
              <a:t>halfday</a:t>
            </a:r>
            <a:endParaRPr lang="en-US" sz="1200" b="0" i="0" u="none" strike="noStrike" kern="1200" baseline="0" dirty="0" smtClean="0">
              <a:solidFill>
                <a:schemeClr val="tx1"/>
              </a:solidFill>
              <a:latin typeface="Times" pitchFamily="1" charset="0"/>
              <a:ea typeface="+mn-ea"/>
              <a:cs typeface="+mn-cs"/>
            </a:endParaRPr>
          </a:p>
          <a:p>
            <a:r>
              <a:rPr lang="en-US" sz="1200" b="0" i="0" u="none" strike="noStrike" kern="1200" baseline="0" dirty="0" smtClean="0">
                <a:solidFill>
                  <a:schemeClr val="tx1"/>
                </a:solidFill>
                <a:latin typeface="Times" pitchFamily="1" charset="0"/>
                <a:ea typeface="+mn-ea"/>
                <a:cs typeface="+mn-cs"/>
              </a:rPr>
              <a:t>tutorial and a </a:t>
            </a:r>
            <a:r>
              <a:rPr lang="en-US" sz="1200" b="0" i="0" u="none" strike="noStrike" kern="1200" baseline="0" dirty="0" err="1" smtClean="0">
                <a:solidFill>
                  <a:schemeClr val="tx1"/>
                </a:solidFill>
                <a:latin typeface="Times" pitchFamily="1" charset="0"/>
                <a:ea typeface="+mn-ea"/>
                <a:cs typeface="+mn-cs"/>
              </a:rPr>
              <a:t>halfday</a:t>
            </a:r>
            <a:endParaRPr lang="en-US" sz="1200" b="0" i="0" u="none" strike="noStrike" kern="1200" baseline="0" dirty="0" smtClean="0">
              <a:solidFill>
                <a:schemeClr val="tx1"/>
              </a:solidFill>
              <a:latin typeface="Times" pitchFamily="1" charset="0"/>
              <a:ea typeface="+mn-ea"/>
              <a:cs typeface="+mn-cs"/>
            </a:endParaRPr>
          </a:p>
          <a:p>
            <a:r>
              <a:rPr lang="en-US" sz="1200" b="0" i="0" u="none" strike="noStrike" kern="1200" baseline="0" dirty="0" smtClean="0">
                <a:solidFill>
                  <a:schemeClr val="tx1"/>
                </a:solidFill>
                <a:latin typeface="Times" pitchFamily="1" charset="0"/>
                <a:ea typeface="+mn-ea"/>
                <a:cs typeface="+mn-cs"/>
              </a:rPr>
              <a:t>workshop to be held in conjunction with the 7th IEEE</a:t>
            </a:r>
          </a:p>
          <a:p>
            <a:r>
              <a:rPr lang="en-US" sz="1200" b="0" i="0" u="none" strike="noStrike" kern="1200" baseline="0" dirty="0" smtClean="0">
                <a:solidFill>
                  <a:schemeClr val="tx1"/>
                </a:solidFill>
                <a:latin typeface="Times" pitchFamily="1" charset="0"/>
                <a:ea typeface="+mn-ea"/>
                <a:cs typeface="+mn-cs"/>
              </a:rPr>
              <a:t>International Conference on Semantic Computing (ICSC2013) on September 19, 2013. The</a:t>
            </a:r>
          </a:p>
          <a:p>
            <a:r>
              <a:rPr lang="en-US" sz="1200" b="0" i="0" u="none" strike="noStrike" kern="1200" baseline="0" dirty="0" smtClean="0">
                <a:solidFill>
                  <a:schemeClr val="tx1"/>
                </a:solidFill>
                <a:latin typeface="Times" pitchFamily="1" charset="0"/>
                <a:ea typeface="+mn-ea"/>
                <a:cs typeface="+mn-cs"/>
              </a:rPr>
              <a:t>tutorial will provide an overview of the problems and challenges faced by the health care industry</a:t>
            </a:r>
          </a:p>
          <a:p>
            <a:r>
              <a:rPr lang="en-US" sz="1200" b="0" i="0" u="none" strike="noStrike" kern="1200" baseline="0" dirty="0" smtClean="0">
                <a:solidFill>
                  <a:schemeClr val="tx1"/>
                </a:solidFill>
                <a:latin typeface="Times" pitchFamily="1" charset="0"/>
                <a:ea typeface="+mn-ea"/>
                <a:cs typeface="+mn-cs"/>
              </a:rPr>
              <a:t>in adopting and effectively leveraging the promise of semantic technology. The workshop will</a:t>
            </a:r>
          </a:p>
          <a:p>
            <a:r>
              <a:rPr lang="en-US" sz="1200" b="0" i="0" u="none" strike="noStrike" kern="1200" baseline="0" dirty="0" smtClean="0">
                <a:solidFill>
                  <a:schemeClr val="tx1"/>
                </a:solidFill>
                <a:latin typeface="Times" pitchFamily="1" charset="0"/>
                <a:ea typeface="+mn-ea"/>
                <a:cs typeface="+mn-cs"/>
              </a:rPr>
              <a:t>consist of presentations of invited papers and </a:t>
            </a:r>
            <a:r>
              <a:rPr lang="en-US" sz="1200" b="0" i="0" u="none" strike="noStrike" kern="1200" baseline="0" dirty="0" err="1" smtClean="0">
                <a:solidFill>
                  <a:schemeClr val="tx1"/>
                </a:solidFill>
                <a:latin typeface="Times" pitchFamily="1" charset="0"/>
                <a:ea typeface="+mn-ea"/>
                <a:cs typeface="+mn-cs"/>
              </a:rPr>
              <a:t>peerreviewed</a:t>
            </a:r>
            <a:endParaRPr lang="en-US" sz="1200" b="0" i="0" u="none" strike="noStrike" kern="1200" baseline="0" dirty="0" smtClean="0">
              <a:solidFill>
                <a:schemeClr val="tx1"/>
              </a:solidFill>
              <a:latin typeface="Times" pitchFamily="1" charset="0"/>
              <a:ea typeface="+mn-ea"/>
              <a:cs typeface="+mn-cs"/>
            </a:endParaRPr>
          </a:p>
          <a:p>
            <a:r>
              <a:rPr lang="en-US" sz="1200" b="0" i="0" u="none" strike="noStrike" kern="1200" baseline="0" dirty="0" smtClean="0">
                <a:solidFill>
                  <a:schemeClr val="tx1"/>
                </a:solidFill>
                <a:latin typeface="Times" pitchFamily="1" charset="0"/>
                <a:ea typeface="+mn-ea"/>
                <a:cs typeface="+mn-cs"/>
              </a:rPr>
              <a:t>papers.</a:t>
            </a:r>
          </a:p>
          <a:p>
            <a:r>
              <a:rPr lang="en-US" sz="1200" b="0" i="0" u="none" strike="noStrike" kern="1200" baseline="0" dirty="0" smtClean="0">
                <a:solidFill>
                  <a:schemeClr val="tx1"/>
                </a:solidFill>
                <a:latin typeface="Times" pitchFamily="1" charset="0"/>
                <a:ea typeface="+mn-ea"/>
                <a:cs typeface="+mn-cs"/>
              </a:rPr>
              <a:t>Tutorial Speakers</a:t>
            </a:r>
          </a:p>
          <a:p>
            <a:r>
              <a:rPr lang="en-US" sz="1200" b="0" i="0" u="none" strike="noStrike" kern="1200" baseline="0" dirty="0" smtClean="0">
                <a:solidFill>
                  <a:schemeClr val="tx1"/>
                </a:solidFill>
                <a:latin typeface="Times" pitchFamily="1" charset="0"/>
                <a:ea typeface="+mn-ea"/>
                <a:cs typeface="+mn-cs"/>
              </a:rPr>
              <a:t>Peter Haug, Intermountain Healthcare</a:t>
            </a:r>
          </a:p>
          <a:p>
            <a:r>
              <a:rPr lang="en-US" sz="1200" b="0" i="0" u="none" strike="noStrike" kern="1200" baseline="0" dirty="0" smtClean="0">
                <a:solidFill>
                  <a:schemeClr val="tx1"/>
                </a:solidFill>
                <a:latin typeface="Times" pitchFamily="1" charset="0"/>
                <a:ea typeface="+mn-ea"/>
                <a:cs typeface="+mn-cs"/>
              </a:rPr>
              <a:t>Joanne S. Luciano, </a:t>
            </a:r>
            <a:r>
              <a:rPr lang="en-US" sz="1200" b="0" i="0" u="none" strike="noStrike" kern="1200" baseline="0" dirty="0" err="1" smtClean="0">
                <a:solidFill>
                  <a:schemeClr val="tx1"/>
                </a:solidFill>
                <a:latin typeface="Times" pitchFamily="1" charset="0"/>
                <a:ea typeface="+mn-ea"/>
                <a:cs typeface="+mn-cs"/>
              </a:rPr>
              <a:t>Tetherless</a:t>
            </a:r>
            <a:r>
              <a:rPr lang="en-US" sz="1200" b="0" i="0" u="none" strike="noStrike" kern="1200" baseline="0" dirty="0" smtClean="0">
                <a:solidFill>
                  <a:schemeClr val="tx1"/>
                </a:solidFill>
                <a:latin typeface="Times" pitchFamily="1" charset="0"/>
                <a:ea typeface="+mn-ea"/>
                <a:cs typeface="+mn-cs"/>
              </a:rPr>
              <a:t> World Constellation, RPI</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1</a:t>
            </a:fld>
            <a:endParaRPr lang="en-US"/>
          </a:p>
        </p:txBody>
      </p:sp>
    </p:spTree>
    <p:extLst>
      <p:ext uri="{BB962C8B-B14F-4D97-AF65-F5344CB8AC3E}">
        <p14:creationId xmlns:p14="http://schemas.microsoft.com/office/powerpoint/2010/main" val="1100012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15B550E0-E25E-AB49-AE5C-9F4661205414}" type="slidenum">
              <a:rPr lang="en-US" sz="1200"/>
              <a:pPr/>
              <a:t>14</a:t>
            </a:fld>
            <a:endParaRPr lang="en-US" sz="120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9DF279B7-831D-364F-88D4-2871C9BFA1E4}" type="slidenum">
              <a:rPr lang="en-US" sz="1200"/>
              <a:pPr/>
              <a:t>15</a:t>
            </a:fld>
            <a:endParaRPr lang="en-US" sz="120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AF94D7AF-7742-3844-B455-D4D4BBD82AB3}" type="slidenum">
              <a:rPr lang="en-US" sz="1200"/>
              <a:pPr/>
              <a:t>16</a:t>
            </a:fld>
            <a:endParaRPr lang="en-US" sz="12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F65E7FB2-68C7-5144-9A81-4AD10F464998}" type="slidenum">
              <a:rPr lang="en-US" sz="1200"/>
              <a:pPr/>
              <a:t>17</a:t>
            </a:fld>
            <a:endParaRPr lang="en-US" sz="120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922FF08-F0A8-3849-B2A1-778B31AB9BED}" type="slidenum">
              <a:rPr lang="en-US" sz="1200"/>
              <a:pPr/>
              <a:t>18</a:t>
            </a:fld>
            <a:endParaRPr lang="en-US"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pitchFamily="18" charset="0"/>
              </a:defRPr>
            </a:lvl1pPr>
            <a:lvl2pPr marL="742950" indent="-285750" defTabSz="923925">
              <a:defRPr sz="3600">
                <a:solidFill>
                  <a:schemeClr val="tx1"/>
                </a:solidFill>
                <a:latin typeface="Times New Roman" pitchFamily="18" charset="0"/>
              </a:defRPr>
            </a:lvl2pPr>
            <a:lvl3pPr marL="1143000" indent="-228600" defTabSz="923925">
              <a:defRPr sz="3600">
                <a:solidFill>
                  <a:schemeClr val="tx1"/>
                </a:solidFill>
                <a:latin typeface="Times New Roman" pitchFamily="18" charset="0"/>
              </a:defRPr>
            </a:lvl3pPr>
            <a:lvl4pPr marL="1600200" indent="-228600" defTabSz="923925">
              <a:defRPr sz="3600">
                <a:solidFill>
                  <a:schemeClr val="tx1"/>
                </a:solidFill>
                <a:latin typeface="Times New Roman" pitchFamily="18" charset="0"/>
              </a:defRPr>
            </a:lvl4pPr>
            <a:lvl5pPr marL="2057400" indent="-228600" defTabSz="923925">
              <a:defRPr sz="3600">
                <a:solidFill>
                  <a:schemeClr val="tx1"/>
                </a:solidFill>
                <a:latin typeface="Times New Roman" pitchFamily="18" charset="0"/>
              </a:defRPr>
            </a:lvl5pPr>
            <a:lvl6pPr marL="2514600" indent="-228600" defTabSz="923925" eaLnBrk="0" fontAlgn="base" hangingPunct="0">
              <a:spcBef>
                <a:spcPct val="0"/>
              </a:spcBef>
              <a:spcAft>
                <a:spcPct val="0"/>
              </a:spcAft>
              <a:defRPr sz="3600">
                <a:solidFill>
                  <a:schemeClr val="tx1"/>
                </a:solidFill>
                <a:latin typeface="Times New Roman" pitchFamily="18" charset="0"/>
              </a:defRPr>
            </a:lvl6pPr>
            <a:lvl7pPr marL="2971800" indent="-228600" defTabSz="923925" eaLnBrk="0" fontAlgn="base" hangingPunct="0">
              <a:spcBef>
                <a:spcPct val="0"/>
              </a:spcBef>
              <a:spcAft>
                <a:spcPct val="0"/>
              </a:spcAft>
              <a:defRPr sz="3600">
                <a:solidFill>
                  <a:schemeClr val="tx1"/>
                </a:solidFill>
                <a:latin typeface="Times New Roman" pitchFamily="18" charset="0"/>
              </a:defRPr>
            </a:lvl7pPr>
            <a:lvl8pPr marL="3429000" indent="-228600" defTabSz="923925" eaLnBrk="0" fontAlgn="base" hangingPunct="0">
              <a:spcBef>
                <a:spcPct val="0"/>
              </a:spcBef>
              <a:spcAft>
                <a:spcPct val="0"/>
              </a:spcAft>
              <a:defRPr sz="3600">
                <a:solidFill>
                  <a:schemeClr val="tx1"/>
                </a:solidFill>
                <a:latin typeface="Times New Roman" pitchFamily="18" charset="0"/>
              </a:defRPr>
            </a:lvl8pPr>
            <a:lvl9pPr marL="3886200" indent="-228600" defTabSz="923925" eaLnBrk="0" fontAlgn="base" hangingPunct="0">
              <a:spcBef>
                <a:spcPct val="0"/>
              </a:spcBef>
              <a:spcAft>
                <a:spcPct val="0"/>
              </a:spcAft>
              <a:defRPr sz="3600">
                <a:solidFill>
                  <a:schemeClr val="tx1"/>
                </a:solidFill>
                <a:latin typeface="Times New Roman" pitchFamily="18" charset="0"/>
              </a:defRPr>
            </a:lvl9pPr>
          </a:lstStyle>
          <a:p>
            <a:fld id="{CC4F839F-4E05-4166-B693-44237D88757B}" type="slidenum">
              <a:rPr lang="en-US" altLang="en-US" sz="1200"/>
              <a:pPr/>
              <a:t>19</a:t>
            </a:fld>
            <a:endParaRPr lang="en-US" altLang="en-US" sz="120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pitchFamily="18" charset="0"/>
              </a:defRPr>
            </a:lvl1pPr>
            <a:lvl2pPr marL="742950" indent="-285750" defTabSz="923925">
              <a:defRPr sz="3600">
                <a:solidFill>
                  <a:schemeClr val="tx1"/>
                </a:solidFill>
                <a:latin typeface="Times New Roman" pitchFamily="18" charset="0"/>
              </a:defRPr>
            </a:lvl2pPr>
            <a:lvl3pPr marL="1143000" indent="-228600" defTabSz="923925">
              <a:defRPr sz="3600">
                <a:solidFill>
                  <a:schemeClr val="tx1"/>
                </a:solidFill>
                <a:latin typeface="Times New Roman" pitchFamily="18" charset="0"/>
              </a:defRPr>
            </a:lvl3pPr>
            <a:lvl4pPr marL="1600200" indent="-228600" defTabSz="923925">
              <a:defRPr sz="3600">
                <a:solidFill>
                  <a:schemeClr val="tx1"/>
                </a:solidFill>
                <a:latin typeface="Times New Roman" pitchFamily="18" charset="0"/>
              </a:defRPr>
            </a:lvl4pPr>
            <a:lvl5pPr marL="2057400" indent="-228600" defTabSz="923925">
              <a:defRPr sz="3600">
                <a:solidFill>
                  <a:schemeClr val="tx1"/>
                </a:solidFill>
                <a:latin typeface="Times New Roman" pitchFamily="18" charset="0"/>
              </a:defRPr>
            </a:lvl5pPr>
            <a:lvl6pPr marL="2514600" indent="-228600" defTabSz="923925" eaLnBrk="0" fontAlgn="base" hangingPunct="0">
              <a:spcBef>
                <a:spcPct val="0"/>
              </a:spcBef>
              <a:spcAft>
                <a:spcPct val="0"/>
              </a:spcAft>
              <a:defRPr sz="3600">
                <a:solidFill>
                  <a:schemeClr val="tx1"/>
                </a:solidFill>
                <a:latin typeface="Times New Roman" pitchFamily="18" charset="0"/>
              </a:defRPr>
            </a:lvl6pPr>
            <a:lvl7pPr marL="2971800" indent="-228600" defTabSz="923925" eaLnBrk="0" fontAlgn="base" hangingPunct="0">
              <a:spcBef>
                <a:spcPct val="0"/>
              </a:spcBef>
              <a:spcAft>
                <a:spcPct val="0"/>
              </a:spcAft>
              <a:defRPr sz="3600">
                <a:solidFill>
                  <a:schemeClr val="tx1"/>
                </a:solidFill>
                <a:latin typeface="Times New Roman" pitchFamily="18" charset="0"/>
              </a:defRPr>
            </a:lvl7pPr>
            <a:lvl8pPr marL="3429000" indent="-228600" defTabSz="923925" eaLnBrk="0" fontAlgn="base" hangingPunct="0">
              <a:spcBef>
                <a:spcPct val="0"/>
              </a:spcBef>
              <a:spcAft>
                <a:spcPct val="0"/>
              </a:spcAft>
              <a:defRPr sz="3600">
                <a:solidFill>
                  <a:schemeClr val="tx1"/>
                </a:solidFill>
                <a:latin typeface="Times New Roman" pitchFamily="18" charset="0"/>
              </a:defRPr>
            </a:lvl8pPr>
            <a:lvl9pPr marL="3886200" indent="-228600" defTabSz="923925" eaLnBrk="0" fontAlgn="base" hangingPunct="0">
              <a:spcBef>
                <a:spcPct val="0"/>
              </a:spcBef>
              <a:spcAft>
                <a:spcPct val="0"/>
              </a:spcAft>
              <a:defRPr sz="3600">
                <a:solidFill>
                  <a:schemeClr val="tx1"/>
                </a:solidFill>
                <a:latin typeface="Times New Roman" pitchFamily="18" charset="0"/>
              </a:defRPr>
            </a:lvl9pPr>
          </a:lstStyle>
          <a:p>
            <a:fld id="{6C44D84B-187F-48CD-90AF-C0A13441911D}" type="slidenum">
              <a:rPr lang="en-US" altLang="en-US" sz="1200"/>
              <a:pPr/>
              <a:t>20</a:t>
            </a:fld>
            <a:endParaRPr lang="en-US" altLang="en-US" sz="120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pitchFamily="18" charset="0"/>
              </a:defRPr>
            </a:lvl1pPr>
            <a:lvl2pPr marL="742950" indent="-285750" defTabSz="923925">
              <a:defRPr sz="3600">
                <a:solidFill>
                  <a:schemeClr val="tx1"/>
                </a:solidFill>
                <a:latin typeface="Times New Roman" pitchFamily="18" charset="0"/>
              </a:defRPr>
            </a:lvl2pPr>
            <a:lvl3pPr marL="1143000" indent="-228600" defTabSz="923925">
              <a:defRPr sz="3600">
                <a:solidFill>
                  <a:schemeClr val="tx1"/>
                </a:solidFill>
                <a:latin typeface="Times New Roman" pitchFamily="18" charset="0"/>
              </a:defRPr>
            </a:lvl3pPr>
            <a:lvl4pPr marL="1600200" indent="-228600" defTabSz="923925">
              <a:defRPr sz="3600">
                <a:solidFill>
                  <a:schemeClr val="tx1"/>
                </a:solidFill>
                <a:latin typeface="Times New Roman" pitchFamily="18" charset="0"/>
              </a:defRPr>
            </a:lvl4pPr>
            <a:lvl5pPr marL="2057400" indent="-228600" defTabSz="923925">
              <a:defRPr sz="3600">
                <a:solidFill>
                  <a:schemeClr val="tx1"/>
                </a:solidFill>
                <a:latin typeface="Times New Roman" pitchFamily="18" charset="0"/>
              </a:defRPr>
            </a:lvl5pPr>
            <a:lvl6pPr marL="2514600" indent="-228600" defTabSz="923925" eaLnBrk="0" fontAlgn="base" hangingPunct="0">
              <a:spcBef>
                <a:spcPct val="0"/>
              </a:spcBef>
              <a:spcAft>
                <a:spcPct val="0"/>
              </a:spcAft>
              <a:defRPr sz="3600">
                <a:solidFill>
                  <a:schemeClr val="tx1"/>
                </a:solidFill>
                <a:latin typeface="Times New Roman" pitchFamily="18" charset="0"/>
              </a:defRPr>
            </a:lvl6pPr>
            <a:lvl7pPr marL="2971800" indent="-228600" defTabSz="923925" eaLnBrk="0" fontAlgn="base" hangingPunct="0">
              <a:spcBef>
                <a:spcPct val="0"/>
              </a:spcBef>
              <a:spcAft>
                <a:spcPct val="0"/>
              </a:spcAft>
              <a:defRPr sz="3600">
                <a:solidFill>
                  <a:schemeClr val="tx1"/>
                </a:solidFill>
                <a:latin typeface="Times New Roman" pitchFamily="18" charset="0"/>
              </a:defRPr>
            </a:lvl7pPr>
            <a:lvl8pPr marL="3429000" indent="-228600" defTabSz="923925" eaLnBrk="0" fontAlgn="base" hangingPunct="0">
              <a:spcBef>
                <a:spcPct val="0"/>
              </a:spcBef>
              <a:spcAft>
                <a:spcPct val="0"/>
              </a:spcAft>
              <a:defRPr sz="3600">
                <a:solidFill>
                  <a:schemeClr val="tx1"/>
                </a:solidFill>
                <a:latin typeface="Times New Roman" pitchFamily="18" charset="0"/>
              </a:defRPr>
            </a:lvl8pPr>
            <a:lvl9pPr marL="3886200" indent="-228600" defTabSz="923925" eaLnBrk="0" fontAlgn="base" hangingPunct="0">
              <a:spcBef>
                <a:spcPct val="0"/>
              </a:spcBef>
              <a:spcAft>
                <a:spcPct val="0"/>
              </a:spcAft>
              <a:defRPr sz="3600">
                <a:solidFill>
                  <a:schemeClr val="tx1"/>
                </a:solidFill>
                <a:latin typeface="Times New Roman" pitchFamily="18" charset="0"/>
              </a:defRPr>
            </a:lvl9pPr>
          </a:lstStyle>
          <a:p>
            <a:fld id="{46EB73CE-E281-4517-9AF6-DDA69B71208D}" type="slidenum">
              <a:rPr lang="en-US" altLang="en-US" sz="1200"/>
              <a:pPr/>
              <a:t>21</a:t>
            </a:fld>
            <a:endParaRPr lang="en-US" altLang="en-US" sz="120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922FF08-F0A8-3849-B2A1-778B31AB9BED}" type="slidenum">
              <a:rPr lang="en-US" sz="1200"/>
              <a:pPr/>
              <a:t>22</a:t>
            </a:fld>
            <a:endParaRPr lang="en-US"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E8CADADA-6454-8746-811A-CFFEC1DD7A3E}" type="slidenum">
              <a:rPr lang="en-US" sz="1200"/>
              <a:pPr/>
              <a:t>23</a:t>
            </a:fld>
            <a:endParaRPr lang="en-US"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9001AA71-85A1-7B40-8EED-1CB43C7E00C8}" type="slidenum">
              <a:rPr lang="en-US" sz="1200"/>
              <a:pPr/>
              <a:t>3</a:t>
            </a:fld>
            <a:endParaRPr lang="en-US" sz="120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0328591-D4D0-1040-A4C8-56A86D33A0DD}" type="slidenum">
              <a:rPr lang="en-US" sz="1200"/>
              <a:pPr/>
              <a:t>24</a:t>
            </a:fld>
            <a:endParaRPr lang="en-US" sz="1200"/>
          </a:p>
        </p:txBody>
      </p:sp>
      <p:sp>
        <p:nvSpPr>
          <p:cNvPr id="287747" name="Rectangle 2"/>
          <p:cNvSpPr>
            <a:spLocks noGrp="1" noRot="1" noChangeAspect="1" noChangeArrowheads="1" noTextEdit="1"/>
          </p:cNvSpPr>
          <p:nvPr>
            <p:ph type="sldImg"/>
          </p:nvPr>
        </p:nvSpPr>
        <p:spPr>
          <a:ln/>
        </p:spPr>
      </p:sp>
      <p:sp>
        <p:nvSpPr>
          <p:cNvPr id="287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27</a:t>
            </a:fld>
            <a:endParaRPr lang="en-US"/>
          </a:p>
        </p:txBody>
      </p:sp>
    </p:spTree>
    <p:extLst>
      <p:ext uri="{BB962C8B-B14F-4D97-AF65-F5344CB8AC3E}">
        <p14:creationId xmlns:p14="http://schemas.microsoft.com/office/powerpoint/2010/main" val="2878962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28</a:t>
            </a:fld>
            <a:endParaRPr lang="en-US"/>
          </a:p>
        </p:txBody>
      </p:sp>
    </p:spTree>
    <p:extLst>
      <p:ext uri="{BB962C8B-B14F-4D97-AF65-F5344CB8AC3E}">
        <p14:creationId xmlns:p14="http://schemas.microsoft.com/office/powerpoint/2010/main" val="3398931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word “CONCEPTS”</a:t>
            </a:r>
          </a:p>
          <a:p>
            <a:r>
              <a:rPr lang="en-US" dirty="0" smtClean="0"/>
              <a:t>Numbers say Probability</a:t>
            </a:r>
            <a:r>
              <a:rPr lang="en-US" baseline="0" dirty="0" smtClean="0"/>
              <a:t>, Best ‘Story”, Information, Collapsed Utilities</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42</a:t>
            </a:fld>
            <a:endParaRPr lang="en-US"/>
          </a:p>
        </p:txBody>
      </p:sp>
    </p:spTree>
    <p:extLst>
      <p:ext uri="{BB962C8B-B14F-4D97-AF65-F5344CB8AC3E}">
        <p14:creationId xmlns:p14="http://schemas.microsoft.com/office/powerpoint/2010/main" val="228168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word “CONCEPTS”</a:t>
            </a:r>
          </a:p>
          <a:p>
            <a:r>
              <a:rPr lang="en-US" dirty="0" smtClean="0"/>
              <a:t>Numbers say Probability</a:t>
            </a:r>
            <a:r>
              <a:rPr lang="en-US" baseline="0" dirty="0" smtClean="0"/>
              <a:t>, Best ‘Story”, Information, Collapsed Utilities</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50</a:t>
            </a:fld>
            <a:endParaRPr lang="en-US"/>
          </a:p>
        </p:txBody>
      </p:sp>
    </p:spTree>
    <p:extLst>
      <p:ext uri="{BB962C8B-B14F-4D97-AF65-F5344CB8AC3E}">
        <p14:creationId xmlns:p14="http://schemas.microsoft.com/office/powerpoint/2010/main" val="2281682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4DB4267-427B-3A4F-87F6-E4FF42384EB2}" type="slidenum">
              <a:rPr lang="en-US" sz="1200"/>
              <a:pPr/>
              <a:t>64</a:t>
            </a:fld>
            <a:endParaRPr lang="en-US" sz="120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D791BB9E-5E0B-C54D-A5FC-E0084A54D08C}" type="slidenum">
              <a:rPr lang="en-US" sz="1200"/>
              <a:pPr/>
              <a:t>65</a:t>
            </a:fld>
            <a:endParaRPr lang="en-US" sz="120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A3675129-ECB1-BC46-9FFA-6950318380F7}" type="slidenum">
              <a:rPr lang="en-US" sz="1200"/>
              <a:pPr/>
              <a:t>66</a:t>
            </a:fld>
            <a:endParaRPr lang="en-US" sz="120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44462E38-1C2D-964F-B915-BA9ACE962D56}" type="slidenum">
              <a:rPr lang="en-US" sz="1200"/>
              <a:pPr/>
              <a:t>67</a:t>
            </a:fld>
            <a:endParaRPr lang="en-US" sz="120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843E72DD-9CC3-AB4F-BD3D-FADC1025EC3A}" type="slidenum">
              <a:rPr lang="en-US" sz="1200"/>
              <a:pPr/>
              <a:t>68</a:t>
            </a:fld>
            <a:endParaRPr lang="en-US" sz="120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word “CONCEPTS”</a:t>
            </a:r>
          </a:p>
          <a:p>
            <a:r>
              <a:rPr lang="en-US" dirty="0" smtClean="0"/>
              <a:t>Numbers say Probability</a:t>
            </a:r>
            <a:r>
              <a:rPr lang="en-US" baseline="0" dirty="0" smtClean="0"/>
              <a:t>, Best ‘Story”, Information, Collapsed Utilities</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4</a:t>
            </a:fld>
            <a:endParaRPr lang="en-US"/>
          </a:p>
        </p:txBody>
      </p:sp>
    </p:spTree>
    <p:extLst>
      <p:ext uri="{BB962C8B-B14F-4D97-AF65-F5344CB8AC3E}">
        <p14:creationId xmlns:p14="http://schemas.microsoft.com/office/powerpoint/2010/main" val="2281682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D1BD800D-5A62-E442-B5AC-9E5DF0C5C6CC}" type="slidenum">
              <a:rPr lang="en-US" sz="1200"/>
              <a:pPr/>
              <a:t>69</a:t>
            </a:fld>
            <a:endParaRPr lang="en-US" sz="120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380EE1F8-01CA-3748-949D-0B946A98FDDE}" type="slidenum">
              <a:rPr lang="en-US" sz="1200"/>
              <a:pPr/>
              <a:t>70</a:t>
            </a:fld>
            <a:endParaRPr lang="en-US" sz="120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F65E7FB2-68C7-5144-9A81-4AD10F464998}" type="slidenum">
              <a:rPr lang="en-US" sz="1200"/>
              <a:pPr/>
              <a:t>71</a:t>
            </a:fld>
            <a:endParaRPr lang="en-US" sz="120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7E8C255-EFAB-4940-A54C-01377BDF4103}" type="slidenum">
              <a:rPr lang="en-US" sz="1200"/>
              <a:pPr/>
              <a:t>72</a:t>
            </a:fld>
            <a:endParaRPr lang="en-US" sz="120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2922FF08-F0A8-3849-B2A1-778B31AB9BED}" type="slidenum">
              <a:rPr lang="en-US" sz="1200"/>
              <a:pPr/>
              <a:t>73</a:t>
            </a:fld>
            <a:endParaRPr lang="en-US" sz="120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B4E70AE3-5F78-D740-990E-BD715A3A2F77}" type="slidenum">
              <a:rPr lang="en-US" sz="1200"/>
              <a:pPr/>
              <a:t>74</a:t>
            </a:fld>
            <a:endParaRPr lang="en-US" sz="120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06D4435D-41E0-9042-A1D7-E1AFE6A611E5}" type="slidenum">
              <a:rPr lang="en-US" sz="1200"/>
              <a:pPr/>
              <a:t>75</a:t>
            </a:fld>
            <a:endParaRPr lang="en-US" sz="1200"/>
          </a:p>
        </p:txBody>
      </p:sp>
      <p:sp>
        <p:nvSpPr>
          <p:cNvPr id="283651" name="Rectangle 2"/>
          <p:cNvSpPr>
            <a:spLocks noGrp="1" noRot="1" noChangeAspect="1" noChangeArrowheads="1" noTextEdit="1"/>
          </p:cNvSpPr>
          <p:nvPr>
            <p:ph type="sldImg"/>
          </p:nvPr>
        </p:nvSpPr>
        <p:spPr>
          <a:ln/>
        </p:spPr>
      </p:sp>
      <p:sp>
        <p:nvSpPr>
          <p:cNvPr id="283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BE3EC82D-BBA9-CD49-ADC6-0B0D665CD12B}" type="slidenum">
              <a:rPr lang="en-US" sz="1200"/>
              <a:pPr/>
              <a:t>76</a:t>
            </a:fld>
            <a:endParaRPr lang="en-US" sz="120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1C9154E0-8D30-8E45-A1B6-3A1B3B4CB3F5}" type="slidenum">
              <a:rPr lang="en-US" sz="1200"/>
              <a:pPr/>
              <a:t>77</a:t>
            </a:fld>
            <a:endParaRPr lang="en-US" sz="1200"/>
          </a:p>
        </p:txBody>
      </p:sp>
      <p:sp>
        <p:nvSpPr>
          <p:cNvPr id="285699" name="Rectangle 2"/>
          <p:cNvSpPr>
            <a:spLocks noGrp="1" noRot="1" noChangeAspect="1" noChangeArrowheads="1" noTextEdit="1"/>
          </p:cNvSpPr>
          <p:nvPr>
            <p:ph type="sldImg"/>
          </p:nvPr>
        </p:nvSpPr>
        <p:spPr>
          <a:ln/>
        </p:spPr>
      </p:sp>
      <p:sp>
        <p:nvSpPr>
          <p:cNvPr id="285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E8CADADA-6454-8746-811A-CFFEC1DD7A3E}" type="slidenum">
              <a:rPr lang="en-US" sz="1200"/>
              <a:pPr/>
              <a:t>78</a:t>
            </a:fld>
            <a:endParaRPr lang="en-US" sz="1200"/>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2857500" y="514350"/>
            <a:ext cx="3429000" cy="2571750"/>
          </a:xfrm>
          <a:ln/>
        </p:spPr>
      </p:sp>
      <p:sp>
        <p:nvSpPr>
          <p:cNvPr id="57347" name="Rectangle 3"/>
          <p:cNvSpPr>
            <a:spLocks noGrp="1" noChangeArrowheads="1"/>
          </p:cNvSpPr>
          <p:nvPr>
            <p:ph type="body" idx="1"/>
          </p:nvPr>
        </p:nvSpPr>
        <p:spPr>
          <a:noFill/>
          <a:ln/>
        </p:spPr>
        <p:txBody>
          <a:bodyPr/>
          <a:lstStyle/>
          <a:p>
            <a:pPr defTabSz="903288"/>
            <a:r>
              <a:rPr lang="en-US" sz="1200" b="1" dirty="0" smtClean="0"/>
              <a:t>David M. Eddy, MD, Ph.D.</a:t>
            </a:r>
          </a:p>
          <a:p>
            <a:pPr defTabSz="903288"/>
            <a:r>
              <a:rPr lang="en-US" sz="1200" b="1" dirty="0" smtClean="0"/>
              <a:t> </a:t>
            </a:r>
            <a:r>
              <a:rPr lang="en-US" sz="1200" b="1" i="1" dirty="0" smtClean="0"/>
              <a:t>Clinical Decision Making</a:t>
            </a:r>
          </a:p>
          <a:p>
            <a:pPr defTabSz="903288"/>
            <a:r>
              <a:rPr lang="en-US" sz="1200" b="1" dirty="0" smtClean="0"/>
              <a:t>JAMA 263:1265-75, 1990</a:t>
            </a:r>
          </a:p>
          <a:p>
            <a:pPr defTabSz="903288"/>
            <a:endParaRPr lang="en-US" sz="1200" b="1" dirty="0" smtClean="0"/>
          </a:p>
          <a:p>
            <a:pPr defTabSz="903288"/>
            <a:r>
              <a:rPr lang="en-US" sz="1200" b="1" dirty="0" smtClean="0"/>
              <a:t>Clem McDonald</a:t>
            </a:r>
          </a:p>
          <a:p>
            <a:pPr defTabSz="903288"/>
            <a:r>
              <a:rPr lang="en-US" sz="1200" b="1" i="1" dirty="0" smtClean="0"/>
              <a:t>New England Journal of Medicine</a:t>
            </a:r>
          </a:p>
          <a:p>
            <a:pPr defTabSz="903288"/>
            <a:r>
              <a:rPr lang="en-US" sz="1200" b="1" dirty="0" smtClean="0"/>
              <a:t>1976</a:t>
            </a:r>
          </a:p>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413D36B6-9B61-BF44-8338-DEBF799319AB}" type="slidenum">
              <a:rPr lang="en-US" sz="1200"/>
              <a:pPr/>
              <a:t>79</a:t>
            </a:fld>
            <a:endParaRPr lang="en-US" sz="1200"/>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intrusive</a:t>
            </a:r>
            <a:r>
              <a:rPr lang="en-US" baseline="0" dirty="0" smtClean="0"/>
              <a:t> nature of electronic processes can be an advantage.  Clinicians don’t need to remember rules or where the forms are.</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80</a:t>
            </a:fld>
            <a:endParaRPr lang="en-US"/>
          </a:p>
        </p:txBody>
      </p:sp>
    </p:spTree>
    <p:extLst>
      <p:ext uri="{BB962C8B-B14F-4D97-AF65-F5344CB8AC3E}">
        <p14:creationId xmlns:p14="http://schemas.microsoft.com/office/powerpoint/2010/main" val="28667805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571625" y="514804"/>
            <a:ext cx="6000750" cy="2571750"/>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571625" y="514804"/>
            <a:ext cx="6000750" cy="2571750"/>
          </a:xfrm>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outcome data demonstrate reduced mortality between the 2010 baseline and the 2012 study period among UCR pneumonia patients, while urban north and south showed no change.    The absolute mortality reduction was 1.5 % (relative 25%), severity-adjusted inpatient mortality Odds Ratio was 0.55, p=.02.   This translates to about 20 lives saved last year in Salt Lake County.    We hypothesize that this mortality reduction underestimates the potential effect had tool utilization been greater. </a:t>
            </a:r>
            <a:endParaRPr lang="en-US" dirty="0"/>
          </a:p>
        </p:txBody>
      </p:sp>
      <p:sp>
        <p:nvSpPr>
          <p:cNvPr id="4" name="Slide Number Placeholder 3"/>
          <p:cNvSpPr>
            <a:spLocks noGrp="1"/>
          </p:cNvSpPr>
          <p:nvPr>
            <p:ph type="sldNum" sz="quarter" idx="10"/>
          </p:nvPr>
        </p:nvSpPr>
        <p:spPr/>
        <p:txBody>
          <a:bodyPr/>
          <a:lstStyle/>
          <a:p>
            <a:fld id="{989935A0-2A78-42DC-950F-FE34E8CD4517}" type="slidenum">
              <a:rPr lang="en-US" smtClean="0"/>
              <a:pPr/>
              <a:t>100</a:t>
            </a:fld>
            <a:endParaRPr lang="en-US"/>
          </a:p>
        </p:txBody>
      </p:sp>
    </p:spTree>
    <p:extLst>
      <p:ext uri="{BB962C8B-B14F-4D97-AF65-F5344CB8AC3E}">
        <p14:creationId xmlns:p14="http://schemas.microsoft.com/office/powerpoint/2010/main" val="273381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word “CONCEPTS”</a:t>
            </a:r>
          </a:p>
          <a:p>
            <a:r>
              <a:rPr lang="en-US" dirty="0" smtClean="0"/>
              <a:t>Numbers say Probability</a:t>
            </a:r>
            <a:r>
              <a:rPr lang="en-US" baseline="0" dirty="0" smtClean="0"/>
              <a:t>, Best ‘Story”, Information, Collapsed Utilities</a:t>
            </a:r>
            <a:endParaRPr lang="en-US" dirty="0"/>
          </a:p>
        </p:txBody>
      </p:sp>
      <p:sp>
        <p:nvSpPr>
          <p:cNvPr id="4" name="Slide Number Placeholder 3"/>
          <p:cNvSpPr>
            <a:spLocks noGrp="1"/>
          </p:cNvSpPr>
          <p:nvPr>
            <p:ph type="sldNum" sz="quarter" idx="10"/>
          </p:nvPr>
        </p:nvSpPr>
        <p:spPr/>
        <p:txBody>
          <a:bodyPr/>
          <a:lstStyle/>
          <a:p>
            <a:fld id="{81FF9BA0-E8A2-4FA1-9744-32D233DADDD0}" type="slidenum">
              <a:rPr lang="en-US" smtClean="0"/>
              <a:pPr/>
              <a:t>8</a:t>
            </a:fld>
            <a:endParaRPr lang="en-US"/>
          </a:p>
        </p:txBody>
      </p:sp>
    </p:spTree>
    <p:extLst>
      <p:ext uri="{BB962C8B-B14F-4D97-AF65-F5344CB8AC3E}">
        <p14:creationId xmlns:p14="http://schemas.microsoft.com/office/powerpoint/2010/main" val="228168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8708FD43-F8FB-4A4F-AD86-829856C2CB91}" type="slidenum">
              <a:rPr lang="en-US" sz="1200"/>
              <a:pPr/>
              <a:t>9</a:t>
            </a:fld>
            <a:endParaRPr lang="en-US" sz="12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His conclusions were accepted by Laplace in 1781, rediscovered by Condorcet, and remained unchallenged until Boole questioned them. Since then Bayes' techniques have been subject to controversy.</a:t>
            </a:r>
            <a:r>
              <a:rPr lang="en-US" sz="1100" b="1" dirty="0" smtClean="0"/>
              <a:t> </a:t>
            </a:r>
          </a:p>
          <a:p>
            <a:endParaRPr lang="en-US" dirty="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C02D1E8-F653-4605-A431-1194D75E79C9}" type="slidenum">
              <a:rPr lang="en-US" smtClean="0"/>
              <a:pPr/>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1218407" y="3257778"/>
            <a:ext cx="6707188" cy="3085419"/>
          </a:xfrm>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1AE84C70-6048-074F-B5C9-E96D58BE262D}" type="slidenum">
              <a:rPr lang="en-US" sz="1200"/>
              <a:pPr/>
              <a:t>12</a:t>
            </a:fld>
            <a:endParaRPr lang="en-US" sz="120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3600">
                <a:solidFill>
                  <a:schemeClr val="tx1"/>
                </a:solidFill>
                <a:latin typeface="Times New Roman" charset="0"/>
                <a:ea typeface="ＭＳ Ｐゴシック" charset="0"/>
              </a:defRPr>
            </a:lvl1pPr>
            <a:lvl2pPr marL="742950" indent="-285750" defTabSz="923925">
              <a:defRPr sz="3600">
                <a:solidFill>
                  <a:schemeClr val="tx1"/>
                </a:solidFill>
                <a:latin typeface="Times New Roman" charset="0"/>
                <a:ea typeface="ＭＳ Ｐゴシック" charset="0"/>
              </a:defRPr>
            </a:lvl2pPr>
            <a:lvl3pPr marL="1143000" indent="-228600" defTabSz="923925">
              <a:defRPr sz="3600">
                <a:solidFill>
                  <a:schemeClr val="tx1"/>
                </a:solidFill>
                <a:latin typeface="Times New Roman" charset="0"/>
                <a:ea typeface="ＭＳ Ｐゴシック" charset="0"/>
              </a:defRPr>
            </a:lvl3pPr>
            <a:lvl4pPr marL="1600200" indent="-228600" defTabSz="923925">
              <a:defRPr sz="3600">
                <a:solidFill>
                  <a:schemeClr val="tx1"/>
                </a:solidFill>
                <a:latin typeface="Times New Roman" charset="0"/>
                <a:ea typeface="ＭＳ Ｐゴシック" charset="0"/>
              </a:defRPr>
            </a:lvl4pPr>
            <a:lvl5pPr marL="2057400" indent="-228600" defTabSz="923925">
              <a:defRPr sz="3600">
                <a:solidFill>
                  <a:schemeClr val="tx1"/>
                </a:solidFill>
                <a:latin typeface="Times New Roman" charset="0"/>
                <a:ea typeface="ＭＳ Ｐゴシック" charset="0"/>
              </a:defRPr>
            </a:lvl5pPr>
            <a:lvl6pPr marL="2514600" indent="-228600" defTabSz="923925"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defTabSz="923925"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defTabSz="923925"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defTabSz="923925" eaLnBrk="0" fontAlgn="base" hangingPunct="0">
              <a:spcBef>
                <a:spcPct val="0"/>
              </a:spcBef>
              <a:spcAft>
                <a:spcPct val="0"/>
              </a:spcAft>
              <a:defRPr sz="3600">
                <a:solidFill>
                  <a:schemeClr val="tx1"/>
                </a:solidFill>
                <a:latin typeface="Times New Roman" charset="0"/>
                <a:ea typeface="ＭＳ Ｐゴシック" charset="0"/>
              </a:defRPr>
            </a:lvl9pPr>
          </a:lstStyle>
          <a:p>
            <a:fld id="{F6C671EA-B1B8-2040-8661-450226CE7BC7}" type="slidenum">
              <a:rPr lang="en-US" sz="1200"/>
              <a:pPr/>
              <a:t>13</a:t>
            </a:fld>
            <a:endParaRPr lang="en-US" sz="120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828800" y="1600200"/>
            <a:ext cx="5334000" cy="1371600"/>
          </a:xfrm>
        </p:spPr>
        <p:txBody>
          <a:bodyPr anchor="ctr"/>
          <a:lstStyle>
            <a:lvl1pPr algn="ctr">
              <a:buFontTx/>
              <a:buNone/>
              <a:defRPr sz="3400"/>
            </a:lvl1pPr>
          </a:lstStyle>
          <a:p>
            <a:r>
              <a:rPr lang="en-US" smtClean="0"/>
              <a:t>Click to edit Master title style</a:t>
            </a:r>
            <a:endParaRPr lang="en-US"/>
          </a:p>
        </p:txBody>
      </p:sp>
      <p:sp>
        <p:nvSpPr>
          <p:cNvPr id="8195" name="Rectangle 3"/>
          <p:cNvSpPr>
            <a:spLocks noGrp="1" noChangeArrowheads="1"/>
          </p:cNvSpPr>
          <p:nvPr>
            <p:ph type="subTitle" idx="1"/>
          </p:nvPr>
        </p:nvSpPr>
        <p:spPr>
          <a:xfrm>
            <a:off x="1828800" y="3048000"/>
            <a:ext cx="5334000" cy="1143000"/>
          </a:xfrm>
        </p:spPr>
        <p:txBody>
          <a:bodyPr lIns="91440" tIns="45720"/>
          <a:lstStyle>
            <a:lvl1pPr marL="0" indent="0" algn="ctr">
              <a:defRPr sz="2400"/>
            </a:lvl1pPr>
          </a:lstStyle>
          <a:p>
            <a:r>
              <a:rPr lang="en-US" smtClean="0"/>
              <a:t>Click to edit Master subtitle style</a:t>
            </a:r>
            <a:endParaRPr lang="en-US"/>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C4E5AF1A-B6E3-43DE-BBA5-8F5FDF48FB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1750" y="838200"/>
            <a:ext cx="200025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838200"/>
            <a:ext cx="584835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001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762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3695700"/>
            <a:ext cx="7620000"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838200"/>
            <a:ext cx="8001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057400"/>
            <a:ext cx="37338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7338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828800" y="1295400"/>
            <a:ext cx="5943600" cy="3810000"/>
          </a:xfrm>
        </p:spPr>
        <p:txBody>
          <a:bodyPr anchor="ctr"/>
          <a:lstStyle>
            <a:lvl1pPr algn="ctr">
              <a:buFontTx/>
              <a:buNone/>
              <a:defRPr sz="3400"/>
            </a:lvl1pPr>
          </a:lstStyle>
          <a:p>
            <a:r>
              <a:rPr lang="en-US" smtClean="0"/>
              <a:t>Click to edit Master title style</a:t>
            </a:r>
            <a:endParaRPr lang="en-US" dirty="0"/>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001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62000" y="2057400"/>
            <a:ext cx="7620000" cy="3124200"/>
          </a:xfrm>
        </p:spPr>
        <p:txBody>
          <a:bodyPr/>
          <a:lstStyle/>
          <a:p>
            <a:r>
              <a:rPr lang="en-US" smtClean="0"/>
              <a:t>Click icon to add chart</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buNone/>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1143000"/>
          </a:xfrm>
        </p:spPr>
        <p:txBody>
          <a:bodyPr/>
          <a:lstStyle>
            <a:lvl1pPr>
              <a:buNone/>
              <a:defRPr/>
            </a:lvl1pPr>
          </a:lstStyle>
          <a:p>
            <a:r>
              <a:rPr lang="en-US" smtClean="0"/>
              <a:t>Click to edit Master title style</a:t>
            </a:r>
            <a:endParaRPr lang="en-US" dirty="0"/>
          </a:p>
        </p:txBody>
      </p:sp>
      <p:sp>
        <p:nvSpPr>
          <p:cNvPr id="3" name="Content Placeholder 2"/>
          <p:cNvSpPr>
            <a:spLocks noGrp="1"/>
          </p:cNvSpPr>
          <p:nvPr>
            <p:ph idx="1"/>
          </p:nvPr>
        </p:nvSpPr>
        <p:spPr>
          <a:xfrm>
            <a:off x="1524000" y="2057400"/>
            <a:ext cx="7620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ChangeArrowheads="1"/>
          </p:cNvSpPr>
          <p:nvPr/>
        </p:nvSpPr>
        <p:spPr bwMode="auto">
          <a:xfrm>
            <a:off x="0" y="2819400"/>
            <a:ext cx="1447800" cy="1600200"/>
          </a:xfrm>
          <a:prstGeom prst="rect">
            <a:avLst/>
          </a:prstGeom>
          <a:noFill/>
          <a:ln w="9525">
            <a:noFill/>
            <a:miter lim="800000"/>
            <a:headEnd/>
            <a:tailEnd/>
          </a:ln>
        </p:spPr>
        <p:txBody>
          <a:bodyPr lIns="91440" tIns="91440" rIns="0" bIns="0"/>
          <a:lstStyle/>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Single Source</a:t>
            </a:r>
          </a:p>
          <a:p>
            <a:pPr marL="381000" indent="-381000" algn="l" eaLnBrk="0" hangingPunct="0">
              <a:lnSpc>
                <a:spcPct val="80000"/>
              </a:lnSpc>
              <a:spcBef>
                <a:spcPct val="20000"/>
              </a:spcBef>
              <a:defRPr/>
            </a:pPr>
            <a:r>
              <a:rPr lang="en-US" sz="1400" b="1" dirty="0" smtClean="0">
                <a:latin typeface="Arial" pitchFamily="34" charset="0"/>
                <a:cs typeface="Arial" pitchFamily="34" charset="0"/>
              </a:rPr>
              <a:t>Content Driven</a:t>
            </a:r>
            <a:endParaRPr lang="en-US" sz="1400" b="1" dirty="0">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Standards</a:t>
            </a:r>
            <a:endParaRPr lang="en-US" sz="140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Data Usage</a:t>
            </a:r>
            <a:endParaRPr lang="en-US" sz="140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Evolution</a:t>
            </a:r>
            <a:endParaRPr lang="en-US" sz="1400" dirty="0">
              <a:solidFill>
                <a:schemeClr val="bg2"/>
              </a:solidFill>
              <a:latin typeface="Arial" pitchFamily="34" charset="0"/>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1143000"/>
          </a:xfrm>
        </p:spPr>
        <p:txBody>
          <a:bodyPr/>
          <a:lstStyle>
            <a:lvl1pPr>
              <a:buNone/>
              <a:defRPr/>
            </a:lvl1pPr>
          </a:lstStyle>
          <a:p>
            <a:r>
              <a:rPr lang="en-US" smtClean="0"/>
              <a:t>Click to edit Master title style</a:t>
            </a:r>
            <a:endParaRPr lang="en-US" dirty="0"/>
          </a:p>
        </p:txBody>
      </p:sp>
      <p:sp>
        <p:nvSpPr>
          <p:cNvPr id="3" name="Content Placeholder 2"/>
          <p:cNvSpPr>
            <a:spLocks noGrp="1"/>
          </p:cNvSpPr>
          <p:nvPr>
            <p:ph idx="1"/>
          </p:nvPr>
        </p:nvSpPr>
        <p:spPr>
          <a:xfrm>
            <a:off x="1524000" y="2057400"/>
            <a:ext cx="76200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ChangeArrowheads="1"/>
          </p:cNvSpPr>
          <p:nvPr/>
        </p:nvSpPr>
        <p:spPr bwMode="auto">
          <a:xfrm>
            <a:off x="0" y="2819400"/>
            <a:ext cx="1676400" cy="1600200"/>
          </a:xfrm>
          <a:prstGeom prst="rect">
            <a:avLst/>
          </a:prstGeom>
          <a:noFill/>
          <a:ln w="9525">
            <a:noFill/>
            <a:miter lim="800000"/>
            <a:headEnd/>
            <a:tailEnd/>
          </a:ln>
        </p:spPr>
        <p:txBody>
          <a:bodyPr lIns="91440" tIns="91440" rIns="0" bIns="0"/>
          <a:lstStyle/>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Single Source</a:t>
            </a: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Content Driven</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1" i="0" baseline="0" dirty="0" smtClean="0">
                <a:solidFill>
                  <a:schemeClr val="tx1"/>
                </a:solidFill>
                <a:latin typeface="Arial" pitchFamily="34" charset="0"/>
                <a:cs typeface="Arial" pitchFamily="34" charset="0"/>
              </a:rPr>
              <a:t>Standards</a:t>
            </a:r>
            <a:endParaRPr lang="en-US" sz="1400" b="1" i="0" baseline="0" dirty="0">
              <a:solidFill>
                <a:schemeClr val="tx1"/>
              </a:solidFill>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Data Usage</a:t>
            </a:r>
            <a:endParaRPr lang="en-US" sz="140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Evolution</a:t>
            </a:r>
            <a:endParaRPr lang="en-US" sz="1400" dirty="0">
              <a:solidFill>
                <a:schemeClr val="bg2"/>
              </a:solidFill>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1143000"/>
          </a:xfrm>
        </p:spPr>
        <p:txBody>
          <a:bodyPr/>
          <a:lstStyle>
            <a:lvl1pPr>
              <a:buNone/>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905000" y="2057400"/>
            <a:ext cx="7239000" cy="3124200"/>
          </a:xfr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ChangeArrowheads="1"/>
          </p:cNvSpPr>
          <p:nvPr/>
        </p:nvSpPr>
        <p:spPr bwMode="auto">
          <a:xfrm>
            <a:off x="0" y="2819400"/>
            <a:ext cx="1676400" cy="1600200"/>
          </a:xfrm>
          <a:prstGeom prst="rect">
            <a:avLst/>
          </a:prstGeom>
          <a:noFill/>
          <a:ln w="9525">
            <a:noFill/>
            <a:miter lim="800000"/>
            <a:headEnd/>
            <a:tailEnd/>
          </a:ln>
        </p:spPr>
        <p:txBody>
          <a:bodyPr lIns="91440" tIns="91440" rIns="0" bIns="0"/>
          <a:lstStyle/>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Single Source</a:t>
            </a: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Content Driven</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Standards</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1" i="0" baseline="0" dirty="0" smtClean="0">
                <a:solidFill>
                  <a:schemeClr val="tx2"/>
                </a:solidFill>
                <a:latin typeface="Arial" pitchFamily="34" charset="0"/>
                <a:cs typeface="Arial" pitchFamily="34" charset="0"/>
              </a:rPr>
              <a:t>Data Usage</a:t>
            </a:r>
            <a:endParaRPr lang="en-US" sz="1400" b="1" i="0" baseline="0" dirty="0">
              <a:solidFill>
                <a:schemeClr val="tx2"/>
              </a:solidFill>
              <a:latin typeface="Arial" pitchFamily="34" charset="0"/>
              <a:cs typeface="Arial" pitchFamily="34" charset="0"/>
            </a:endParaRPr>
          </a:p>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Evolution</a:t>
            </a:r>
            <a:endParaRPr lang="en-US" sz="1400" dirty="0">
              <a:solidFill>
                <a:schemeClr val="bg2"/>
              </a:solidFill>
              <a:latin typeface="Arial" pitchFamily="34" charset="0"/>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1143000"/>
          </a:xfrm>
        </p:spPr>
        <p:txBody>
          <a:bodyPr/>
          <a:lstStyle>
            <a:lvl1pPr>
              <a:buNone/>
              <a:defRPr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905000" y="2057400"/>
            <a:ext cx="7239000" cy="3124200"/>
          </a:xfrm>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ChangeArrowheads="1"/>
          </p:cNvSpPr>
          <p:nvPr/>
        </p:nvSpPr>
        <p:spPr bwMode="auto">
          <a:xfrm>
            <a:off x="0" y="2819400"/>
            <a:ext cx="1676400" cy="1600200"/>
          </a:xfrm>
          <a:prstGeom prst="rect">
            <a:avLst/>
          </a:prstGeom>
          <a:noFill/>
          <a:ln w="9525">
            <a:noFill/>
            <a:miter lim="800000"/>
            <a:headEnd/>
            <a:tailEnd/>
          </a:ln>
        </p:spPr>
        <p:txBody>
          <a:bodyPr lIns="91440" tIns="91440" rIns="0" bIns="0"/>
          <a:lstStyle/>
          <a:p>
            <a:pPr marL="381000" indent="-381000" algn="l" eaLnBrk="0" hangingPunct="0">
              <a:lnSpc>
                <a:spcPct val="80000"/>
              </a:lnSpc>
              <a:spcBef>
                <a:spcPct val="20000"/>
              </a:spcBef>
              <a:defRPr/>
            </a:pPr>
            <a:r>
              <a:rPr lang="en-US" sz="1400" dirty="0" smtClean="0">
                <a:solidFill>
                  <a:schemeClr val="bg2"/>
                </a:solidFill>
                <a:latin typeface="Arial" pitchFamily="34" charset="0"/>
                <a:cs typeface="Arial" pitchFamily="34" charset="0"/>
              </a:rPr>
              <a:t>Single Source</a:t>
            </a: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Content Driven</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Standards</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0" i="0" baseline="0" dirty="0" smtClean="0">
                <a:solidFill>
                  <a:schemeClr val="bg2"/>
                </a:solidFill>
                <a:latin typeface="Arial" pitchFamily="34" charset="0"/>
                <a:cs typeface="Arial" pitchFamily="34" charset="0"/>
              </a:rPr>
              <a:t>Data Usage</a:t>
            </a:r>
            <a:endParaRPr lang="en-US" sz="1400" b="0" i="0" baseline="0" dirty="0">
              <a:solidFill>
                <a:schemeClr val="bg2"/>
              </a:solidFill>
              <a:latin typeface="Arial" pitchFamily="34" charset="0"/>
              <a:cs typeface="Arial" pitchFamily="34" charset="0"/>
            </a:endParaRPr>
          </a:p>
          <a:p>
            <a:pPr marL="381000" indent="-381000" algn="l" eaLnBrk="0" hangingPunct="0">
              <a:lnSpc>
                <a:spcPct val="80000"/>
              </a:lnSpc>
              <a:spcBef>
                <a:spcPct val="20000"/>
              </a:spcBef>
              <a:defRPr/>
            </a:pPr>
            <a:r>
              <a:rPr lang="en-US" sz="1400" b="1" i="0" baseline="0" dirty="0" smtClean="0">
                <a:solidFill>
                  <a:schemeClr val="tx1"/>
                </a:solidFill>
                <a:latin typeface="Arial" pitchFamily="34" charset="0"/>
                <a:cs typeface="Arial" pitchFamily="34" charset="0"/>
              </a:rPr>
              <a:t>Evolution</a:t>
            </a:r>
            <a:endParaRPr lang="en-US" sz="1400" b="1" i="0" baseline="0" dirty="0">
              <a:solidFill>
                <a:schemeClr val="tx1"/>
              </a:solidFill>
              <a:latin typeface="Arial" pitchFamily="34" charset="0"/>
              <a:cs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362075"/>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057400"/>
            <a:ext cx="37338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7338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001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1447800"/>
            <a:ext cx="7620000" cy="41910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Lst>
  <p:txStyles>
    <p:titleStyle>
      <a:lvl1pPr algn="l" rtl="0" eaLnBrk="1" fontAlgn="base" hangingPunct="1">
        <a:lnSpc>
          <a:spcPct val="80000"/>
        </a:lnSpc>
        <a:spcBef>
          <a:spcPct val="0"/>
        </a:spcBef>
        <a:spcAft>
          <a:spcPct val="0"/>
        </a:spcAft>
        <a:buSzPct val="65000"/>
        <a:buBlip>
          <a:blip r:embed="rId23"/>
        </a:buBlip>
        <a:defRPr sz="3600" b="1">
          <a:solidFill>
            <a:schemeClr val="tx2"/>
          </a:solidFill>
          <a:latin typeface="+mj-lt"/>
          <a:ea typeface="+mj-ea"/>
          <a:cs typeface="+mj-cs"/>
        </a:defRPr>
      </a:lvl1pPr>
      <a:lvl2pPr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2pPr>
      <a:lvl3pPr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3pPr>
      <a:lvl4pPr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4pPr>
      <a:lvl5pPr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5pPr>
      <a:lvl6pPr marL="457200"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6pPr>
      <a:lvl7pPr marL="914400"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7pPr>
      <a:lvl8pPr marL="1371600"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8pPr>
      <a:lvl9pPr marL="1828800" algn="l" rtl="0" eaLnBrk="1" fontAlgn="base" hangingPunct="1">
        <a:lnSpc>
          <a:spcPct val="80000"/>
        </a:lnSpc>
        <a:spcBef>
          <a:spcPct val="0"/>
        </a:spcBef>
        <a:spcAft>
          <a:spcPct val="0"/>
        </a:spcAft>
        <a:buSzPct val="65000"/>
        <a:buBlip>
          <a:blip r:embed="rId23"/>
        </a:buBlip>
        <a:defRPr sz="3600">
          <a:solidFill>
            <a:schemeClr val="tx2"/>
          </a:solidFill>
          <a:latin typeface="Times New Roman" pitchFamily="1" charset="0"/>
        </a:defRPr>
      </a:lvl9pPr>
    </p:titleStyle>
    <p:bodyStyle>
      <a:lvl1pPr marL="457200" indent="-457200" algn="l" rtl="0" eaLnBrk="1" fontAlgn="base" hangingPunct="1">
        <a:lnSpc>
          <a:spcPct val="85000"/>
        </a:lnSpc>
        <a:spcBef>
          <a:spcPct val="20000"/>
        </a:spcBef>
        <a:spcAft>
          <a:spcPct val="20000"/>
        </a:spcAft>
        <a:buClr>
          <a:schemeClr val="accent2"/>
        </a:buClr>
        <a:buSzPct val="85000"/>
        <a:buFont typeface="Times" pitchFamily="1" charset="0"/>
        <a:defRPr sz="2600" i="1">
          <a:solidFill>
            <a:schemeClr val="tx1"/>
          </a:solidFill>
          <a:latin typeface="+mn-lt"/>
          <a:ea typeface="+mn-ea"/>
          <a:cs typeface="+mn-cs"/>
        </a:defRPr>
      </a:lvl1pPr>
      <a:lvl2pPr marL="9144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2pPr>
      <a:lvl3pPr marL="13716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3pPr>
      <a:lvl4pPr marL="18288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4pPr>
      <a:lvl5pPr marL="22860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5pPr>
      <a:lvl6pPr marL="27432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6pPr>
      <a:lvl7pPr marL="32004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7pPr>
      <a:lvl8pPr marL="36576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8pPr>
      <a:lvl9pPr marL="41148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24.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notesSlide" Target="../notesSlides/notesSlide8.xml"/><Relationship Id="rId16" Type="http://schemas.openxmlformats.org/officeDocument/2006/relationships/image" Target="../media/image27.wmf"/><Relationship Id="rId1" Type="http://schemas.openxmlformats.org/officeDocument/2006/relationships/slideLayout" Target="../slideLayouts/slideLayout12.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5" Type="http://schemas.openxmlformats.org/officeDocument/2006/relationships/image" Target="../media/image2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 Id="rId1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image" Target="../media/image28.emf"/><Relationship Id="rId4" Type="http://schemas.openxmlformats.org/officeDocument/2006/relationships/oleObject" Target="D:Academic%20Stuff:Decision%20Support%20Class%202000:Data%20for%20Bayesian%20Nets.xls!Data%20Set!R2C2:R10C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10.xml"/><Relationship Id="rId7" Type="http://schemas.openxmlformats.org/officeDocument/2006/relationships/oleObject" Target="../embeddings/Microsoft_Excel_97-2003_Worksheet2.xls"/><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29.emf"/><Relationship Id="rId4" Type="http://schemas.openxmlformats.org/officeDocument/2006/relationships/oleObject" Target="D:Academic%20Stuff:Decision%20Support%20Class%202000:Data%20for%20Bayesian%20Nets.xls!Probs_Values!R6C2:R9C5" TargetMode="External"/></Relationships>
</file>

<file path=ppt/slides/_rels/slide15.xml.rels><?xml version="1.0" encoding="UTF-8" standalone="yes"?>
<Relationships xmlns="http://schemas.openxmlformats.org/package/2006/relationships"><Relationship Id="rId8" Type="http://schemas.openxmlformats.org/officeDocument/2006/relationships/oleObject" Target="D:Academic%20Stuff:Decision%20Support%20Class%202000:Data%20for%20Bayesian%20Nets.xls!Probs_Values!R3C9:R4C11" TargetMode="External"/><Relationship Id="rId3" Type="http://schemas.openxmlformats.org/officeDocument/2006/relationships/notesSlide" Target="../notesSlides/notesSlide11.xml"/><Relationship Id="rId7" Type="http://schemas.openxmlformats.org/officeDocument/2006/relationships/image" Target="../media/image30.e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3.bin"/><Relationship Id="rId11" Type="http://schemas.openxmlformats.org/officeDocument/2006/relationships/image" Target="../media/image32.emf"/><Relationship Id="rId5" Type="http://schemas.openxmlformats.org/officeDocument/2006/relationships/image" Target="../media/image29.emf"/><Relationship Id="rId10" Type="http://schemas.openxmlformats.org/officeDocument/2006/relationships/oleObject" Target="D:Academic%20Stuff:Decision%20Support%20Class%202000:Data%20for%20Bayesian%20Nets.xls!Probs_Values!R6C8:R9C11" TargetMode="External"/><Relationship Id="rId4" Type="http://schemas.openxmlformats.org/officeDocument/2006/relationships/oleObject" Target="D:Academic%20Stuff:Decision%20Support%20Class%202000:Data%20for%20Bayesian%20Nets.xls!Probs_Values!R6C2:R9C5" TargetMode="External"/><Relationship Id="rId9"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33.emf"/><Relationship Id="rId4" Type="http://schemas.openxmlformats.org/officeDocument/2006/relationships/oleObject" Target="D:Academic%20Stuff:Decision%20Support%20Class%202000:Data%20for%20Bayesian%20Nets.xls!Probs_Values!R6C14:R9C17"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34.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35.e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7.wmf"/><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oleObject" Target="../embeddings/oleObject7.bin"/><Relationship Id="rId5" Type="http://schemas.openxmlformats.org/officeDocument/2006/relationships/image" Target="../media/image36.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38.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9.emf"/><Relationship Id="rId2" Type="http://schemas.openxmlformats.org/officeDocument/2006/relationships/slideLayout" Target="../slideLayouts/slideLayout11.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35.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1.wmf"/><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40.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42.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1.xml"/><Relationship Id="rId4" Type="http://schemas.openxmlformats.org/officeDocument/2006/relationships/hyperlink" Target="Tutorial%20BNs/Myocardia%20Infarction%20Diagnosis%202013.neta"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slide" Target="slide34.xml"/><Relationship Id="rId4" Type="http://schemas.openxmlformats.org/officeDocument/2006/relationships/hyperlink" Target="Tutorial%20BNs/Demo%20Net%20(diagnosis).neta"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51.emf"/></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hyperlink" Target="TAN-Screening.neta"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3.xml"/><Relationship Id="rId6" Type="http://schemas.openxmlformats.org/officeDocument/2006/relationships/hyperlink" Target="Tutorial%20BNs/Concepts.neta" TargetMode="External"/><Relationship Id="rId5" Type="http://schemas.openxmlformats.org/officeDocument/2006/relationships/image" Target="../media/image64.emf"/><Relationship Id="rId4" Type="http://schemas.openxmlformats.org/officeDocument/2006/relationships/image" Target="../media/image6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3.xml"/><Relationship Id="rId4" Type="http://schemas.openxmlformats.org/officeDocument/2006/relationships/hyperlink" Target="Tutorial%20BNs/Concepts.neta"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Microsoft_PowerPoint_97-2003_Presentation1.ppt"/></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68.emf"/></Relationships>
</file>

<file path=ppt/slides/_rels/slide6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25.xml"/><Relationship Id="rId7" Type="http://schemas.openxmlformats.org/officeDocument/2006/relationships/image" Target="../media/image22.wmf"/><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21.wmf"/><Relationship Id="rId5" Type="http://schemas.openxmlformats.org/officeDocument/2006/relationships/image" Target="../media/image69.wmf"/><Relationship Id="rId4" Type="http://schemas.openxmlformats.org/officeDocument/2006/relationships/oleObject" Target="../embeddings/oleObject16.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6.vml"/><Relationship Id="rId5" Type="http://schemas.openxmlformats.org/officeDocument/2006/relationships/image" Target="../media/image70.emf"/><Relationship Id="rId4" Type="http://schemas.openxmlformats.org/officeDocument/2006/relationships/oleObject" Target="D:Academic%20Stuff:Decision%20Support%20Class%202000:Data%20for%20Bayesian%20Nets.xls!Probs_Values!R3C15:R4C17"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7.vml"/><Relationship Id="rId5" Type="http://schemas.openxmlformats.org/officeDocument/2006/relationships/image" Target="../media/image71.emf"/><Relationship Id="rId4" Type="http://schemas.openxmlformats.org/officeDocument/2006/relationships/oleObject" Target="D:Academic%20Stuff:Decision%20Support%20Class%202000:Data%20for%20Bayesian%20Nets.xls!Probs_Values!R18C14:R21C17"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2.wmf"/><Relationship Id="rId4" Type="http://schemas.openxmlformats.org/officeDocument/2006/relationships/image" Target="../media/image73.w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18.vml"/><Relationship Id="rId5" Type="http://schemas.openxmlformats.org/officeDocument/2006/relationships/image" Target="../media/image74.wmf"/><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mlDrawing" Target="../drawings/vmlDrawing19.vml"/><Relationship Id="rId5" Type="http://schemas.openxmlformats.org/officeDocument/2006/relationships/image" Target="../media/image74.wmf"/><Relationship Id="rId4" Type="http://schemas.openxmlformats.org/officeDocument/2006/relationships/oleObject" Target="../embeddings/oleObject18.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20.vml"/><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vmlDrawing" Target="../drawings/vmlDrawing21.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vmlDrawing" Target="../drawings/vmlDrawing22.vml"/><Relationship Id="rId5" Type="http://schemas.openxmlformats.org/officeDocument/2006/relationships/image" Target="../media/image75.wmf"/><Relationship Id="rId4" Type="http://schemas.openxmlformats.org/officeDocument/2006/relationships/oleObject" Target="../embeddings/oleObject2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vmlDrawing" Target="../drawings/vmlDrawing23.vml"/><Relationship Id="rId5" Type="http://schemas.openxmlformats.org/officeDocument/2006/relationships/image" Target="../media/image76.wmf"/><Relationship Id="rId4" Type="http://schemas.openxmlformats.org/officeDocument/2006/relationships/oleObject" Target="../embeddings/oleObject22.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image" Target="../media/image77.wmf"/><Relationship Id="rId4" Type="http://schemas.openxmlformats.org/officeDocument/2006/relationships/oleObject" Target="../embeddings/oleObject23.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25.vml"/><Relationship Id="rId5" Type="http://schemas.openxmlformats.org/officeDocument/2006/relationships/image" Target="../media/image79.wmf"/><Relationship Id="rId4" Type="http://schemas.openxmlformats.org/officeDocument/2006/relationships/oleObject" Target="../embeddings/oleObject25.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41.wmf"/><Relationship Id="rId2" Type="http://schemas.openxmlformats.org/officeDocument/2006/relationships/slideLayout" Target="../slideLayouts/slideLayout11.xml"/><Relationship Id="rId1" Type="http://schemas.openxmlformats.org/officeDocument/2006/relationships/vmlDrawing" Target="../drawings/vmlDrawing26.vml"/><Relationship Id="rId6" Type="http://schemas.openxmlformats.org/officeDocument/2006/relationships/oleObject" Target="../embeddings/oleObject27.bin"/><Relationship Id="rId5" Type="http://schemas.openxmlformats.org/officeDocument/2006/relationships/image" Target="../media/image40.wmf"/><Relationship Id="rId4" Type="http://schemas.openxmlformats.org/officeDocument/2006/relationships/oleObject" Target="../embeddings/oleObject26.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40.xml"/><Relationship Id="rId7" Type="http://schemas.openxmlformats.org/officeDocument/2006/relationships/image" Target="../media/image81.emf"/><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oleObject" Target="../embeddings/oleObject29.bin"/><Relationship Id="rId5" Type="http://schemas.openxmlformats.org/officeDocument/2006/relationships/image" Target="../media/image80.wmf"/><Relationship Id="rId4" Type="http://schemas.openxmlformats.org/officeDocument/2006/relationships/oleObject" Target="../embeddings/oleObject28.bin"/><Relationship Id="rId9" Type="http://schemas.openxmlformats.org/officeDocument/2006/relationships/image" Target="../media/image8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hyperlink" Target="Examples%20for%20Bayesian%20Network%20Tutorial/Noise%20from%20different%20sources%20Model.neta"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hyperlink" Target="Examples%20for%20Bayesian%20Network%20Tutorial/Example%20Simple%20Logic.neta" TargetMode="Externa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hyperlink" Target="Examples%20for%20Bayesian%20Network%20Tutorial/HMM.exp.neta" TargetMode="Externa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hyperlink" Target="Examples%20for%20Bayesian%20Network%20Tutorial/Demo%20Pancreatitis%20for%20expansion.exp.neta" TargetMode="Externa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905000"/>
            <a:ext cx="6400800" cy="1371600"/>
          </a:xfrm>
          <a:noFill/>
          <a:ln>
            <a:noFill/>
          </a:ln>
        </p:spPr>
        <p:txBody>
          <a:bodyPr>
            <a:normAutofit/>
          </a:bodyPr>
          <a:lstStyle/>
          <a:p>
            <a:pPr>
              <a:lnSpc>
                <a:spcPct val="100000"/>
              </a:lnSpc>
            </a:pPr>
            <a:r>
              <a:rPr lang="en-US" b="1" dirty="0" smtClean="0">
                <a:latin typeface="+mn-lt"/>
              </a:rPr>
              <a:t>Computable Semantics and Probabilistic Graphical Models</a:t>
            </a:r>
            <a:endParaRPr lang="en-US" b="1" dirty="0">
              <a:latin typeface="+mn-lt"/>
            </a:endParaRPr>
          </a:p>
        </p:txBody>
      </p:sp>
      <p:sp>
        <p:nvSpPr>
          <p:cNvPr id="3" name="Subtitle 2"/>
          <p:cNvSpPr>
            <a:spLocks noGrp="1"/>
          </p:cNvSpPr>
          <p:nvPr>
            <p:ph type="subTitle" idx="1"/>
          </p:nvPr>
        </p:nvSpPr>
        <p:spPr>
          <a:xfrm>
            <a:off x="1828800" y="3810000"/>
            <a:ext cx="5334000" cy="1143000"/>
          </a:xfrm>
        </p:spPr>
        <p:txBody>
          <a:bodyPr/>
          <a:lstStyle/>
          <a:p>
            <a:pPr>
              <a:lnSpc>
                <a:spcPct val="110000"/>
              </a:lnSpc>
            </a:pPr>
            <a:r>
              <a:rPr lang="en-US" dirty="0" smtClean="0"/>
              <a:t>Where Probabilistic Systems and Semantics Rub Elbows</a:t>
            </a:r>
            <a:endParaRPr lang="en-US" sz="2800" dirty="0"/>
          </a:p>
        </p:txBody>
      </p:sp>
      <p:sp>
        <p:nvSpPr>
          <p:cNvPr id="4" name="TextBox 3"/>
          <p:cNvSpPr txBox="1"/>
          <p:nvPr/>
        </p:nvSpPr>
        <p:spPr>
          <a:xfrm>
            <a:off x="5054118" y="5562600"/>
            <a:ext cx="4089882" cy="830997"/>
          </a:xfrm>
          <a:prstGeom prst="rect">
            <a:avLst/>
          </a:prstGeom>
          <a:noFill/>
        </p:spPr>
        <p:txBody>
          <a:bodyPr wrap="none" rtlCol="0">
            <a:spAutoFit/>
          </a:bodyPr>
          <a:lstStyle/>
          <a:p>
            <a:r>
              <a:rPr lang="en-US" sz="1600" dirty="0" smtClean="0"/>
              <a:t>Peter Haug, MD</a:t>
            </a:r>
          </a:p>
          <a:p>
            <a:r>
              <a:rPr lang="en-US" sz="1600" dirty="0" smtClean="0"/>
              <a:t>Homer Warner Center for Informatics Research</a:t>
            </a:r>
          </a:p>
          <a:p>
            <a:r>
              <a:rPr lang="en-US" sz="1600" dirty="0" smtClean="0"/>
              <a:t>Intermountain Healthcare</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1143000"/>
          </a:xfrm>
        </p:spPr>
        <p:txBody>
          <a:bodyPr/>
          <a:lstStyle/>
          <a:p>
            <a:pPr algn="ctr">
              <a:buNone/>
            </a:pPr>
            <a:r>
              <a:rPr lang="en-US" sz="3200" dirty="0" smtClean="0"/>
              <a:t>A Way to Think about Probabilistic Systems</a:t>
            </a:r>
            <a:r>
              <a:rPr lang="en-US" dirty="0" smtClean="0"/>
              <a:t/>
            </a:r>
            <a:br>
              <a:rPr lang="en-US" dirty="0" smtClean="0"/>
            </a:br>
            <a:r>
              <a:rPr lang="en-US" sz="2800" b="0" i="1" dirty="0" smtClean="0"/>
              <a:t>(and an introduction to some terminology)</a:t>
            </a:r>
            <a:endParaRPr lang="en-US" sz="2800" b="0" i="1" dirty="0"/>
          </a:p>
        </p:txBody>
      </p:sp>
      <p:sp>
        <p:nvSpPr>
          <p:cNvPr id="3" name="Text Placeholder 2"/>
          <p:cNvSpPr>
            <a:spLocks noGrp="1"/>
          </p:cNvSpPr>
          <p:nvPr>
            <p:ph type="body" idx="4294967295"/>
          </p:nvPr>
        </p:nvSpPr>
        <p:spPr>
          <a:xfrm>
            <a:off x="838200" y="1295400"/>
            <a:ext cx="7620000" cy="4876800"/>
          </a:xfrm>
        </p:spPr>
        <p:txBody>
          <a:bodyPr/>
          <a:lstStyle/>
          <a:p>
            <a:r>
              <a:rPr lang="en-US" b="1" dirty="0" smtClean="0"/>
              <a:t>Learning</a:t>
            </a:r>
            <a:r>
              <a:rPr lang="en-US" b="1" baseline="0" dirty="0" smtClean="0"/>
              <a:t> from Data</a:t>
            </a:r>
          </a:p>
          <a:p>
            <a:pPr lvl="1"/>
            <a:r>
              <a:rPr lang="en-US" dirty="0" smtClean="0"/>
              <a:t>The data comes from Health Care Encounters</a:t>
            </a:r>
          </a:p>
          <a:p>
            <a:pPr lvl="1"/>
            <a:r>
              <a:rPr lang="en-US" dirty="0" smtClean="0"/>
              <a:t>It is captured in Electronic Health Records (EHRs)</a:t>
            </a:r>
          </a:p>
          <a:p>
            <a:pPr lvl="1"/>
            <a:r>
              <a:rPr lang="en-US" dirty="0" smtClean="0"/>
              <a:t>It is aggregated and organized in Enterprise Data Warehouses (EDW)</a:t>
            </a:r>
          </a:p>
          <a:p>
            <a:pPr lvl="1"/>
            <a:r>
              <a:rPr lang="en-US" dirty="0" smtClean="0"/>
              <a:t>It includes the diagnoses and the data that support them</a:t>
            </a:r>
          </a:p>
          <a:p>
            <a:r>
              <a:rPr lang="en-US" b="1" dirty="0" smtClean="0"/>
              <a:t>Bayesian Networks </a:t>
            </a:r>
          </a:p>
          <a:p>
            <a:pPr lvl="1"/>
            <a:r>
              <a:rPr lang="en-US" dirty="0"/>
              <a:t>M</a:t>
            </a:r>
            <a:r>
              <a:rPr lang="en-US" dirty="0" smtClean="0"/>
              <a:t>odel </a:t>
            </a:r>
            <a:r>
              <a:rPr lang="en-US" dirty="0"/>
              <a:t>the joint probability distribution of the data and </a:t>
            </a:r>
            <a:r>
              <a:rPr lang="en-US" dirty="0" smtClean="0"/>
              <a:t>diagnoses</a:t>
            </a:r>
          </a:p>
          <a:p>
            <a:pPr lvl="1"/>
            <a:r>
              <a:rPr lang="en-US" dirty="0" smtClean="0"/>
              <a:t>Use directed graphs to structure these models</a:t>
            </a:r>
            <a:endParaRPr lang="en-US" dirty="0"/>
          </a:p>
          <a:p>
            <a:pPr lvl="1"/>
            <a:endParaRPr lang="en-US" dirty="0"/>
          </a:p>
        </p:txBody>
      </p:sp>
    </p:spTree>
    <p:extLst>
      <p:ext uri="{BB962C8B-B14F-4D97-AF65-F5344CB8AC3E}">
        <p14:creationId xmlns:p14="http://schemas.microsoft.com/office/powerpoint/2010/main" val="38274058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28600"/>
            <a:ext cx="8229600" cy="533400"/>
          </a:xfrm>
        </p:spPr>
        <p:txBody>
          <a:bodyPr>
            <a:normAutofit/>
          </a:bodyPr>
          <a:lstStyle/>
          <a:p>
            <a:pPr>
              <a:buNone/>
            </a:pPr>
            <a:r>
              <a:rPr lang="en-US" dirty="0" smtClean="0">
                <a:latin typeface="Arial" pitchFamily="34" charset="0"/>
                <a:cs typeface="Arial" pitchFamily="34" charset="0"/>
              </a:rPr>
              <a:t>Example:</a:t>
            </a:r>
            <a:r>
              <a:rPr lang="en-US" baseline="0" dirty="0" smtClean="0">
                <a:latin typeface="Arial" pitchFamily="34" charset="0"/>
                <a:cs typeface="Arial" pitchFamily="34" charset="0"/>
              </a:rPr>
              <a:t> Pneumonia Alerting</a:t>
            </a:r>
            <a:endParaRPr lang="en-US" dirty="0">
              <a:latin typeface="Arial" pitchFamily="34" charset="0"/>
              <a:cs typeface="Arial" pitchFamily="34" charset="0"/>
            </a:endParaRPr>
          </a:p>
        </p:txBody>
      </p:sp>
      <p:sp>
        <p:nvSpPr>
          <p:cNvPr id="4" name="Text Placeholder 3"/>
          <p:cNvSpPr>
            <a:spLocks noGrp="1"/>
          </p:cNvSpPr>
          <p:nvPr>
            <p:ph type="body" idx="4294967295"/>
          </p:nvPr>
        </p:nvSpPr>
        <p:spPr>
          <a:xfrm>
            <a:off x="838200" y="1143000"/>
            <a:ext cx="2819400" cy="4495801"/>
          </a:xfrm>
          <a:ln>
            <a:noFill/>
          </a:ln>
          <a:effectLst/>
        </p:spPr>
        <p:txBody>
          <a:bodyPr>
            <a:noAutofit/>
          </a:bodyPr>
          <a:lstStyle/>
          <a:p>
            <a:r>
              <a:rPr lang="en-US" sz="1800" u="sng" dirty="0" smtClean="0">
                <a:latin typeface="Arial" pitchFamily="34" charset="0"/>
                <a:cs typeface="Arial" pitchFamily="34" charset="0"/>
              </a:rPr>
              <a:t>Goal</a:t>
            </a:r>
            <a:r>
              <a:rPr lang="en-US" sz="1800" dirty="0" smtClean="0">
                <a:latin typeface="Arial" pitchFamily="34" charset="0"/>
                <a:cs typeface="Arial" pitchFamily="34" charset="0"/>
              </a:rPr>
              <a:t>: Detect Pneumonia in ED Patients</a:t>
            </a:r>
          </a:p>
          <a:p>
            <a:r>
              <a:rPr lang="en-US" sz="1800" dirty="0" smtClean="0">
                <a:latin typeface="Arial" pitchFamily="34" charset="0"/>
                <a:cs typeface="Arial" pitchFamily="34" charset="0"/>
              </a:rPr>
              <a:t>Provide Reminder for Computerized Care Protocol</a:t>
            </a:r>
          </a:p>
          <a:p>
            <a:endParaRPr lang="en-US" sz="1800" dirty="0">
              <a:latin typeface="Arial" pitchFamily="34" charset="0"/>
              <a:cs typeface="Arial" pitchFamily="34" charset="0"/>
            </a:endParaRPr>
          </a:p>
          <a:p>
            <a:r>
              <a:rPr lang="en-US" sz="1800" dirty="0" smtClean="0">
                <a:latin typeface="Arial" pitchFamily="34" charset="0"/>
                <a:cs typeface="Arial" pitchFamily="34" charset="0"/>
              </a:rPr>
              <a:t>A Probabilistic Model was Derived from EDW Data</a:t>
            </a:r>
          </a:p>
          <a:p>
            <a:r>
              <a:rPr lang="en-US" sz="1800" dirty="0" smtClean="0">
                <a:latin typeface="Arial" pitchFamily="34" charset="0"/>
                <a:cs typeface="Arial" pitchFamily="34" charset="0"/>
              </a:rPr>
              <a:t>A Natural Language Processing System Provided X-ray Data</a:t>
            </a:r>
          </a:p>
          <a:p>
            <a:r>
              <a:rPr lang="en-US" sz="1800" dirty="0" smtClean="0">
                <a:latin typeface="Arial" pitchFamily="34" charset="0"/>
                <a:cs typeface="Arial" pitchFamily="34" charset="0"/>
              </a:rPr>
              <a:t>The System is in Regular Use</a:t>
            </a:r>
          </a:p>
        </p:txBody>
      </p:sp>
      <p:pic>
        <p:nvPicPr>
          <p:cNvPr id="5" name="Picture 2"/>
          <p:cNvPicPr>
            <a:picLocks noChangeAspect="1" noChangeArrowheads="1"/>
          </p:cNvPicPr>
          <p:nvPr/>
        </p:nvPicPr>
        <p:blipFill>
          <a:blip r:embed="rId3" cstate="print"/>
          <a:srcRect l="870" t="7609" r="1739" b="6522"/>
          <a:stretch>
            <a:fillRect/>
          </a:stretch>
        </p:blipFill>
        <p:spPr bwMode="auto">
          <a:xfrm>
            <a:off x="4191000" y="1143000"/>
            <a:ext cx="4648200" cy="3460514"/>
          </a:xfrm>
          <a:prstGeom prst="rect">
            <a:avLst/>
          </a:prstGeom>
          <a:noFill/>
          <a:ln w="9525">
            <a:solidFill>
              <a:schemeClr val="bg1"/>
            </a:solidFill>
            <a:miter lim="800000"/>
            <a:headEnd/>
            <a:tailEnd/>
          </a:ln>
          <a:effectLst>
            <a:outerShdw blurRad="50800" dist="38100" algn="l" rotWithShape="0">
              <a:prstClr val="black">
                <a:alpha val="40000"/>
              </a:prstClr>
            </a:outerShdw>
          </a:effectLst>
        </p:spPr>
      </p:pic>
      <p:pic>
        <p:nvPicPr>
          <p:cNvPr id="7" name="Picture 6"/>
          <p:cNvPicPr>
            <a:picLocks noChangeAspect="1"/>
          </p:cNvPicPr>
          <p:nvPr/>
        </p:nvPicPr>
        <p:blipFill>
          <a:blip r:embed="rId4"/>
          <a:stretch>
            <a:fillRect/>
          </a:stretch>
        </p:blipFill>
        <p:spPr>
          <a:xfrm>
            <a:off x="4215714" y="5096297"/>
            <a:ext cx="4674286" cy="999703"/>
          </a:xfrm>
          <a:prstGeom prst="rect">
            <a:avLst/>
          </a:prstGeom>
        </p:spPr>
      </p:pic>
    </p:spTree>
    <p:extLst>
      <p:ext uri="{BB962C8B-B14F-4D97-AF65-F5344CB8AC3E}">
        <p14:creationId xmlns:p14="http://schemas.microsoft.com/office/powerpoint/2010/main" val="143791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4B2ACE86-8083-41D9-BC1A-E8D10E902BB8}" type="slidenum">
              <a:rPr lang="en-US" sz="1200" smtClean="0">
                <a:latin typeface="Arial" pitchFamily="34" charset="0"/>
              </a:rPr>
              <a:pPr algn="r"/>
              <a:t>101</a:t>
            </a:fld>
            <a:endParaRPr lang="en-US" sz="1200" smtClean="0">
              <a:latin typeface="Arial" pitchFamily="34" charset="0"/>
            </a:endParaRPr>
          </a:p>
        </p:txBody>
      </p:sp>
      <p:sp>
        <p:nvSpPr>
          <p:cNvPr id="16387" name="Rectangle 2"/>
          <p:cNvSpPr>
            <a:spLocks noGrp="1" noChangeArrowheads="1"/>
          </p:cNvSpPr>
          <p:nvPr>
            <p:ph type="title"/>
          </p:nvPr>
        </p:nvSpPr>
        <p:spPr bwMode="auto">
          <a:xfrm>
            <a:off x="685800" y="381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Relational database implications</a:t>
            </a:r>
          </a:p>
        </p:txBody>
      </p:sp>
      <p:sp>
        <p:nvSpPr>
          <p:cNvPr id="334851" name="Text Box 3"/>
          <p:cNvSpPr txBox="1">
            <a:spLocks noChangeArrowheads="1"/>
          </p:cNvSpPr>
          <p:nvPr/>
        </p:nvSpPr>
        <p:spPr bwMode="auto">
          <a:xfrm>
            <a:off x="815975" y="5213350"/>
            <a:ext cx="7443788" cy="946150"/>
          </a:xfrm>
          <a:prstGeom prst="rect">
            <a:avLst/>
          </a:prstGeom>
          <a:ln w="12700" cmpd="sng"/>
          <a:extLst/>
        </p:spPr>
        <p:style>
          <a:lnRef idx="3">
            <a:schemeClr val="lt1"/>
          </a:lnRef>
          <a:fillRef idx="1">
            <a:schemeClr val="accent3"/>
          </a:fillRef>
          <a:effectRef idx="1">
            <a:schemeClr val="accent3"/>
          </a:effectRef>
          <a:fontRef idx="minor">
            <a:schemeClr val="lt1"/>
          </a:fontRef>
        </p:style>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2800" dirty="0">
                <a:solidFill>
                  <a:schemeClr val="tx2"/>
                </a:solidFill>
              </a:rPr>
              <a:t>How would you calculate the desired weight loss during the hospital stay?</a:t>
            </a:r>
          </a:p>
        </p:txBody>
      </p:sp>
      <p:grpSp>
        <p:nvGrpSpPr>
          <p:cNvPr id="2" name="Group 4"/>
          <p:cNvGrpSpPr>
            <a:grpSpLocks/>
          </p:cNvGrpSpPr>
          <p:nvPr/>
        </p:nvGrpSpPr>
        <p:grpSpPr bwMode="auto">
          <a:xfrm>
            <a:off x="381000" y="1143000"/>
            <a:ext cx="8382000" cy="1716088"/>
            <a:chOff x="-2" y="-2"/>
            <a:chExt cx="3574" cy="1081"/>
          </a:xfrm>
        </p:grpSpPr>
        <p:grpSp>
          <p:nvGrpSpPr>
            <p:cNvPr id="16462" name="Group 5"/>
            <p:cNvGrpSpPr>
              <a:grpSpLocks/>
            </p:cNvGrpSpPr>
            <p:nvPr/>
          </p:nvGrpSpPr>
          <p:grpSpPr bwMode="auto">
            <a:xfrm>
              <a:off x="0" y="0"/>
              <a:ext cx="3570" cy="1077"/>
              <a:chOff x="0" y="0"/>
              <a:chExt cx="3570" cy="1077"/>
            </a:xfrm>
          </p:grpSpPr>
          <p:grpSp>
            <p:nvGrpSpPr>
              <p:cNvPr id="16464" name="Group 6"/>
              <p:cNvGrpSpPr>
                <a:grpSpLocks/>
              </p:cNvGrpSpPr>
              <p:nvPr/>
            </p:nvGrpSpPr>
            <p:grpSpPr bwMode="auto">
              <a:xfrm>
                <a:off x="0" y="0"/>
                <a:ext cx="698" cy="423"/>
                <a:chOff x="0" y="0"/>
                <a:chExt cx="698" cy="423"/>
              </a:xfrm>
            </p:grpSpPr>
            <p:sp>
              <p:nvSpPr>
                <p:cNvPr id="16515" name="Rectangle 7"/>
                <p:cNvSpPr>
                  <a:spLocks noChangeArrowheads="1"/>
                </p:cNvSpPr>
                <p:nvPr/>
              </p:nvSpPr>
              <p:spPr bwMode="auto">
                <a:xfrm>
                  <a:off x="0" y="0"/>
                  <a:ext cx="698"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516" name="Group 8"/>
                <p:cNvGrpSpPr>
                  <a:grpSpLocks/>
                </p:cNvGrpSpPr>
                <p:nvPr/>
              </p:nvGrpSpPr>
              <p:grpSpPr bwMode="auto">
                <a:xfrm>
                  <a:off x="0" y="0"/>
                  <a:ext cx="698" cy="423"/>
                  <a:chOff x="0" y="0"/>
                  <a:chExt cx="698" cy="423"/>
                </a:xfrm>
              </p:grpSpPr>
              <p:sp>
                <p:nvSpPr>
                  <p:cNvPr id="16517" name="Rectangle 9"/>
                  <p:cNvSpPr>
                    <a:spLocks noChangeArrowheads="1"/>
                  </p:cNvSpPr>
                  <p:nvPr/>
                </p:nvSpPr>
                <p:spPr bwMode="auto">
                  <a:xfrm>
                    <a:off x="43" y="0"/>
                    <a:ext cx="612"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000000"/>
                        </a:solidFill>
                        <a:latin typeface="Arial" pitchFamily="34" charset="0"/>
                      </a:rPr>
                      <a:t>Patient Identifier</a:t>
                    </a:r>
                    <a:endParaRPr lang="en-US" sz="1600" dirty="0">
                      <a:cs typeface="Times New Roman" pitchFamily="18" charset="0"/>
                    </a:endParaRPr>
                  </a:p>
                  <a:p>
                    <a:pPr eaLnBrk="0" hangingPunct="0"/>
                    <a:endParaRPr lang="en-US" sz="2400" dirty="0">
                      <a:latin typeface="Arial" pitchFamily="34" charset="0"/>
                    </a:endParaRPr>
                  </a:p>
                </p:txBody>
              </p:sp>
              <p:sp>
                <p:nvSpPr>
                  <p:cNvPr id="16518" name="Rectangle 10"/>
                  <p:cNvSpPr>
                    <a:spLocks noChangeArrowheads="1"/>
                  </p:cNvSpPr>
                  <p:nvPr/>
                </p:nvSpPr>
                <p:spPr bwMode="auto">
                  <a:xfrm>
                    <a:off x="0" y="0"/>
                    <a:ext cx="698"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65" name="Group 11"/>
              <p:cNvGrpSpPr>
                <a:grpSpLocks/>
              </p:cNvGrpSpPr>
              <p:nvPr/>
            </p:nvGrpSpPr>
            <p:grpSpPr bwMode="auto">
              <a:xfrm>
                <a:off x="698" y="0"/>
                <a:ext cx="932" cy="423"/>
                <a:chOff x="698" y="0"/>
                <a:chExt cx="932" cy="423"/>
              </a:xfrm>
            </p:grpSpPr>
            <p:sp>
              <p:nvSpPr>
                <p:cNvPr id="16511" name="Rectangle 12"/>
                <p:cNvSpPr>
                  <a:spLocks noChangeArrowheads="1"/>
                </p:cNvSpPr>
                <p:nvPr/>
              </p:nvSpPr>
              <p:spPr bwMode="auto">
                <a:xfrm>
                  <a:off x="698" y="0"/>
                  <a:ext cx="932"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512" name="Group 13"/>
                <p:cNvGrpSpPr>
                  <a:grpSpLocks/>
                </p:cNvGrpSpPr>
                <p:nvPr/>
              </p:nvGrpSpPr>
              <p:grpSpPr bwMode="auto">
                <a:xfrm>
                  <a:off x="698" y="0"/>
                  <a:ext cx="932" cy="423"/>
                  <a:chOff x="698" y="0"/>
                  <a:chExt cx="932" cy="423"/>
                </a:xfrm>
              </p:grpSpPr>
              <p:sp>
                <p:nvSpPr>
                  <p:cNvPr id="16513" name="Rectangle 14"/>
                  <p:cNvSpPr>
                    <a:spLocks noChangeArrowheads="1"/>
                  </p:cNvSpPr>
                  <p:nvPr/>
                </p:nvSpPr>
                <p:spPr bwMode="auto">
                  <a:xfrm>
                    <a:off x="741" y="0"/>
                    <a:ext cx="846"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Date and Time</a:t>
                    </a:r>
                    <a:endParaRPr lang="en-US" sz="1600">
                      <a:cs typeface="Times New Roman" pitchFamily="18" charset="0"/>
                    </a:endParaRPr>
                  </a:p>
                  <a:p>
                    <a:pPr eaLnBrk="0" hangingPunct="0"/>
                    <a:endParaRPr lang="en-US" sz="2400">
                      <a:latin typeface="Arial" pitchFamily="34" charset="0"/>
                    </a:endParaRPr>
                  </a:p>
                </p:txBody>
              </p:sp>
              <p:sp>
                <p:nvSpPr>
                  <p:cNvPr id="16514" name="Rectangle 15"/>
                  <p:cNvSpPr>
                    <a:spLocks noChangeArrowheads="1"/>
                  </p:cNvSpPr>
                  <p:nvPr/>
                </p:nvSpPr>
                <p:spPr bwMode="auto">
                  <a:xfrm>
                    <a:off x="698" y="0"/>
                    <a:ext cx="932"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66" name="Group 16"/>
              <p:cNvGrpSpPr>
                <a:grpSpLocks/>
              </p:cNvGrpSpPr>
              <p:nvPr/>
            </p:nvGrpSpPr>
            <p:grpSpPr bwMode="auto">
              <a:xfrm>
                <a:off x="1630" y="0"/>
                <a:ext cx="900" cy="423"/>
                <a:chOff x="1630" y="0"/>
                <a:chExt cx="900" cy="423"/>
              </a:xfrm>
            </p:grpSpPr>
            <p:sp>
              <p:nvSpPr>
                <p:cNvPr id="16507" name="Rectangle 17"/>
                <p:cNvSpPr>
                  <a:spLocks noChangeArrowheads="1"/>
                </p:cNvSpPr>
                <p:nvPr/>
              </p:nvSpPr>
              <p:spPr bwMode="auto">
                <a:xfrm>
                  <a:off x="1630" y="0"/>
                  <a:ext cx="900"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508" name="Group 18"/>
                <p:cNvGrpSpPr>
                  <a:grpSpLocks/>
                </p:cNvGrpSpPr>
                <p:nvPr/>
              </p:nvGrpSpPr>
              <p:grpSpPr bwMode="auto">
                <a:xfrm>
                  <a:off x="1630" y="0"/>
                  <a:ext cx="900" cy="423"/>
                  <a:chOff x="1630" y="0"/>
                  <a:chExt cx="900" cy="423"/>
                </a:xfrm>
              </p:grpSpPr>
              <p:sp>
                <p:nvSpPr>
                  <p:cNvPr id="16509" name="Rectangle 19"/>
                  <p:cNvSpPr>
                    <a:spLocks noChangeArrowheads="1"/>
                  </p:cNvSpPr>
                  <p:nvPr/>
                </p:nvSpPr>
                <p:spPr bwMode="auto">
                  <a:xfrm>
                    <a:off x="1673" y="0"/>
                    <a:ext cx="814"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Observation Type</a:t>
                    </a:r>
                    <a:endParaRPr lang="en-US" sz="1600">
                      <a:cs typeface="Times New Roman" pitchFamily="18" charset="0"/>
                    </a:endParaRPr>
                  </a:p>
                  <a:p>
                    <a:pPr eaLnBrk="0" hangingPunct="0"/>
                    <a:endParaRPr lang="en-US" sz="2400">
                      <a:latin typeface="Arial" pitchFamily="34" charset="0"/>
                    </a:endParaRPr>
                  </a:p>
                </p:txBody>
              </p:sp>
              <p:sp>
                <p:nvSpPr>
                  <p:cNvPr id="16510" name="Rectangle 20"/>
                  <p:cNvSpPr>
                    <a:spLocks noChangeArrowheads="1"/>
                  </p:cNvSpPr>
                  <p:nvPr/>
                </p:nvSpPr>
                <p:spPr bwMode="auto">
                  <a:xfrm>
                    <a:off x="1630" y="0"/>
                    <a:ext cx="900"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67" name="Group 21"/>
              <p:cNvGrpSpPr>
                <a:grpSpLocks/>
              </p:cNvGrpSpPr>
              <p:nvPr/>
            </p:nvGrpSpPr>
            <p:grpSpPr bwMode="auto">
              <a:xfrm>
                <a:off x="2530" y="0"/>
                <a:ext cx="666" cy="423"/>
                <a:chOff x="2530" y="0"/>
                <a:chExt cx="666" cy="423"/>
              </a:xfrm>
            </p:grpSpPr>
            <p:sp>
              <p:nvSpPr>
                <p:cNvPr id="16503" name="Rectangle 22"/>
                <p:cNvSpPr>
                  <a:spLocks noChangeArrowheads="1"/>
                </p:cNvSpPr>
                <p:nvPr/>
              </p:nvSpPr>
              <p:spPr bwMode="auto">
                <a:xfrm>
                  <a:off x="2530" y="0"/>
                  <a:ext cx="666"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504" name="Group 23"/>
                <p:cNvGrpSpPr>
                  <a:grpSpLocks/>
                </p:cNvGrpSpPr>
                <p:nvPr/>
              </p:nvGrpSpPr>
              <p:grpSpPr bwMode="auto">
                <a:xfrm>
                  <a:off x="2530" y="0"/>
                  <a:ext cx="666" cy="423"/>
                  <a:chOff x="2530" y="0"/>
                  <a:chExt cx="666" cy="423"/>
                </a:xfrm>
              </p:grpSpPr>
              <p:sp>
                <p:nvSpPr>
                  <p:cNvPr id="16505" name="Rectangle 24"/>
                  <p:cNvSpPr>
                    <a:spLocks noChangeArrowheads="1"/>
                  </p:cNvSpPr>
                  <p:nvPr/>
                </p:nvSpPr>
                <p:spPr bwMode="auto">
                  <a:xfrm>
                    <a:off x="2573" y="0"/>
                    <a:ext cx="580"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Observation Value</a:t>
                    </a:r>
                    <a:endParaRPr lang="en-US" sz="1600">
                      <a:cs typeface="Times New Roman" pitchFamily="18" charset="0"/>
                    </a:endParaRPr>
                  </a:p>
                  <a:p>
                    <a:pPr eaLnBrk="0" hangingPunct="0"/>
                    <a:endParaRPr lang="en-US" sz="2400">
                      <a:latin typeface="Arial" pitchFamily="34" charset="0"/>
                    </a:endParaRPr>
                  </a:p>
                </p:txBody>
              </p:sp>
              <p:sp>
                <p:nvSpPr>
                  <p:cNvPr id="16506" name="Rectangle 25"/>
                  <p:cNvSpPr>
                    <a:spLocks noChangeArrowheads="1"/>
                  </p:cNvSpPr>
                  <p:nvPr/>
                </p:nvSpPr>
                <p:spPr bwMode="auto">
                  <a:xfrm>
                    <a:off x="2530" y="0"/>
                    <a:ext cx="66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68" name="Group 26"/>
              <p:cNvGrpSpPr>
                <a:grpSpLocks/>
              </p:cNvGrpSpPr>
              <p:nvPr/>
            </p:nvGrpSpPr>
            <p:grpSpPr bwMode="auto">
              <a:xfrm>
                <a:off x="3196" y="0"/>
                <a:ext cx="374" cy="423"/>
                <a:chOff x="3196" y="0"/>
                <a:chExt cx="374" cy="423"/>
              </a:xfrm>
            </p:grpSpPr>
            <p:sp>
              <p:nvSpPr>
                <p:cNvPr id="16499" name="Rectangle 27"/>
                <p:cNvSpPr>
                  <a:spLocks noChangeArrowheads="1"/>
                </p:cNvSpPr>
                <p:nvPr/>
              </p:nvSpPr>
              <p:spPr bwMode="auto">
                <a:xfrm>
                  <a:off x="3196" y="0"/>
                  <a:ext cx="374"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500" name="Group 28"/>
                <p:cNvGrpSpPr>
                  <a:grpSpLocks/>
                </p:cNvGrpSpPr>
                <p:nvPr/>
              </p:nvGrpSpPr>
              <p:grpSpPr bwMode="auto">
                <a:xfrm>
                  <a:off x="3196" y="0"/>
                  <a:ext cx="374" cy="423"/>
                  <a:chOff x="3196" y="0"/>
                  <a:chExt cx="374" cy="423"/>
                </a:xfrm>
              </p:grpSpPr>
              <p:sp>
                <p:nvSpPr>
                  <p:cNvPr id="16501" name="Rectangle 29"/>
                  <p:cNvSpPr>
                    <a:spLocks noChangeArrowheads="1"/>
                  </p:cNvSpPr>
                  <p:nvPr/>
                </p:nvSpPr>
                <p:spPr bwMode="auto">
                  <a:xfrm>
                    <a:off x="3239" y="0"/>
                    <a:ext cx="288"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Units</a:t>
                    </a:r>
                    <a:endParaRPr lang="en-US" sz="1600">
                      <a:cs typeface="Times New Roman" pitchFamily="18" charset="0"/>
                    </a:endParaRPr>
                  </a:p>
                  <a:p>
                    <a:pPr eaLnBrk="0" hangingPunct="0"/>
                    <a:endParaRPr lang="en-US" sz="2400">
                      <a:latin typeface="Arial" pitchFamily="34" charset="0"/>
                    </a:endParaRPr>
                  </a:p>
                </p:txBody>
              </p:sp>
              <p:sp>
                <p:nvSpPr>
                  <p:cNvPr id="16502" name="Rectangle 30"/>
                  <p:cNvSpPr>
                    <a:spLocks noChangeArrowheads="1"/>
                  </p:cNvSpPr>
                  <p:nvPr/>
                </p:nvSpPr>
                <p:spPr bwMode="auto">
                  <a:xfrm>
                    <a:off x="3196" y="0"/>
                    <a:ext cx="37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69" name="Group 31"/>
              <p:cNvGrpSpPr>
                <a:grpSpLocks/>
              </p:cNvGrpSpPr>
              <p:nvPr/>
            </p:nvGrpSpPr>
            <p:grpSpPr bwMode="auto">
              <a:xfrm>
                <a:off x="0" y="423"/>
                <a:ext cx="698" cy="327"/>
                <a:chOff x="0" y="423"/>
                <a:chExt cx="698" cy="327"/>
              </a:xfrm>
            </p:grpSpPr>
            <p:sp>
              <p:nvSpPr>
                <p:cNvPr id="16497" name="Rectangle 32"/>
                <p:cNvSpPr>
                  <a:spLocks noChangeArrowheads="1"/>
                </p:cNvSpPr>
                <p:nvPr/>
              </p:nvSpPr>
              <p:spPr bwMode="auto">
                <a:xfrm>
                  <a:off x="43" y="423"/>
                  <a:ext cx="6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123456789</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98" name="Rectangle 33"/>
                <p:cNvSpPr>
                  <a:spLocks noChangeArrowheads="1"/>
                </p:cNvSpPr>
                <p:nvPr/>
              </p:nvSpPr>
              <p:spPr bwMode="auto">
                <a:xfrm>
                  <a:off x="0" y="423"/>
                  <a:ext cx="698"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0" name="Group 34"/>
              <p:cNvGrpSpPr>
                <a:grpSpLocks/>
              </p:cNvGrpSpPr>
              <p:nvPr/>
            </p:nvGrpSpPr>
            <p:grpSpPr bwMode="auto">
              <a:xfrm>
                <a:off x="698" y="423"/>
                <a:ext cx="932" cy="327"/>
                <a:chOff x="698" y="423"/>
                <a:chExt cx="932" cy="327"/>
              </a:xfrm>
            </p:grpSpPr>
            <p:sp>
              <p:nvSpPr>
                <p:cNvPr id="16495" name="Rectangle 35"/>
                <p:cNvSpPr>
                  <a:spLocks noChangeArrowheads="1"/>
                </p:cNvSpPr>
                <p:nvPr/>
              </p:nvSpPr>
              <p:spPr bwMode="auto">
                <a:xfrm>
                  <a:off x="741" y="423"/>
                  <a:ext cx="8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7/4/2005</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96" name="Rectangle 36"/>
                <p:cNvSpPr>
                  <a:spLocks noChangeArrowheads="1"/>
                </p:cNvSpPr>
                <p:nvPr/>
              </p:nvSpPr>
              <p:spPr bwMode="auto">
                <a:xfrm>
                  <a:off x="698" y="423"/>
                  <a:ext cx="93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1" name="Group 37"/>
              <p:cNvGrpSpPr>
                <a:grpSpLocks/>
              </p:cNvGrpSpPr>
              <p:nvPr/>
            </p:nvGrpSpPr>
            <p:grpSpPr bwMode="auto">
              <a:xfrm>
                <a:off x="1630" y="423"/>
                <a:ext cx="900" cy="327"/>
                <a:chOff x="1630" y="423"/>
                <a:chExt cx="900" cy="327"/>
              </a:xfrm>
            </p:grpSpPr>
            <p:sp>
              <p:nvSpPr>
                <p:cNvPr id="16493" name="Rectangle 38"/>
                <p:cNvSpPr>
                  <a:spLocks noChangeArrowheads="1"/>
                </p:cNvSpPr>
                <p:nvPr/>
              </p:nvSpPr>
              <p:spPr bwMode="auto">
                <a:xfrm>
                  <a:off x="1673" y="423"/>
                  <a:ext cx="8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Dry Weight</a:t>
                  </a:r>
                </a:p>
                <a:p>
                  <a:endParaRPr lang="en-US" sz="1400">
                    <a:solidFill>
                      <a:schemeClr val="tx2"/>
                    </a:solidFill>
                    <a:latin typeface="Arial" pitchFamily="34" charset="0"/>
                  </a:endParaRPr>
                </a:p>
              </p:txBody>
            </p:sp>
            <p:sp>
              <p:nvSpPr>
                <p:cNvPr id="16494" name="Rectangle 39"/>
                <p:cNvSpPr>
                  <a:spLocks noChangeArrowheads="1"/>
                </p:cNvSpPr>
                <p:nvPr/>
              </p:nvSpPr>
              <p:spPr bwMode="auto">
                <a:xfrm>
                  <a:off x="1630" y="423"/>
                  <a:ext cx="900"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2" name="Group 40"/>
              <p:cNvGrpSpPr>
                <a:grpSpLocks/>
              </p:cNvGrpSpPr>
              <p:nvPr/>
            </p:nvGrpSpPr>
            <p:grpSpPr bwMode="auto">
              <a:xfrm>
                <a:off x="2530" y="423"/>
                <a:ext cx="666" cy="327"/>
                <a:chOff x="2530" y="423"/>
                <a:chExt cx="666" cy="327"/>
              </a:xfrm>
            </p:grpSpPr>
            <p:sp>
              <p:nvSpPr>
                <p:cNvPr id="16491" name="Rectangle 41"/>
                <p:cNvSpPr>
                  <a:spLocks noChangeArrowheads="1"/>
                </p:cNvSpPr>
                <p:nvPr/>
              </p:nvSpPr>
              <p:spPr bwMode="auto">
                <a:xfrm>
                  <a:off x="2573" y="423"/>
                  <a:ext cx="5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70</a:t>
                  </a:r>
                  <a:endParaRPr lang="en-US" sz="1600">
                    <a:solidFill>
                      <a:schemeClr val="tx2"/>
                    </a:solidFill>
                    <a:cs typeface="Times New Roman" pitchFamily="18" charset="0"/>
                  </a:endParaRPr>
                </a:p>
                <a:p>
                  <a:pPr eaLnBrk="0" hangingPunct="0"/>
                  <a:endParaRPr lang="en-US" sz="1400">
                    <a:solidFill>
                      <a:schemeClr val="tx2"/>
                    </a:solidFill>
                    <a:latin typeface="Arial" pitchFamily="34" charset="0"/>
                  </a:endParaRPr>
                </a:p>
              </p:txBody>
            </p:sp>
            <p:sp>
              <p:nvSpPr>
                <p:cNvPr id="16492" name="Rectangle 42"/>
                <p:cNvSpPr>
                  <a:spLocks noChangeArrowheads="1"/>
                </p:cNvSpPr>
                <p:nvPr/>
              </p:nvSpPr>
              <p:spPr bwMode="auto">
                <a:xfrm>
                  <a:off x="2530" y="423"/>
                  <a:ext cx="666"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3" name="Group 43"/>
              <p:cNvGrpSpPr>
                <a:grpSpLocks/>
              </p:cNvGrpSpPr>
              <p:nvPr/>
            </p:nvGrpSpPr>
            <p:grpSpPr bwMode="auto">
              <a:xfrm>
                <a:off x="3196" y="423"/>
                <a:ext cx="374" cy="327"/>
                <a:chOff x="3196" y="423"/>
                <a:chExt cx="374" cy="327"/>
              </a:xfrm>
            </p:grpSpPr>
            <p:sp>
              <p:nvSpPr>
                <p:cNvPr id="16489" name="Rectangle 44"/>
                <p:cNvSpPr>
                  <a:spLocks noChangeArrowheads="1"/>
                </p:cNvSpPr>
                <p:nvPr/>
              </p:nvSpPr>
              <p:spPr bwMode="auto">
                <a:xfrm>
                  <a:off x="3239" y="423"/>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kg</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90" name="Rectangle 45"/>
                <p:cNvSpPr>
                  <a:spLocks noChangeArrowheads="1"/>
                </p:cNvSpPr>
                <p:nvPr/>
              </p:nvSpPr>
              <p:spPr bwMode="auto">
                <a:xfrm>
                  <a:off x="3196" y="423"/>
                  <a:ext cx="37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4" name="Group 46"/>
              <p:cNvGrpSpPr>
                <a:grpSpLocks/>
              </p:cNvGrpSpPr>
              <p:nvPr/>
            </p:nvGrpSpPr>
            <p:grpSpPr bwMode="auto">
              <a:xfrm>
                <a:off x="0" y="750"/>
                <a:ext cx="698" cy="327"/>
                <a:chOff x="0" y="750"/>
                <a:chExt cx="698" cy="327"/>
              </a:xfrm>
            </p:grpSpPr>
            <p:sp>
              <p:nvSpPr>
                <p:cNvPr id="16487" name="Rectangle 47"/>
                <p:cNvSpPr>
                  <a:spLocks noChangeArrowheads="1"/>
                </p:cNvSpPr>
                <p:nvPr/>
              </p:nvSpPr>
              <p:spPr bwMode="auto">
                <a:xfrm>
                  <a:off x="43" y="750"/>
                  <a:ext cx="61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123456789</a:t>
                  </a:r>
                  <a:endParaRPr lang="en-US" sz="1600">
                    <a:solidFill>
                      <a:schemeClr val="tx2"/>
                    </a:solidFill>
                    <a:cs typeface="Times New Roman" pitchFamily="18" charset="0"/>
                  </a:endParaRPr>
                </a:p>
                <a:p>
                  <a:pPr eaLnBrk="0" hangingPunct="0"/>
                  <a:endParaRPr lang="en-US" sz="1400">
                    <a:solidFill>
                      <a:schemeClr val="tx2"/>
                    </a:solidFill>
                    <a:latin typeface="Arial" pitchFamily="34" charset="0"/>
                  </a:endParaRPr>
                </a:p>
              </p:txBody>
            </p:sp>
            <p:sp>
              <p:nvSpPr>
                <p:cNvPr id="16488" name="Rectangle 48"/>
                <p:cNvSpPr>
                  <a:spLocks noChangeArrowheads="1"/>
                </p:cNvSpPr>
                <p:nvPr/>
              </p:nvSpPr>
              <p:spPr bwMode="auto">
                <a:xfrm>
                  <a:off x="0" y="750"/>
                  <a:ext cx="698"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5" name="Group 49"/>
              <p:cNvGrpSpPr>
                <a:grpSpLocks/>
              </p:cNvGrpSpPr>
              <p:nvPr/>
            </p:nvGrpSpPr>
            <p:grpSpPr bwMode="auto">
              <a:xfrm>
                <a:off x="698" y="750"/>
                <a:ext cx="932" cy="327"/>
                <a:chOff x="698" y="750"/>
                <a:chExt cx="932" cy="327"/>
              </a:xfrm>
            </p:grpSpPr>
            <p:sp>
              <p:nvSpPr>
                <p:cNvPr id="16485" name="Rectangle 50"/>
                <p:cNvSpPr>
                  <a:spLocks noChangeArrowheads="1"/>
                </p:cNvSpPr>
                <p:nvPr/>
              </p:nvSpPr>
              <p:spPr bwMode="auto">
                <a:xfrm>
                  <a:off x="741" y="750"/>
                  <a:ext cx="84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7/19/2005</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86" name="Rectangle 51"/>
                <p:cNvSpPr>
                  <a:spLocks noChangeArrowheads="1"/>
                </p:cNvSpPr>
                <p:nvPr/>
              </p:nvSpPr>
              <p:spPr bwMode="auto">
                <a:xfrm>
                  <a:off x="698" y="750"/>
                  <a:ext cx="93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6" name="Group 52"/>
              <p:cNvGrpSpPr>
                <a:grpSpLocks/>
              </p:cNvGrpSpPr>
              <p:nvPr/>
            </p:nvGrpSpPr>
            <p:grpSpPr bwMode="auto">
              <a:xfrm>
                <a:off x="1630" y="750"/>
                <a:ext cx="900" cy="327"/>
                <a:chOff x="1630" y="750"/>
                <a:chExt cx="900" cy="327"/>
              </a:xfrm>
            </p:grpSpPr>
            <p:sp>
              <p:nvSpPr>
                <p:cNvPr id="16483" name="Rectangle 53"/>
                <p:cNvSpPr>
                  <a:spLocks noChangeArrowheads="1"/>
                </p:cNvSpPr>
                <p:nvPr/>
              </p:nvSpPr>
              <p:spPr bwMode="auto">
                <a:xfrm>
                  <a:off x="1673" y="750"/>
                  <a:ext cx="8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Current Weight</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84" name="Rectangle 54"/>
                <p:cNvSpPr>
                  <a:spLocks noChangeArrowheads="1"/>
                </p:cNvSpPr>
                <p:nvPr/>
              </p:nvSpPr>
              <p:spPr bwMode="auto">
                <a:xfrm>
                  <a:off x="1630" y="750"/>
                  <a:ext cx="900"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7" name="Group 55"/>
              <p:cNvGrpSpPr>
                <a:grpSpLocks/>
              </p:cNvGrpSpPr>
              <p:nvPr/>
            </p:nvGrpSpPr>
            <p:grpSpPr bwMode="auto">
              <a:xfrm>
                <a:off x="2530" y="750"/>
                <a:ext cx="666" cy="327"/>
                <a:chOff x="2530" y="750"/>
                <a:chExt cx="666" cy="327"/>
              </a:xfrm>
            </p:grpSpPr>
            <p:sp>
              <p:nvSpPr>
                <p:cNvPr id="16481" name="Rectangle 56"/>
                <p:cNvSpPr>
                  <a:spLocks noChangeArrowheads="1"/>
                </p:cNvSpPr>
                <p:nvPr/>
              </p:nvSpPr>
              <p:spPr bwMode="auto">
                <a:xfrm>
                  <a:off x="2573" y="750"/>
                  <a:ext cx="5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73</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82" name="Rectangle 57"/>
                <p:cNvSpPr>
                  <a:spLocks noChangeArrowheads="1"/>
                </p:cNvSpPr>
                <p:nvPr/>
              </p:nvSpPr>
              <p:spPr bwMode="auto">
                <a:xfrm>
                  <a:off x="2530" y="750"/>
                  <a:ext cx="666"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78" name="Group 58"/>
              <p:cNvGrpSpPr>
                <a:grpSpLocks/>
              </p:cNvGrpSpPr>
              <p:nvPr/>
            </p:nvGrpSpPr>
            <p:grpSpPr bwMode="auto">
              <a:xfrm>
                <a:off x="3196" y="750"/>
                <a:ext cx="374" cy="327"/>
                <a:chOff x="3196" y="750"/>
                <a:chExt cx="374" cy="327"/>
              </a:xfrm>
            </p:grpSpPr>
            <p:sp>
              <p:nvSpPr>
                <p:cNvPr id="16479" name="Rectangle 59"/>
                <p:cNvSpPr>
                  <a:spLocks noChangeArrowheads="1"/>
                </p:cNvSpPr>
                <p:nvPr/>
              </p:nvSpPr>
              <p:spPr bwMode="auto">
                <a:xfrm>
                  <a:off x="3239" y="75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kg</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80" name="Rectangle 60"/>
                <p:cNvSpPr>
                  <a:spLocks noChangeArrowheads="1"/>
                </p:cNvSpPr>
                <p:nvPr/>
              </p:nvSpPr>
              <p:spPr bwMode="auto">
                <a:xfrm>
                  <a:off x="3196" y="750"/>
                  <a:ext cx="37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sp>
          <p:nvSpPr>
            <p:cNvPr id="16463" name="Rectangle 61"/>
            <p:cNvSpPr>
              <a:spLocks noChangeArrowheads="1"/>
            </p:cNvSpPr>
            <p:nvPr/>
          </p:nvSpPr>
          <p:spPr bwMode="auto">
            <a:xfrm>
              <a:off x="-2" y="-2"/>
              <a:ext cx="3574" cy="1081"/>
            </a:xfrm>
            <a:prstGeom prst="rect">
              <a:avLst/>
            </a:prstGeom>
            <a:noFill/>
            <a:ln w="63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24" name="Group 62"/>
          <p:cNvGrpSpPr>
            <a:grpSpLocks/>
          </p:cNvGrpSpPr>
          <p:nvPr/>
        </p:nvGrpSpPr>
        <p:grpSpPr bwMode="auto">
          <a:xfrm>
            <a:off x="381000" y="3124200"/>
            <a:ext cx="8382000" cy="1716088"/>
            <a:chOff x="-2" y="-2"/>
            <a:chExt cx="3731" cy="1081"/>
          </a:xfrm>
        </p:grpSpPr>
        <p:grpSp>
          <p:nvGrpSpPr>
            <p:cNvPr id="16394" name="Group 63"/>
            <p:cNvGrpSpPr>
              <a:grpSpLocks/>
            </p:cNvGrpSpPr>
            <p:nvPr/>
          </p:nvGrpSpPr>
          <p:grpSpPr bwMode="auto">
            <a:xfrm>
              <a:off x="0" y="0"/>
              <a:ext cx="3727" cy="1077"/>
              <a:chOff x="0" y="0"/>
              <a:chExt cx="3727" cy="1077"/>
            </a:xfrm>
          </p:grpSpPr>
          <p:grpSp>
            <p:nvGrpSpPr>
              <p:cNvPr id="16396" name="Group 64"/>
              <p:cNvGrpSpPr>
                <a:grpSpLocks/>
              </p:cNvGrpSpPr>
              <p:nvPr/>
            </p:nvGrpSpPr>
            <p:grpSpPr bwMode="auto">
              <a:xfrm>
                <a:off x="0" y="0"/>
                <a:ext cx="636" cy="423"/>
                <a:chOff x="0" y="0"/>
                <a:chExt cx="636" cy="423"/>
              </a:xfrm>
            </p:grpSpPr>
            <p:sp>
              <p:nvSpPr>
                <p:cNvPr id="16458" name="Rectangle 65"/>
                <p:cNvSpPr>
                  <a:spLocks noChangeArrowheads="1"/>
                </p:cNvSpPr>
                <p:nvPr/>
              </p:nvSpPr>
              <p:spPr bwMode="auto">
                <a:xfrm>
                  <a:off x="0" y="0"/>
                  <a:ext cx="636"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59" name="Group 66"/>
                <p:cNvGrpSpPr>
                  <a:grpSpLocks/>
                </p:cNvGrpSpPr>
                <p:nvPr/>
              </p:nvGrpSpPr>
              <p:grpSpPr bwMode="auto">
                <a:xfrm>
                  <a:off x="0" y="0"/>
                  <a:ext cx="636" cy="423"/>
                  <a:chOff x="0" y="0"/>
                  <a:chExt cx="636" cy="423"/>
                </a:xfrm>
              </p:grpSpPr>
              <p:sp>
                <p:nvSpPr>
                  <p:cNvPr id="16460" name="Rectangle 67"/>
                  <p:cNvSpPr>
                    <a:spLocks noChangeArrowheads="1"/>
                  </p:cNvSpPr>
                  <p:nvPr/>
                </p:nvSpPr>
                <p:spPr bwMode="auto">
                  <a:xfrm>
                    <a:off x="43" y="0"/>
                    <a:ext cx="550"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Patient Identifier</a:t>
                    </a:r>
                    <a:endParaRPr lang="en-US" sz="1600">
                      <a:cs typeface="Times New Roman" pitchFamily="18" charset="0"/>
                    </a:endParaRPr>
                  </a:p>
                  <a:p>
                    <a:pPr eaLnBrk="0" hangingPunct="0"/>
                    <a:endParaRPr lang="en-US" sz="2400">
                      <a:latin typeface="Arial" pitchFamily="34" charset="0"/>
                    </a:endParaRPr>
                  </a:p>
                </p:txBody>
              </p:sp>
              <p:sp>
                <p:nvSpPr>
                  <p:cNvPr id="16461" name="Rectangle 68"/>
                  <p:cNvSpPr>
                    <a:spLocks noChangeArrowheads="1"/>
                  </p:cNvSpPr>
                  <p:nvPr/>
                </p:nvSpPr>
                <p:spPr bwMode="auto">
                  <a:xfrm>
                    <a:off x="0" y="0"/>
                    <a:ext cx="636"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397" name="Group 69"/>
              <p:cNvGrpSpPr>
                <a:grpSpLocks/>
              </p:cNvGrpSpPr>
              <p:nvPr/>
            </p:nvGrpSpPr>
            <p:grpSpPr bwMode="auto">
              <a:xfrm>
                <a:off x="636" y="0"/>
                <a:ext cx="734" cy="423"/>
                <a:chOff x="636" y="0"/>
                <a:chExt cx="734" cy="423"/>
              </a:xfrm>
            </p:grpSpPr>
            <p:sp>
              <p:nvSpPr>
                <p:cNvPr id="16454" name="Rectangle 70"/>
                <p:cNvSpPr>
                  <a:spLocks noChangeArrowheads="1"/>
                </p:cNvSpPr>
                <p:nvPr/>
              </p:nvSpPr>
              <p:spPr bwMode="auto">
                <a:xfrm>
                  <a:off x="636" y="0"/>
                  <a:ext cx="734"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55" name="Group 71"/>
                <p:cNvGrpSpPr>
                  <a:grpSpLocks/>
                </p:cNvGrpSpPr>
                <p:nvPr/>
              </p:nvGrpSpPr>
              <p:grpSpPr bwMode="auto">
                <a:xfrm>
                  <a:off x="636" y="0"/>
                  <a:ext cx="734" cy="423"/>
                  <a:chOff x="636" y="0"/>
                  <a:chExt cx="734" cy="423"/>
                </a:xfrm>
              </p:grpSpPr>
              <p:sp>
                <p:nvSpPr>
                  <p:cNvPr id="16456" name="Rectangle 72"/>
                  <p:cNvSpPr>
                    <a:spLocks noChangeArrowheads="1"/>
                  </p:cNvSpPr>
                  <p:nvPr/>
                </p:nvSpPr>
                <p:spPr bwMode="auto">
                  <a:xfrm>
                    <a:off x="679" y="0"/>
                    <a:ext cx="648"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Date and Time</a:t>
                    </a:r>
                    <a:endParaRPr lang="en-US" sz="1600">
                      <a:cs typeface="Times New Roman" pitchFamily="18" charset="0"/>
                    </a:endParaRPr>
                  </a:p>
                  <a:p>
                    <a:pPr eaLnBrk="0" hangingPunct="0"/>
                    <a:endParaRPr lang="en-US" sz="2400">
                      <a:latin typeface="Arial" pitchFamily="34" charset="0"/>
                    </a:endParaRPr>
                  </a:p>
                </p:txBody>
              </p:sp>
              <p:sp>
                <p:nvSpPr>
                  <p:cNvPr id="16457" name="Rectangle 73"/>
                  <p:cNvSpPr>
                    <a:spLocks noChangeArrowheads="1"/>
                  </p:cNvSpPr>
                  <p:nvPr/>
                </p:nvSpPr>
                <p:spPr bwMode="auto">
                  <a:xfrm>
                    <a:off x="636" y="0"/>
                    <a:ext cx="73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398" name="Group 74"/>
              <p:cNvGrpSpPr>
                <a:grpSpLocks/>
              </p:cNvGrpSpPr>
              <p:nvPr/>
            </p:nvGrpSpPr>
            <p:grpSpPr bwMode="auto">
              <a:xfrm>
                <a:off x="1370" y="0"/>
                <a:ext cx="639" cy="423"/>
                <a:chOff x="1370" y="0"/>
                <a:chExt cx="639" cy="423"/>
              </a:xfrm>
            </p:grpSpPr>
            <p:sp>
              <p:nvSpPr>
                <p:cNvPr id="16450" name="Rectangle 75"/>
                <p:cNvSpPr>
                  <a:spLocks noChangeArrowheads="1"/>
                </p:cNvSpPr>
                <p:nvPr/>
              </p:nvSpPr>
              <p:spPr bwMode="auto">
                <a:xfrm>
                  <a:off x="1370" y="0"/>
                  <a:ext cx="639"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51" name="Group 76"/>
                <p:cNvGrpSpPr>
                  <a:grpSpLocks/>
                </p:cNvGrpSpPr>
                <p:nvPr/>
              </p:nvGrpSpPr>
              <p:grpSpPr bwMode="auto">
                <a:xfrm>
                  <a:off x="1370" y="0"/>
                  <a:ext cx="639" cy="423"/>
                  <a:chOff x="1370" y="0"/>
                  <a:chExt cx="639" cy="423"/>
                </a:xfrm>
              </p:grpSpPr>
              <p:sp>
                <p:nvSpPr>
                  <p:cNvPr id="16452" name="Rectangle 77"/>
                  <p:cNvSpPr>
                    <a:spLocks noChangeArrowheads="1"/>
                  </p:cNvSpPr>
                  <p:nvPr/>
                </p:nvSpPr>
                <p:spPr bwMode="auto">
                  <a:xfrm>
                    <a:off x="1413" y="0"/>
                    <a:ext cx="553"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Observation Type</a:t>
                    </a:r>
                    <a:endParaRPr lang="en-US" sz="1600">
                      <a:cs typeface="Times New Roman" pitchFamily="18" charset="0"/>
                    </a:endParaRPr>
                  </a:p>
                  <a:p>
                    <a:pPr eaLnBrk="0" hangingPunct="0"/>
                    <a:endParaRPr lang="en-US" sz="2400">
                      <a:latin typeface="Arial" pitchFamily="34" charset="0"/>
                    </a:endParaRPr>
                  </a:p>
                </p:txBody>
              </p:sp>
              <p:sp>
                <p:nvSpPr>
                  <p:cNvPr id="16453" name="Rectangle 78"/>
                  <p:cNvSpPr>
                    <a:spLocks noChangeArrowheads="1"/>
                  </p:cNvSpPr>
                  <p:nvPr/>
                </p:nvSpPr>
                <p:spPr bwMode="auto">
                  <a:xfrm>
                    <a:off x="1370" y="0"/>
                    <a:ext cx="639"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399" name="Group 79"/>
              <p:cNvGrpSpPr>
                <a:grpSpLocks/>
              </p:cNvGrpSpPr>
              <p:nvPr/>
            </p:nvGrpSpPr>
            <p:grpSpPr bwMode="auto">
              <a:xfrm>
                <a:off x="2009" y="0"/>
                <a:ext cx="702" cy="423"/>
                <a:chOff x="2009" y="0"/>
                <a:chExt cx="702" cy="423"/>
              </a:xfrm>
            </p:grpSpPr>
            <p:sp>
              <p:nvSpPr>
                <p:cNvPr id="16446" name="Rectangle 80"/>
                <p:cNvSpPr>
                  <a:spLocks noChangeArrowheads="1"/>
                </p:cNvSpPr>
                <p:nvPr/>
              </p:nvSpPr>
              <p:spPr bwMode="auto">
                <a:xfrm>
                  <a:off x="2009" y="0"/>
                  <a:ext cx="702"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47" name="Group 81"/>
                <p:cNvGrpSpPr>
                  <a:grpSpLocks/>
                </p:cNvGrpSpPr>
                <p:nvPr/>
              </p:nvGrpSpPr>
              <p:grpSpPr bwMode="auto">
                <a:xfrm>
                  <a:off x="2009" y="0"/>
                  <a:ext cx="702" cy="423"/>
                  <a:chOff x="2009" y="0"/>
                  <a:chExt cx="702" cy="423"/>
                </a:xfrm>
              </p:grpSpPr>
              <p:sp>
                <p:nvSpPr>
                  <p:cNvPr id="16448" name="Rectangle 82"/>
                  <p:cNvSpPr>
                    <a:spLocks noChangeArrowheads="1"/>
                  </p:cNvSpPr>
                  <p:nvPr/>
                </p:nvSpPr>
                <p:spPr bwMode="auto">
                  <a:xfrm>
                    <a:off x="2052" y="0"/>
                    <a:ext cx="616"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Weight type</a:t>
                    </a:r>
                    <a:endParaRPr lang="en-US" sz="1600">
                      <a:cs typeface="Times New Roman" pitchFamily="18" charset="0"/>
                    </a:endParaRPr>
                  </a:p>
                  <a:p>
                    <a:pPr eaLnBrk="0" hangingPunct="0"/>
                    <a:endParaRPr lang="en-US" sz="2400">
                      <a:latin typeface="Arial" pitchFamily="34" charset="0"/>
                    </a:endParaRPr>
                  </a:p>
                </p:txBody>
              </p:sp>
              <p:sp>
                <p:nvSpPr>
                  <p:cNvPr id="16449" name="Rectangle 83"/>
                  <p:cNvSpPr>
                    <a:spLocks noChangeArrowheads="1"/>
                  </p:cNvSpPr>
                  <p:nvPr/>
                </p:nvSpPr>
                <p:spPr bwMode="auto">
                  <a:xfrm>
                    <a:off x="2009" y="0"/>
                    <a:ext cx="702"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00" name="Group 84"/>
              <p:cNvGrpSpPr>
                <a:grpSpLocks/>
              </p:cNvGrpSpPr>
              <p:nvPr/>
            </p:nvGrpSpPr>
            <p:grpSpPr bwMode="auto">
              <a:xfrm>
                <a:off x="2711" y="0"/>
                <a:ext cx="642" cy="423"/>
                <a:chOff x="2711" y="0"/>
                <a:chExt cx="642" cy="423"/>
              </a:xfrm>
            </p:grpSpPr>
            <p:sp>
              <p:nvSpPr>
                <p:cNvPr id="16442" name="Rectangle 85"/>
                <p:cNvSpPr>
                  <a:spLocks noChangeArrowheads="1"/>
                </p:cNvSpPr>
                <p:nvPr/>
              </p:nvSpPr>
              <p:spPr bwMode="auto">
                <a:xfrm>
                  <a:off x="2711" y="0"/>
                  <a:ext cx="642"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43" name="Group 86"/>
                <p:cNvGrpSpPr>
                  <a:grpSpLocks/>
                </p:cNvGrpSpPr>
                <p:nvPr/>
              </p:nvGrpSpPr>
              <p:grpSpPr bwMode="auto">
                <a:xfrm>
                  <a:off x="2711" y="0"/>
                  <a:ext cx="642" cy="423"/>
                  <a:chOff x="2711" y="0"/>
                  <a:chExt cx="642" cy="423"/>
                </a:xfrm>
              </p:grpSpPr>
              <p:sp>
                <p:nvSpPr>
                  <p:cNvPr id="16444" name="Rectangle 87"/>
                  <p:cNvSpPr>
                    <a:spLocks noChangeArrowheads="1"/>
                  </p:cNvSpPr>
                  <p:nvPr/>
                </p:nvSpPr>
                <p:spPr bwMode="auto">
                  <a:xfrm>
                    <a:off x="2754" y="0"/>
                    <a:ext cx="556"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Observation Value</a:t>
                    </a:r>
                    <a:endParaRPr lang="en-US" sz="1600">
                      <a:cs typeface="Times New Roman" pitchFamily="18" charset="0"/>
                    </a:endParaRPr>
                  </a:p>
                  <a:p>
                    <a:pPr eaLnBrk="0" hangingPunct="0"/>
                    <a:endParaRPr lang="en-US" sz="2400">
                      <a:latin typeface="Arial" pitchFamily="34" charset="0"/>
                    </a:endParaRPr>
                  </a:p>
                </p:txBody>
              </p:sp>
              <p:sp>
                <p:nvSpPr>
                  <p:cNvPr id="16445" name="Rectangle 88"/>
                  <p:cNvSpPr>
                    <a:spLocks noChangeArrowheads="1"/>
                  </p:cNvSpPr>
                  <p:nvPr/>
                </p:nvSpPr>
                <p:spPr bwMode="auto">
                  <a:xfrm>
                    <a:off x="2711" y="0"/>
                    <a:ext cx="642"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01" name="Group 89"/>
              <p:cNvGrpSpPr>
                <a:grpSpLocks/>
              </p:cNvGrpSpPr>
              <p:nvPr/>
            </p:nvGrpSpPr>
            <p:grpSpPr bwMode="auto">
              <a:xfrm>
                <a:off x="3353" y="0"/>
                <a:ext cx="374" cy="423"/>
                <a:chOff x="3353" y="0"/>
                <a:chExt cx="374" cy="423"/>
              </a:xfrm>
            </p:grpSpPr>
            <p:sp>
              <p:nvSpPr>
                <p:cNvPr id="16438" name="Rectangle 90"/>
                <p:cNvSpPr>
                  <a:spLocks noChangeArrowheads="1"/>
                </p:cNvSpPr>
                <p:nvPr/>
              </p:nvSpPr>
              <p:spPr bwMode="auto">
                <a:xfrm>
                  <a:off x="3353" y="0"/>
                  <a:ext cx="374"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grpSp>
              <p:nvGrpSpPr>
                <p:cNvPr id="16439" name="Group 91"/>
                <p:cNvGrpSpPr>
                  <a:grpSpLocks/>
                </p:cNvGrpSpPr>
                <p:nvPr/>
              </p:nvGrpSpPr>
              <p:grpSpPr bwMode="auto">
                <a:xfrm>
                  <a:off x="3353" y="0"/>
                  <a:ext cx="374" cy="423"/>
                  <a:chOff x="3353" y="0"/>
                  <a:chExt cx="374" cy="423"/>
                </a:xfrm>
              </p:grpSpPr>
              <p:sp>
                <p:nvSpPr>
                  <p:cNvPr id="16440" name="Rectangle 92"/>
                  <p:cNvSpPr>
                    <a:spLocks noChangeArrowheads="1"/>
                  </p:cNvSpPr>
                  <p:nvPr/>
                </p:nvSpPr>
                <p:spPr bwMode="auto">
                  <a:xfrm>
                    <a:off x="3396" y="0"/>
                    <a:ext cx="288" cy="4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a:solidFill>
                          <a:srgbClr val="000000"/>
                        </a:solidFill>
                        <a:latin typeface="Arial" pitchFamily="34" charset="0"/>
                      </a:rPr>
                      <a:t>Units</a:t>
                    </a:r>
                    <a:endParaRPr lang="en-US" sz="1600">
                      <a:cs typeface="Times New Roman" pitchFamily="18" charset="0"/>
                    </a:endParaRPr>
                  </a:p>
                  <a:p>
                    <a:pPr eaLnBrk="0" hangingPunct="0"/>
                    <a:endParaRPr lang="en-US" sz="2400">
                      <a:latin typeface="Arial" pitchFamily="34" charset="0"/>
                    </a:endParaRPr>
                  </a:p>
                </p:txBody>
              </p:sp>
              <p:sp>
                <p:nvSpPr>
                  <p:cNvPr id="16441" name="Rectangle 93"/>
                  <p:cNvSpPr>
                    <a:spLocks noChangeArrowheads="1"/>
                  </p:cNvSpPr>
                  <p:nvPr/>
                </p:nvSpPr>
                <p:spPr bwMode="auto">
                  <a:xfrm>
                    <a:off x="3353" y="0"/>
                    <a:ext cx="374" cy="42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grpSp>
            <p:nvGrpSpPr>
              <p:cNvPr id="16402" name="Group 94"/>
              <p:cNvGrpSpPr>
                <a:grpSpLocks/>
              </p:cNvGrpSpPr>
              <p:nvPr/>
            </p:nvGrpSpPr>
            <p:grpSpPr bwMode="auto">
              <a:xfrm>
                <a:off x="0" y="423"/>
                <a:ext cx="636" cy="327"/>
                <a:chOff x="0" y="423"/>
                <a:chExt cx="636" cy="327"/>
              </a:xfrm>
            </p:grpSpPr>
            <p:sp>
              <p:nvSpPr>
                <p:cNvPr id="16436" name="Rectangle 95"/>
                <p:cNvSpPr>
                  <a:spLocks noChangeArrowheads="1"/>
                </p:cNvSpPr>
                <p:nvPr/>
              </p:nvSpPr>
              <p:spPr bwMode="auto">
                <a:xfrm>
                  <a:off x="43" y="423"/>
                  <a:ext cx="5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123456789</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37" name="Rectangle 96"/>
                <p:cNvSpPr>
                  <a:spLocks noChangeArrowheads="1"/>
                </p:cNvSpPr>
                <p:nvPr/>
              </p:nvSpPr>
              <p:spPr bwMode="auto">
                <a:xfrm>
                  <a:off x="0" y="423"/>
                  <a:ext cx="636"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3" name="Group 97"/>
              <p:cNvGrpSpPr>
                <a:grpSpLocks/>
              </p:cNvGrpSpPr>
              <p:nvPr/>
            </p:nvGrpSpPr>
            <p:grpSpPr bwMode="auto">
              <a:xfrm>
                <a:off x="636" y="423"/>
                <a:ext cx="734" cy="327"/>
                <a:chOff x="636" y="423"/>
                <a:chExt cx="734" cy="327"/>
              </a:xfrm>
            </p:grpSpPr>
            <p:sp>
              <p:nvSpPr>
                <p:cNvPr id="16434" name="Rectangle 98"/>
                <p:cNvSpPr>
                  <a:spLocks noChangeArrowheads="1"/>
                </p:cNvSpPr>
                <p:nvPr/>
              </p:nvSpPr>
              <p:spPr bwMode="auto">
                <a:xfrm>
                  <a:off x="679" y="423"/>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7/4/2005</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35" name="Rectangle 99"/>
                <p:cNvSpPr>
                  <a:spLocks noChangeArrowheads="1"/>
                </p:cNvSpPr>
                <p:nvPr/>
              </p:nvSpPr>
              <p:spPr bwMode="auto">
                <a:xfrm>
                  <a:off x="636" y="423"/>
                  <a:ext cx="73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4" name="Group 100"/>
              <p:cNvGrpSpPr>
                <a:grpSpLocks/>
              </p:cNvGrpSpPr>
              <p:nvPr/>
            </p:nvGrpSpPr>
            <p:grpSpPr bwMode="auto">
              <a:xfrm>
                <a:off x="1370" y="423"/>
                <a:ext cx="639" cy="327"/>
                <a:chOff x="1370" y="423"/>
                <a:chExt cx="639" cy="327"/>
              </a:xfrm>
            </p:grpSpPr>
            <p:sp>
              <p:nvSpPr>
                <p:cNvPr id="16432" name="Rectangle 101"/>
                <p:cNvSpPr>
                  <a:spLocks noChangeArrowheads="1"/>
                </p:cNvSpPr>
                <p:nvPr/>
              </p:nvSpPr>
              <p:spPr bwMode="auto">
                <a:xfrm>
                  <a:off x="1413" y="423"/>
                  <a:ext cx="5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Weight</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33" name="Rectangle 102"/>
                <p:cNvSpPr>
                  <a:spLocks noChangeArrowheads="1"/>
                </p:cNvSpPr>
                <p:nvPr/>
              </p:nvSpPr>
              <p:spPr bwMode="auto">
                <a:xfrm>
                  <a:off x="1370" y="423"/>
                  <a:ext cx="639"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5" name="Group 103"/>
              <p:cNvGrpSpPr>
                <a:grpSpLocks/>
              </p:cNvGrpSpPr>
              <p:nvPr/>
            </p:nvGrpSpPr>
            <p:grpSpPr bwMode="auto">
              <a:xfrm>
                <a:off x="2009" y="423"/>
                <a:ext cx="702" cy="327"/>
                <a:chOff x="2009" y="423"/>
                <a:chExt cx="702" cy="327"/>
              </a:xfrm>
            </p:grpSpPr>
            <p:sp>
              <p:nvSpPr>
                <p:cNvPr id="16430" name="Rectangle 104"/>
                <p:cNvSpPr>
                  <a:spLocks noChangeArrowheads="1"/>
                </p:cNvSpPr>
                <p:nvPr/>
              </p:nvSpPr>
              <p:spPr bwMode="auto">
                <a:xfrm>
                  <a:off x="2052" y="423"/>
                  <a:ext cx="6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Dry</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31" name="Rectangle 105"/>
                <p:cNvSpPr>
                  <a:spLocks noChangeArrowheads="1"/>
                </p:cNvSpPr>
                <p:nvPr/>
              </p:nvSpPr>
              <p:spPr bwMode="auto">
                <a:xfrm>
                  <a:off x="2009" y="423"/>
                  <a:ext cx="70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6" name="Group 106"/>
              <p:cNvGrpSpPr>
                <a:grpSpLocks/>
              </p:cNvGrpSpPr>
              <p:nvPr/>
            </p:nvGrpSpPr>
            <p:grpSpPr bwMode="auto">
              <a:xfrm>
                <a:off x="2711" y="423"/>
                <a:ext cx="642" cy="327"/>
                <a:chOff x="2711" y="423"/>
                <a:chExt cx="642" cy="327"/>
              </a:xfrm>
            </p:grpSpPr>
            <p:sp>
              <p:nvSpPr>
                <p:cNvPr id="16428" name="Rectangle 107"/>
                <p:cNvSpPr>
                  <a:spLocks noChangeArrowheads="1"/>
                </p:cNvSpPr>
                <p:nvPr/>
              </p:nvSpPr>
              <p:spPr bwMode="auto">
                <a:xfrm>
                  <a:off x="2754" y="423"/>
                  <a:ext cx="5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70</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29" name="Rectangle 108"/>
                <p:cNvSpPr>
                  <a:spLocks noChangeArrowheads="1"/>
                </p:cNvSpPr>
                <p:nvPr/>
              </p:nvSpPr>
              <p:spPr bwMode="auto">
                <a:xfrm>
                  <a:off x="2711" y="423"/>
                  <a:ext cx="64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3" name="Group 109"/>
              <p:cNvGrpSpPr>
                <a:grpSpLocks/>
              </p:cNvGrpSpPr>
              <p:nvPr/>
            </p:nvGrpSpPr>
            <p:grpSpPr bwMode="auto">
              <a:xfrm>
                <a:off x="3353" y="423"/>
                <a:ext cx="374" cy="327"/>
                <a:chOff x="3353" y="423"/>
                <a:chExt cx="374" cy="327"/>
              </a:xfrm>
            </p:grpSpPr>
            <p:sp>
              <p:nvSpPr>
                <p:cNvPr id="16426" name="Rectangle 110"/>
                <p:cNvSpPr>
                  <a:spLocks noChangeArrowheads="1"/>
                </p:cNvSpPr>
                <p:nvPr/>
              </p:nvSpPr>
              <p:spPr bwMode="auto">
                <a:xfrm>
                  <a:off x="3396" y="423"/>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kg</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27" name="Rectangle 111"/>
                <p:cNvSpPr>
                  <a:spLocks noChangeArrowheads="1"/>
                </p:cNvSpPr>
                <p:nvPr/>
              </p:nvSpPr>
              <p:spPr bwMode="auto">
                <a:xfrm>
                  <a:off x="3353" y="423"/>
                  <a:ext cx="37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8" name="Group 112"/>
              <p:cNvGrpSpPr>
                <a:grpSpLocks/>
              </p:cNvGrpSpPr>
              <p:nvPr/>
            </p:nvGrpSpPr>
            <p:grpSpPr bwMode="auto">
              <a:xfrm>
                <a:off x="0" y="750"/>
                <a:ext cx="636" cy="327"/>
                <a:chOff x="0" y="750"/>
                <a:chExt cx="636" cy="327"/>
              </a:xfrm>
            </p:grpSpPr>
            <p:sp>
              <p:nvSpPr>
                <p:cNvPr id="16424" name="Rectangle 113"/>
                <p:cNvSpPr>
                  <a:spLocks noChangeArrowheads="1"/>
                </p:cNvSpPr>
                <p:nvPr/>
              </p:nvSpPr>
              <p:spPr bwMode="auto">
                <a:xfrm>
                  <a:off x="43" y="750"/>
                  <a:ext cx="5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123456789</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25" name="Rectangle 114"/>
                <p:cNvSpPr>
                  <a:spLocks noChangeArrowheads="1"/>
                </p:cNvSpPr>
                <p:nvPr/>
              </p:nvSpPr>
              <p:spPr bwMode="auto">
                <a:xfrm>
                  <a:off x="0" y="750"/>
                  <a:ext cx="636"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9" name="Group 115"/>
              <p:cNvGrpSpPr>
                <a:grpSpLocks/>
              </p:cNvGrpSpPr>
              <p:nvPr/>
            </p:nvGrpSpPr>
            <p:grpSpPr bwMode="auto">
              <a:xfrm>
                <a:off x="636" y="750"/>
                <a:ext cx="734" cy="327"/>
                <a:chOff x="636" y="750"/>
                <a:chExt cx="734" cy="327"/>
              </a:xfrm>
            </p:grpSpPr>
            <p:sp>
              <p:nvSpPr>
                <p:cNvPr id="16422" name="Rectangle 116"/>
                <p:cNvSpPr>
                  <a:spLocks noChangeArrowheads="1"/>
                </p:cNvSpPr>
                <p:nvPr/>
              </p:nvSpPr>
              <p:spPr bwMode="auto">
                <a:xfrm>
                  <a:off x="679" y="750"/>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7/19/2005</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23" name="Rectangle 117"/>
                <p:cNvSpPr>
                  <a:spLocks noChangeArrowheads="1"/>
                </p:cNvSpPr>
                <p:nvPr/>
              </p:nvSpPr>
              <p:spPr bwMode="auto">
                <a:xfrm>
                  <a:off x="636" y="750"/>
                  <a:ext cx="73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10" name="Group 118"/>
              <p:cNvGrpSpPr>
                <a:grpSpLocks/>
              </p:cNvGrpSpPr>
              <p:nvPr/>
            </p:nvGrpSpPr>
            <p:grpSpPr bwMode="auto">
              <a:xfrm>
                <a:off x="1370" y="750"/>
                <a:ext cx="639" cy="327"/>
                <a:chOff x="1370" y="750"/>
                <a:chExt cx="639" cy="327"/>
              </a:xfrm>
            </p:grpSpPr>
            <p:sp>
              <p:nvSpPr>
                <p:cNvPr id="16420" name="Rectangle 119"/>
                <p:cNvSpPr>
                  <a:spLocks noChangeArrowheads="1"/>
                </p:cNvSpPr>
                <p:nvPr/>
              </p:nvSpPr>
              <p:spPr bwMode="auto">
                <a:xfrm>
                  <a:off x="1413" y="750"/>
                  <a:ext cx="5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Weight</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21" name="Rectangle 120"/>
                <p:cNvSpPr>
                  <a:spLocks noChangeArrowheads="1"/>
                </p:cNvSpPr>
                <p:nvPr/>
              </p:nvSpPr>
              <p:spPr bwMode="auto">
                <a:xfrm>
                  <a:off x="1370" y="750"/>
                  <a:ext cx="639"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11" name="Group 121"/>
              <p:cNvGrpSpPr>
                <a:grpSpLocks/>
              </p:cNvGrpSpPr>
              <p:nvPr/>
            </p:nvGrpSpPr>
            <p:grpSpPr bwMode="auto">
              <a:xfrm>
                <a:off x="2009" y="750"/>
                <a:ext cx="702" cy="327"/>
                <a:chOff x="2009" y="750"/>
                <a:chExt cx="702" cy="327"/>
              </a:xfrm>
            </p:grpSpPr>
            <p:sp>
              <p:nvSpPr>
                <p:cNvPr id="16418" name="Rectangle 122"/>
                <p:cNvSpPr>
                  <a:spLocks noChangeArrowheads="1"/>
                </p:cNvSpPr>
                <p:nvPr/>
              </p:nvSpPr>
              <p:spPr bwMode="auto">
                <a:xfrm>
                  <a:off x="2052" y="750"/>
                  <a:ext cx="6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Current</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19" name="Rectangle 123"/>
                <p:cNvSpPr>
                  <a:spLocks noChangeArrowheads="1"/>
                </p:cNvSpPr>
                <p:nvPr/>
              </p:nvSpPr>
              <p:spPr bwMode="auto">
                <a:xfrm>
                  <a:off x="2009" y="750"/>
                  <a:ext cx="70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12" name="Group 124"/>
              <p:cNvGrpSpPr>
                <a:grpSpLocks/>
              </p:cNvGrpSpPr>
              <p:nvPr/>
            </p:nvGrpSpPr>
            <p:grpSpPr bwMode="auto">
              <a:xfrm>
                <a:off x="2711" y="750"/>
                <a:ext cx="642" cy="327"/>
                <a:chOff x="2711" y="750"/>
                <a:chExt cx="642" cy="327"/>
              </a:xfrm>
            </p:grpSpPr>
            <p:sp>
              <p:nvSpPr>
                <p:cNvPr id="16416" name="Rectangle 125"/>
                <p:cNvSpPr>
                  <a:spLocks noChangeArrowheads="1"/>
                </p:cNvSpPr>
                <p:nvPr/>
              </p:nvSpPr>
              <p:spPr bwMode="auto">
                <a:xfrm>
                  <a:off x="2754" y="750"/>
                  <a:ext cx="5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73</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17" name="Rectangle 126"/>
                <p:cNvSpPr>
                  <a:spLocks noChangeArrowheads="1"/>
                </p:cNvSpPr>
                <p:nvPr/>
              </p:nvSpPr>
              <p:spPr bwMode="auto">
                <a:xfrm>
                  <a:off x="2711" y="750"/>
                  <a:ext cx="642"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13" name="Group 127"/>
              <p:cNvGrpSpPr>
                <a:grpSpLocks/>
              </p:cNvGrpSpPr>
              <p:nvPr/>
            </p:nvGrpSpPr>
            <p:grpSpPr bwMode="auto">
              <a:xfrm>
                <a:off x="3353" y="750"/>
                <a:ext cx="374" cy="327"/>
                <a:chOff x="3353" y="750"/>
                <a:chExt cx="374" cy="327"/>
              </a:xfrm>
            </p:grpSpPr>
            <p:sp>
              <p:nvSpPr>
                <p:cNvPr id="16414" name="Rectangle 128"/>
                <p:cNvSpPr>
                  <a:spLocks noChangeArrowheads="1"/>
                </p:cNvSpPr>
                <p:nvPr/>
              </p:nvSpPr>
              <p:spPr bwMode="auto">
                <a:xfrm>
                  <a:off x="3396" y="750"/>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a:solidFill>
                        <a:schemeClr val="tx2"/>
                      </a:solidFill>
                      <a:latin typeface="Arial" pitchFamily="34" charset="0"/>
                    </a:rPr>
                    <a:t>kg</a:t>
                  </a:r>
                  <a:endParaRPr lang="en-US" sz="1600">
                    <a:solidFill>
                      <a:schemeClr val="tx2"/>
                    </a:solidFill>
                    <a:cs typeface="Times New Roman" pitchFamily="18" charset="0"/>
                  </a:endParaRPr>
                </a:p>
                <a:p>
                  <a:pPr eaLnBrk="0" hangingPunct="0"/>
                  <a:endParaRPr lang="en-US" sz="2400">
                    <a:solidFill>
                      <a:schemeClr val="tx2"/>
                    </a:solidFill>
                    <a:latin typeface="Arial" pitchFamily="34" charset="0"/>
                  </a:endParaRPr>
                </a:p>
              </p:txBody>
            </p:sp>
            <p:sp>
              <p:nvSpPr>
                <p:cNvPr id="16415" name="Rectangle 129"/>
                <p:cNvSpPr>
                  <a:spLocks noChangeArrowheads="1"/>
                </p:cNvSpPr>
                <p:nvPr/>
              </p:nvSpPr>
              <p:spPr bwMode="auto">
                <a:xfrm>
                  <a:off x="3353" y="750"/>
                  <a:ext cx="374" cy="32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sp>
          <p:nvSpPr>
            <p:cNvPr id="16395" name="Rectangle 130"/>
            <p:cNvSpPr>
              <a:spLocks noChangeArrowheads="1"/>
            </p:cNvSpPr>
            <p:nvPr/>
          </p:nvSpPr>
          <p:spPr bwMode="auto">
            <a:xfrm>
              <a:off x="-2" y="-2"/>
              <a:ext cx="3731" cy="1081"/>
            </a:xfrm>
            <a:prstGeom prst="rect">
              <a:avLst/>
            </a:prstGeom>
            <a:noFill/>
            <a:ln w="635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a:p>
          </p:txBody>
        </p:sp>
      </p:grpSp>
      <p:grpSp>
        <p:nvGrpSpPr>
          <p:cNvPr id="16407" name="Group 131"/>
          <p:cNvGrpSpPr>
            <a:grpSpLocks/>
          </p:cNvGrpSpPr>
          <p:nvPr/>
        </p:nvGrpSpPr>
        <p:grpSpPr bwMode="auto">
          <a:xfrm>
            <a:off x="3932238" y="2133600"/>
            <a:ext cx="1338262" cy="1749425"/>
            <a:chOff x="2477" y="1344"/>
            <a:chExt cx="843" cy="1102"/>
          </a:xfrm>
        </p:grpSpPr>
        <p:sp>
          <p:nvSpPr>
            <p:cNvPr id="16392" name="Line 132"/>
            <p:cNvSpPr>
              <a:spLocks noChangeShapeType="1"/>
            </p:cNvSpPr>
            <p:nvPr/>
          </p:nvSpPr>
          <p:spPr bwMode="auto">
            <a:xfrm>
              <a:off x="3072" y="1344"/>
              <a:ext cx="248" cy="110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133"/>
            <p:cNvSpPr>
              <a:spLocks noChangeShapeType="1"/>
            </p:cNvSpPr>
            <p:nvPr/>
          </p:nvSpPr>
          <p:spPr bwMode="auto">
            <a:xfrm flipH="1">
              <a:off x="2477" y="1344"/>
              <a:ext cx="595" cy="1101"/>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249698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48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 fill="hold" nodeType="clickEffect">
                                  <p:stCondLst>
                                    <p:cond delay="0"/>
                                  </p:stCondLst>
                                  <p:childTnLst>
                                    <p:set>
                                      <p:cBhvr>
                                        <p:cTn id="20" dur="1" fill="hold">
                                          <p:stCondLst>
                                            <p:cond delay="0"/>
                                          </p:stCondLst>
                                        </p:cTn>
                                        <p:tgtEl>
                                          <p:spTgt spid="16407"/>
                                        </p:tgtEl>
                                        <p:attrNameLst>
                                          <p:attrName>style.visibility</p:attrName>
                                        </p:attrNameLst>
                                      </p:cBhvr>
                                      <p:to>
                                        <p:strVal val="visible"/>
                                      </p:to>
                                    </p:set>
                                    <p:anim calcmode="lin" valueType="num">
                                      <p:cBhvr>
                                        <p:cTn id="21" dur="500" fill="hold"/>
                                        <p:tgtEl>
                                          <p:spTgt spid="16407"/>
                                        </p:tgtEl>
                                        <p:attrNameLst>
                                          <p:attrName>ppt_x</p:attrName>
                                        </p:attrNameLst>
                                      </p:cBhvr>
                                      <p:tavLst>
                                        <p:tav tm="0">
                                          <p:val>
                                            <p:strVal val="#ppt_x"/>
                                          </p:val>
                                        </p:tav>
                                        <p:tav tm="100000">
                                          <p:val>
                                            <p:strVal val="#ppt_x"/>
                                          </p:val>
                                        </p:tav>
                                      </p:tavLst>
                                    </p:anim>
                                    <p:anim calcmode="lin" valueType="num">
                                      <p:cBhvr>
                                        <p:cTn id="22" dur="500" fill="hold"/>
                                        <p:tgtEl>
                                          <p:spTgt spid="16407"/>
                                        </p:tgtEl>
                                        <p:attrNameLst>
                                          <p:attrName>ppt_y</p:attrName>
                                        </p:attrNameLst>
                                      </p:cBhvr>
                                      <p:tavLst>
                                        <p:tav tm="0">
                                          <p:val>
                                            <p:strVal val="#ppt_y-#ppt_h/2"/>
                                          </p:val>
                                        </p:tav>
                                        <p:tav tm="100000">
                                          <p:val>
                                            <p:strVal val="#ppt_y"/>
                                          </p:val>
                                        </p:tav>
                                      </p:tavLst>
                                    </p:anim>
                                    <p:anim calcmode="lin" valueType="num">
                                      <p:cBhvr>
                                        <p:cTn id="23" dur="500" fill="hold"/>
                                        <p:tgtEl>
                                          <p:spTgt spid="16407"/>
                                        </p:tgtEl>
                                        <p:attrNameLst>
                                          <p:attrName>ppt_w</p:attrName>
                                        </p:attrNameLst>
                                      </p:cBhvr>
                                      <p:tavLst>
                                        <p:tav tm="0">
                                          <p:val>
                                            <p:strVal val="#ppt_w"/>
                                          </p:val>
                                        </p:tav>
                                        <p:tav tm="100000">
                                          <p:val>
                                            <p:strVal val="#ppt_w"/>
                                          </p:val>
                                        </p:tav>
                                      </p:tavLst>
                                    </p:anim>
                                    <p:anim calcmode="lin" valueType="num">
                                      <p:cBhvr>
                                        <p:cTn id="24" dur="500" fill="hold"/>
                                        <p:tgtEl>
                                          <p:spTgt spid="164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E02723_"/>
          <p:cNvPicPr>
            <a:picLocks noChangeAspect="1" noChangeArrowheads="1"/>
          </p:cNvPicPr>
          <p:nvPr/>
        </p:nvPicPr>
        <p:blipFill>
          <a:blip r:embed="rId3"/>
          <a:srcRect/>
          <a:stretch>
            <a:fillRect/>
          </a:stretch>
        </p:blipFill>
        <p:spPr bwMode="auto">
          <a:xfrm>
            <a:off x="381000" y="4925909"/>
            <a:ext cx="1366820" cy="1284391"/>
          </a:xfrm>
          <a:prstGeom prst="rect">
            <a:avLst/>
          </a:prstGeom>
          <a:noFill/>
          <a:ln w="9525">
            <a:noFill/>
            <a:miter lim="800000"/>
            <a:headEnd/>
            <a:tailEnd/>
          </a:ln>
        </p:spPr>
      </p:pic>
      <p:pic>
        <p:nvPicPr>
          <p:cNvPr id="37891" name="Picture 3" descr="PE02718_"/>
          <p:cNvPicPr>
            <a:picLocks noChangeAspect="1" noChangeArrowheads="1"/>
          </p:cNvPicPr>
          <p:nvPr/>
        </p:nvPicPr>
        <p:blipFill>
          <a:blip r:embed="rId4"/>
          <a:srcRect/>
          <a:stretch>
            <a:fillRect/>
          </a:stretch>
        </p:blipFill>
        <p:spPr bwMode="auto">
          <a:xfrm>
            <a:off x="381000" y="2030309"/>
            <a:ext cx="1130024" cy="1510695"/>
          </a:xfrm>
          <a:prstGeom prst="rect">
            <a:avLst/>
          </a:prstGeom>
          <a:noFill/>
          <a:ln w="9525">
            <a:noFill/>
            <a:miter lim="800000"/>
            <a:headEnd/>
            <a:tailEnd/>
          </a:ln>
        </p:spPr>
      </p:pic>
      <p:pic>
        <p:nvPicPr>
          <p:cNvPr id="37892" name="Picture 4" descr="PE02711_"/>
          <p:cNvPicPr>
            <a:picLocks noChangeAspect="1" noChangeArrowheads="1"/>
          </p:cNvPicPr>
          <p:nvPr/>
        </p:nvPicPr>
        <p:blipFill>
          <a:blip r:embed="rId5"/>
          <a:srcRect/>
          <a:stretch>
            <a:fillRect/>
          </a:stretch>
        </p:blipFill>
        <p:spPr bwMode="auto">
          <a:xfrm>
            <a:off x="1600200" y="1496909"/>
            <a:ext cx="1438758" cy="1203461"/>
          </a:xfrm>
          <a:prstGeom prst="rect">
            <a:avLst/>
          </a:prstGeom>
          <a:noFill/>
          <a:ln w="9525">
            <a:noFill/>
            <a:miter lim="800000"/>
            <a:headEnd/>
            <a:tailEnd/>
          </a:ln>
        </p:spPr>
      </p:pic>
      <p:pic>
        <p:nvPicPr>
          <p:cNvPr id="37893" name="Picture 5" descr="PE02712_"/>
          <p:cNvPicPr>
            <a:picLocks noChangeAspect="1" noChangeArrowheads="1"/>
          </p:cNvPicPr>
          <p:nvPr/>
        </p:nvPicPr>
        <p:blipFill>
          <a:blip r:embed="rId6"/>
          <a:srcRect/>
          <a:stretch>
            <a:fillRect/>
          </a:stretch>
        </p:blipFill>
        <p:spPr bwMode="auto">
          <a:xfrm>
            <a:off x="1371600" y="3478109"/>
            <a:ext cx="1438757" cy="1398293"/>
          </a:xfrm>
          <a:prstGeom prst="rect">
            <a:avLst/>
          </a:prstGeom>
          <a:noFill/>
          <a:ln w="9525">
            <a:noFill/>
            <a:miter lim="800000"/>
            <a:headEnd/>
            <a:tailEnd/>
          </a:ln>
        </p:spPr>
      </p:pic>
      <p:pic>
        <p:nvPicPr>
          <p:cNvPr id="37894" name="Picture 6" descr="j0249791"/>
          <p:cNvPicPr>
            <a:picLocks noChangeAspect="1" noChangeArrowheads="1"/>
          </p:cNvPicPr>
          <p:nvPr/>
        </p:nvPicPr>
        <p:blipFill>
          <a:blip r:embed="rId7"/>
          <a:srcRect/>
          <a:stretch>
            <a:fillRect/>
          </a:stretch>
        </p:blipFill>
        <p:spPr bwMode="auto">
          <a:xfrm>
            <a:off x="4191000" y="1181100"/>
            <a:ext cx="3357563" cy="1398588"/>
          </a:xfrm>
          <a:prstGeom prst="rect">
            <a:avLst/>
          </a:prstGeom>
          <a:noFill/>
          <a:ln w="9525">
            <a:noFill/>
            <a:miter lim="800000"/>
            <a:headEnd/>
            <a:tailEnd/>
          </a:ln>
        </p:spPr>
      </p:pic>
      <p:sp>
        <p:nvSpPr>
          <p:cNvPr id="37895" name="Text Box 7"/>
          <p:cNvSpPr txBox="1">
            <a:spLocks noChangeArrowheads="1"/>
          </p:cNvSpPr>
          <p:nvPr/>
        </p:nvSpPr>
        <p:spPr bwMode="auto">
          <a:xfrm>
            <a:off x="4419600" y="2552700"/>
            <a:ext cx="3035300" cy="366713"/>
          </a:xfrm>
          <a:prstGeom prst="rect">
            <a:avLst/>
          </a:prstGeom>
          <a:noFill/>
          <a:ln w="28575">
            <a:noFill/>
            <a:miter lim="800000"/>
            <a:headEnd/>
            <a:tailEnd/>
          </a:ln>
        </p:spPr>
        <p:txBody>
          <a:bodyPr wrap="none">
            <a:spAutoFit/>
          </a:bodyPr>
          <a:lstStyle/>
          <a:p>
            <a:r>
              <a:rPr lang="en-US" b="1" u="sng">
                <a:solidFill>
                  <a:srgbClr val="002060"/>
                </a:solidFill>
                <a:latin typeface="Times New Roman" pitchFamily="18" charset="0"/>
              </a:rPr>
              <a:t>Medical Information  System</a:t>
            </a:r>
          </a:p>
        </p:txBody>
      </p:sp>
      <p:sp>
        <p:nvSpPr>
          <p:cNvPr id="37897" name="Rectangle 9"/>
          <p:cNvSpPr>
            <a:spLocks noChangeArrowheads="1"/>
          </p:cNvSpPr>
          <p:nvPr/>
        </p:nvSpPr>
        <p:spPr bwMode="auto">
          <a:xfrm>
            <a:off x="304800" y="1104900"/>
            <a:ext cx="2895600" cy="5181600"/>
          </a:xfrm>
          <a:prstGeom prst="rect">
            <a:avLst/>
          </a:prstGeom>
          <a:noFill/>
          <a:ln w="2857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a:solidFill>
                <a:srgbClr val="002060"/>
              </a:solidFill>
            </a:endParaRPr>
          </a:p>
        </p:txBody>
      </p:sp>
      <p:sp>
        <p:nvSpPr>
          <p:cNvPr id="37898" name="Text Box 10"/>
          <p:cNvSpPr txBox="1">
            <a:spLocks noChangeArrowheads="1"/>
          </p:cNvSpPr>
          <p:nvPr/>
        </p:nvSpPr>
        <p:spPr bwMode="auto">
          <a:xfrm>
            <a:off x="614604" y="1104900"/>
            <a:ext cx="2017713" cy="396875"/>
          </a:xfrm>
          <a:prstGeom prst="rect">
            <a:avLst/>
          </a:prstGeom>
          <a:noFill/>
          <a:ln w="28575">
            <a:noFill/>
            <a:miter lim="800000"/>
            <a:headEnd/>
            <a:tailEnd/>
          </a:ln>
        </p:spPr>
        <p:txBody>
          <a:bodyPr wrap="none">
            <a:spAutoFit/>
          </a:bodyPr>
          <a:lstStyle/>
          <a:p>
            <a:r>
              <a:rPr lang="en-US" sz="2000" b="1" u="sng" dirty="0">
                <a:solidFill>
                  <a:srgbClr val="002060"/>
                </a:solidFill>
                <a:latin typeface="Times New Roman" pitchFamily="18" charset="0"/>
              </a:rPr>
              <a:t>Episodes of Care</a:t>
            </a:r>
          </a:p>
        </p:txBody>
      </p:sp>
      <p:sp>
        <p:nvSpPr>
          <p:cNvPr id="37899" name="AutoShape 11"/>
          <p:cNvSpPr>
            <a:spLocks noChangeArrowheads="1"/>
          </p:cNvSpPr>
          <p:nvPr/>
        </p:nvSpPr>
        <p:spPr bwMode="auto">
          <a:xfrm>
            <a:off x="3276600" y="1409700"/>
            <a:ext cx="762000" cy="762000"/>
          </a:xfrm>
          <a:prstGeom prst="rightArrow">
            <a:avLst>
              <a:gd name="adj1" fmla="val 50000"/>
              <a:gd name="adj2" fmla="val 25000"/>
            </a:avLst>
          </a:prstGeom>
          <a:solidFill>
            <a:srgbClr val="F8F8F8"/>
          </a:solidFill>
          <a:ln w="28575">
            <a:solidFill>
              <a:schemeClr val="tx1"/>
            </a:solidFill>
            <a:miter lim="800000"/>
            <a:headEnd/>
            <a:tailEnd/>
          </a:ln>
        </p:spPr>
        <p:txBody>
          <a:bodyPr wrap="none" anchor="ctr"/>
          <a:lstStyle/>
          <a:p>
            <a:endParaRPr lang="en-US">
              <a:solidFill>
                <a:srgbClr val="002060"/>
              </a:solidFill>
            </a:endParaRPr>
          </a:p>
        </p:txBody>
      </p:sp>
      <p:pic>
        <p:nvPicPr>
          <p:cNvPr id="37900" name="Picture 12" descr="pe02032_"/>
          <p:cNvPicPr>
            <a:picLocks noChangeAspect="1" noChangeArrowheads="1"/>
          </p:cNvPicPr>
          <p:nvPr/>
        </p:nvPicPr>
        <p:blipFill>
          <a:blip r:embed="rId8"/>
          <a:srcRect/>
          <a:stretch>
            <a:fillRect/>
          </a:stretch>
        </p:blipFill>
        <p:spPr bwMode="auto">
          <a:xfrm>
            <a:off x="4343400" y="4695825"/>
            <a:ext cx="2216150" cy="1590675"/>
          </a:xfrm>
          <a:prstGeom prst="rect">
            <a:avLst/>
          </a:prstGeom>
          <a:noFill/>
          <a:ln w="28575">
            <a:noFill/>
            <a:miter lim="800000"/>
            <a:headEnd/>
            <a:tailEnd/>
          </a:ln>
        </p:spPr>
      </p:pic>
      <p:sp>
        <p:nvSpPr>
          <p:cNvPr id="37901" name="AutoShape 13"/>
          <p:cNvSpPr>
            <a:spLocks noChangeArrowheads="1"/>
          </p:cNvSpPr>
          <p:nvPr/>
        </p:nvSpPr>
        <p:spPr bwMode="auto">
          <a:xfrm>
            <a:off x="7543800" y="1714500"/>
            <a:ext cx="990600" cy="2438400"/>
          </a:xfrm>
          <a:prstGeom prst="curvedLeftArrow">
            <a:avLst>
              <a:gd name="adj1" fmla="val 49231"/>
              <a:gd name="adj2" fmla="val 98462"/>
              <a:gd name="adj3" fmla="val 33333"/>
            </a:avLst>
          </a:prstGeom>
          <a:solidFill>
            <a:srgbClr val="F8F8F8"/>
          </a:solidFill>
          <a:ln w="28575">
            <a:solidFill>
              <a:schemeClr val="tx1"/>
            </a:solidFill>
            <a:miter lim="800000"/>
            <a:headEnd/>
            <a:tailEnd/>
          </a:ln>
        </p:spPr>
        <p:txBody>
          <a:bodyPr wrap="none" anchor="ctr"/>
          <a:lstStyle/>
          <a:p>
            <a:endParaRPr lang="en-US">
              <a:solidFill>
                <a:srgbClr val="002060"/>
              </a:solidFill>
            </a:endParaRPr>
          </a:p>
        </p:txBody>
      </p:sp>
      <p:sp>
        <p:nvSpPr>
          <p:cNvPr id="37902" name="Text Box 14"/>
          <p:cNvSpPr txBox="1">
            <a:spLocks noChangeArrowheads="1"/>
          </p:cNvSpPr>
          <p:nvPr/>
        </p:nvSpPr>
        <p:spPr bwMode="auto">
          <a:xfrm>
            <a:off x="4724400" y="3314700"/>
            <a:ext cx="2819400"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solidFill>
                  <a:srgbClr val="002060"/>
                </a:solidFill>
                <a:latin typeface="Times New Roman" pitchFamily="18" charset="0"/>
              </a:rPr>
              <a:t>Enterprise Data Warehouse</a:t>
            </a:r>
            <a:endParaRPr lang="en-US" sz="2400" dirty="0">
              <a:solidFill>
                <a:srgbClr val="002060"/>
              </a:solidFill>
              <a:latin typeface="Times New Roman" pitchFamily="18" charset="0"/>
            </a:endParaRPr>
          </a:p>
        </p:txBody>
      </p:sp>
      <p:sp>
        <p:nvSpPr>
          <p:cNvPr id="37903" name="AutoShape 15"/>
          <p:cNvSpPr>
            <a:spLocks noChangeArrowheads="1"/>
          </p:cNvSpPr>
          <p:nvPr/>
        </p:nvSpPr>
        <p:spPr bwMode="auto">
          <a:xfrm>
            <a:off x="3429000" y="3543300"/>
            <a:ext cx="1066800" cy="2438400"/>
          </a:xfrm>
          <a:prstGeom prst="curvedRightArrow">
            <a:avLst>
              <a:gd name="adj1" fmla="val 45714"/>
              <a:gd name="adj2" fmla="val 91429"/>
              <a:gd name="adj3" fmla="val 33333"/>
            </a:avLst>
          </a:prstGeom>
          <a:solidFill>
            <a:srgbClr val="F8F8F8"/>
          </a:solidFill>
          <a:ln w="28575">
            <a:solidFill>
              <a:schemeClr val="tx1"/>
            </a:solidFill>
            <a:miter lim="800000"/>
            <a:headEnd/>
            <a:tailEnd/>
          </a:ln>
        </p:spPr>
        <p:txBody>
          <a:bodyPr wrap="none" anchor="ctr"/>
          <a:lstStyle/>
          <a:p>
            <a:endParaRPr lang="en-US">
              <a:solidFill>
                <a:srgbClr val="002060"/>
              </a:solidFill>
            </a:endParaRPr>
          </a:p>
        </p:txBody>
      </p:sp>
      <p:sp>
        <p:nvSpPr>
          <p:cNvPr id="56336" name="Text Box 16"/>
          <p:cNvSpPr txBox="1">
            <a:spLocks noChangeArrowheads="1"/>
          </p:cNvSpPr>
          <p:nvPr/>
        </p:nvSpPr>
        <p:spPr bwMode="auto">
          <a:xfrm>
            <a:off x="6324600" y="5917168"/>
            <a:ext cx="4267200" cy="369332"/>
          </a:xfrm>
          <a:prstGeom prst="rect">
            <a:avLst/>
          </a:prstGeom>
          <a:noFill/>
          <a:ln w="28575">
            <a:noFill/>
            <a:miter lim="800000"/>
            <a:headEnd/>
            <a:tailEnd/>
          </a:ln>
        </p:spPr>
        <p:txBody>
          <a:bodyPr wrap="square">
            <a:spAutoFit/>
          </a:bodyPr>
          <a:lstStyle/>
          <a:p>
            <a:pPr marL="227013" indent="-227013">
              <a:buFont typeface="Arial" pitchFamily="34" charset="0"/>
              <a:buChar char="•"/>
            </a:pPr>
            <a:r>
              <a:rPr lang="en-US" sz="1800" dirty="0" smtClean="0">
                <a:solidFill>
                  <a:srgbClr val="002060"/>
                </a:solidFill>
                <a:latin typeface="Times New Roman" pitchFamily="18" charset="0"/>
              </a:rPr>
              <a:t>Medical Decision Support</a:t>
            </a:r>
          </a:p>
        </p:txBody>
      </p:sp>
      <p:sp>
        <p:nvSpPr>
          <p:cNvPr id="18" name="Text Box 16"/>
          <p:cNvSpPr txBox="1">
            <a:spLocks noChangeArrowheads="1"/>
          </p:cNvSpPr>
          <p:nvPr/>
        </p:nvSpPr>
        <p:spPr bwMode="auto">
          <a:xfrm>
            <a:off x="6771013" y="5567362"/>
            <a:ext cx="2286000" cy="369332"/>
          </a:xfrm>
          <a:prstGeom prst="rect">
            <a:avLst/>
          </a:prstGeom>
          <a:noFill/>
          <a:ln w="28575">
            <a:noFill/>
            <a:miter lim="800000"/>
            <a:headEnd/>
            <a:tailEnd/>
          </a:ln>
        </p:spPr>
        <p:txBody>
          <a:bodyPr wrap="square">
            <a:spAutoFit/>
          </a:bodyPr>
          <a:lstStyle>
            <a:defPPr>
              <a:defRPr lang="en-US"/>
            </a:defPPr>
            <a:lvl1pPr marL="285750" indent="-285750">
              <a:buFont typeface="Arial" pitchFamily="34" charset="0"/>
              <a:buChar char="•"/>
              <a:defRPr sz="1800">
                <a:solidFill>
                  <a:srgbClr val="002060"/>
                </a:solidFill>
                <a:latin typeface="Times New Roman" pitchFamily="18" charset="0"/>
              </a:defRPr>
            </a:lvl1pPr>
          </a:lstStyle>
          <a:p>
            <a:pPr marL="227013" indent="-227013"/>
            <a:r>
              <a:rPr lang="en-US" dirty="0"/>
              <a:t>Clinical Research</a:t>
            </a:r>
          </a:p>
        </p:txBody>
      </p:sp>
      <p:sp>
        <p:nvSpPr>
          <p:cNvPr id="19" name="Text Box 16"/>
          <p:cNvSpPr txBox="1">
            <a:spLocks noChangeArrowheads="1"/>
          </p:cNvSpPr>
          <p:nvPr/>
        </p:nvSpPr>
        <p:spPr bwMode="auto">
          <a:xfrm>
            <a:off x="6771013" y="4838700"/>
            <a:ext cx="2869081" cy="369332"/>
          </a:xfrm>
          <a:prstGeom prst="rect">
            <a:avLst/>
          </a:prstGeom>
          <a:noFill/>
          <a:ln w="28575">
            <a:noFill/>
            <a:miter lim="800000"/>
            <a:headEnd/>
            <a:tailEnd/>
          </a:ln>
        </p:spPr>
        <p:txBody>
          <a:bodyPr wrap="square">
            <a:spAutoFit/>
          </a:bodyPr>
          <a:lstStyle/>
          <a:p>
            <a:pPr marL="227013" indent="-227013">
              <a:buFont typeface="Arial" pitchFamily="34" charset="0"/>
              <a:buChar char="•"/>
            </a:pPr>
            <a:r>
              <a:rPr lang="en-US" sz="1800" dirty="0" smtClean="0">
                <a:solidFill>
                  <a:srgbClr val="002060"/>
                </a:solidFill>
                <a:latin typeface="Times New Roman" pitchFamily="18" charset="0"/>
              </a:rPr>
              <a:t>Quality Improvement</a:t>
            </a:r>
            <a:endParaRPr lang="en-US" sz="1800" dirty="0">
              <a:solidFill>
                <a:srgbClr val="002060"/>
              </a:solidFill>
              <a:latin typeface="Times New Roman" pitchFamily="18" charset="0"/>
            </a:endParaRPr>
          </a:p>
        </p:txBody>
      </p:sp>
      <p:sp>
        <p:nvSpPr>
          <p:cNvPr id="20" name="Text Box 16"/>
          <p:cNvSpPr txBox="1">
            <a:spLocks noChangeArrowheads="1"/>
          </p:cNvSpPr>
          <p:nvPr/>
        </p:nvSpPr>
        <p:spPr bwMode="auto">
          <a:xfrm>
            <a:off x="6771013" y="5187021"/>
            <a:ext cx="2412260" cy="369332"/>
          </a:xfrm>
          <a:prstGeom prst="rect">
            <a:avLst/>
          </a:prstGeom>
          <a:noFill/>
          <a:ln w="28575">
            <a:noFill/>
            <a:miter lim="800000"/>
            <a:headEnd/>
            <a:tailEnd/>
          </a:ln>
        </p:spPr>
        <p:txBody>
          <a:bodyPr wrap="square">
            <a:spAutoFit/>
          </a:bodyPr>
          <a:lstStyle/>
          <a:p>
            <a:pPr marL="227013" indent="-227013">
              <a:buFont typeface="Arial" pitchFamily="34" charset="0"/>
              <a:buChar char="•"/>
            </a:pPr>
            <a:r>
              <a:rPr lang="en-US" sz="1800" dirty="0" smtClean="0">
                <a:solidFill>
                  <a:srgbClr val="002060"/>
                </a:solidFill>
                <a:latin typeface="Times New Roman" pitchFamily="18" charset="0"/>
              </a:rPr>
              <a:t>Measures of Care</a:t>
            </a:r>
            <a:endParaRPr lang="en-US" sz="1800" dirty="0">
              <a:solidFill>
                <a:srgbClr val="002060"/>
              </a:solidFill>
              <a:latin typeface="Times New Roman" pitchFamily="18" charset="0"/>
            </a:endParaRPr>
          </a:p>
        </p:txBody>
      </p:sp>
      <p:sp>
        <p:nvSpPr>
          <p:cNvPr id="2" name="Title 1"/>
          <p:cNvSpPr>
            <a:spLocks noGrp="1"/>
          </p:cNvSpPr>
          <p:nvPr>
            <p:ph type="title"/>
          </p:nvPr>
        </p:nvSpPr>
        <p:spPr>
          <a:xfrm>
            <a:off x="1219200" y="304800"/>
            <a:ext cx="4994275" cy="571500"/>
          </a:xfrm>
        </p:spPr>
        <p:txBody>
          <a:bodyPr/>
          <a:lstStyle/>
          <a:p>
            <a:pPr algn="ctr"/>
            <a:r>
              <a:rPr lang="en-US" sz="2800" dirty="0" smtClean="0"/>
              <a:t>Re-Using Healthcare Data</a:t>
            </a:r>
            <a:endParaRPr lang="en-US" sz="2800" dirty="0"/>
          </a:p>
        </p:txBody>
      </p:sp>
    </p:spTree>
    <p:extLst>
      <p:ext uri="{BB962C8B-B14F-4D97-AF65-F5344CB8AC3E}">
        <p14:creationId xmlns:p14="http://schemas.microsoft.com/office/powerpoint/2010/main" val="24951395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36"/>
                                        </p:tgtEl>
                                        <p:attrNameLst>
                                          <p:attrName>style.visibility</p:attrName>
                                        </p:attrNameLst>
                                      </p:cBhvr>
                                      <p:to>
                                        <p:strVal val="visible"/>
                                      </p:to>
                                    </p:set>
                                    <p:anim calcmode="lin" valueType="num">
                                      <p:cBhvr additive="base">
                                        <p:cTn id="25" dur="500" fill="hold"/>
                                        <p:tgtEl>
                                          <p:spTgt spid="56336"/>
                                        </p:tgtEl>
                                        <p:attrNameLst>
                                          <p:attrName>ppt_x</p:attrName>
                                        </p:attrNameLst>
                                      </p:cBhvr>
                                      <p:tavLst>
                                        <p:tav tm="0">
                                          <p:val>
                                            <p:strVal val="#ppt_x"/>
                                          </p:val>
                                        </p:tav>
                                        <p:tav tm="100000">
                                          <p:val>
                                            <p:strVal val="#ppt_x"/>
                                          </p:val>
                                        </p:tav>
                                      </p:tavLst>
                                    </p:anim>
                                    <p:anim calcmode="lin" valueType="num">
                                      <p:cBhvr additive="base">
                                        <p:cTn id="26" dur="500" fill="hold"/>
                                        <p:tgtEl>
                                          <p:spTgt spid="563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6"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79EEED6F-0B8C-0C4B-B7B0-F85D973359C9}" type="slidenum">
              <a:rPr lang="en-US" sz="1600"/>
              <a:pPr/>
              <a:t>12</a:t>
            </a:fld>
            <a:endParaRPr lang="en-US" sz="1600"/>
          </a:p>
        </p:txBody>
      </p:sp>
      <p:sp>
        <p:nvSpPr>
          <p:cNvPr id="956440" name="Rectangle 24"/>
          <p:cNvSpPr>
            <a:spLocks noGrp="1" noChangeArrowheads="1"/>
          </p:cNvSpPr>
          <p:nvPr>
            <p:ph type="title" idx="4294967295"/>
          </p:nvPr>
        </p:nvSpPr>
        <p:spPr>
          <a:xfrm>
            <a:off x="0" y="381000"/>
            <a:ext cx="9144000" cy="533400"/>
          </a:xfrm>
        </p:spPr>
        <p:txBody>
          <a:bodyPr/>
          <a:lstStyle/>
          <a:p>
            <a:pPr>
              <a:buNone/>
            </a:pPr>
            <a:r>
              <a:rPr lang="en-US" sz="3200" dirty="0">
                <a:latin typeface="Times New Roman" charset="0"/>
              </a:rPr>
              <a:t>Example: Patients with Symptoms of </a:t>
            </a:r>
            <a:r>
              <a:rPr lang="en-US" sz="3200" dirty="0" smtClean="0">
                <a:latin typeface="Times New Roman" charset="0"/>
              </a:rPr>
              <a:t>Heart Disease</a:t>
            </a:r>
            <a:endParaRPr lang="en-US" sz="3200" dirty="0">
              <a:latin typeface="Times New Roman" charset="0"/>
            </a:endParaRPr>
          </a:p>
        </p:txBody>
      </p:sp>
      <p:grpSp>
        <p:nvGrpSpPr>
          <p:cNvPr id="55299" name="Group 2"/>
          <p:cNvGrpSpPr>
            <a:grpSpLocks/>
          </p:cNvGrpSpPr>
          <p:nvPr/>
        </p:nvGrpSpPr>
        <p:grpSpPr bwMode="auto">
          <a:xfrm>
            <a:off x="381000" y="1600200"/>
            <a:ext cx="5105400" cy="4572000"/>
            <a:chOff x="0" y="-144"/>
            <a:chExt cx="4272" cy="3552"/>
          </a:xfrm>
        </p:grpSpPr>
        <p:grpSp>
          <p:nvGrpSpPr>
            <p:cNvPr id="55307" name="Group 3"/>
            <p:cNvGrpSpPr>
              <a:grpSpLocks/>
            </p:cNvGrpSpPr>
            <p:nvPr/>
          </p:nvGrpSpPr>
          <p:grpSpPr bwMode="auto">
            <a:xfrm>
              <a:off x="0" y="-144"/>
              <a:ext cx="4272" cy="3216"/>
              <a:chOff x="0" y="0"/>
              <a:chExt cx="4272" cy="3216"/>
            </a:xfrm>
          </p:grpSpPr>
          <p:sp>
            <p:nvSpPr>
              <p:cNvPr id="956420" name="Rectangle 4"/>
              <p:cNvSpPr>
                <a:spLocks noChangeArrowheads="1"/>
              </p:cNvSpPr>
              <p:nvPr/>
            </p:nvSpPr>
            <p:spPr bwMode="auto">
              <a:xfrm>
                <a:off x="0" y="0"/>
                <a:ext cx="4272" cy="3216"/>
              </a:xfrm>
              <a:prstGeom prst="rect">
                <a:avLst/>
              </a:prstGeom>
              <a:solidFill>
                <a:srgbClr val="F8F8F8"/>
              </a:solidFill>
              <a:ln w="28575">
                <a:solidFill>
                  <a:schemeClr val="bg2"/>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Times New Roman" pitchFamily="18" charset="0"/>
                  <a:ea typeface="+mn-ea"/>
                </a:endParaRPr>
              </a:p>
            </p:txBody>
          </p:sp>
          <p:pic>
            <p:nvPicPr>
              <p:cNvPr id="55310" name="Picture 5" descr="j00786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 y="1008"/>
                <a:ext cx="55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6" descr="j02889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4" y="240"/>
                <a:ext cx="34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7" descr="j00787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 y="240"/>
                <a:ext cx="551"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3" name="Picture 8" descr="j00787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8" y="1248"/>
                <a:ext cx="73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4" name="Picture 9" descr="j00787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 y="1920"/>
                <a:ext cx="1022"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5" name="Picture 10" descr="j007870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 y="1248"/>
                <a:ext cx="710"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6" name="Picture 11" descr="j007874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 y="1968"/>
                <a:ext cx="78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7" name="Picture 12" descr="j007870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2" y="528"/>
                <a:ext cx="1104"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8" name="Picture 13" descr="j007873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84" y="1344"/>
                <a:ext cx="45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9" name="Picture 14" descr="j007874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2"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0" name="Picture 15" descr="j007879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0" y="240"/>
                <a:ext cx="912"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1" name="Picture 16" descr="SO00452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08" y="2304"/>
                <a:ext cx="19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8" name="Picture 17" descr="j007870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12" y="1968"/>
              <a:ext cx="834"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0" name="Picture 18" descr="SO00452_"/>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4350" y="1981200"/>
            <a:ext cx="1714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6435" name="AutoShape 19"/>
          <p:cNvSpPr>
            <a:spLocks noChangeArrowheads="1"/>
          </p:cNvSpPr>
          <p:nvPr/>
        </p:nvSpPr>
        <p:spPr bwMode="auto">
          <a:xfrm rot="5344197">
            <a:off x="6286500" y="1790700"/>
            <a:ext cx="1143000" cy="1219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8F8F8"/>
          </a:solidFill>
          <a:ln w="28575">
            <a:solidFill>
              <a:schemeClr val="tx1"/>
            </a:solidFill>
            <a:miter lim="800000"/>
            <a:headEnd/>
            <a:tailEnd/>
          </a:ln>
        </p:spPr>
        <p:txBody>
          <a:bodyPr wrap="none" anchor="ctr"/>
          <a:lstStyle/>
          <a:p>
            <a:endParaRPr lang="en-US">
              <a:solidFill>
                <a:srgbClr val="002060"/>
              </a:solidFill>
            </a:endParaRPr>
          </a:p>
        </p:txBody>
      </p:sp>
      <p:sp>
        <p:nvSpPr>
          <p:cNvPr id="956436" name="Text Box 20"/>
          <p:cNvSpPr txBox="1">
            <a:spLocks noChangeArrowheads="1"/>
          </p:cNvSpPr>
          <p:nvPr/>
        </p:nvSpPr>
        <p:spPr bwMode="auto">
          <a:xfrm>
            <a:off x="1508798" y="1066800"/>
            <a:ext cx="2454518" cy="461665"/>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400" dirty="0"/>
              <a:t>Patient Population</a:t>
            </a:r>
          </a:p>
        </p:txBody>
      </p:sp>
      <p:sp>
        <p:nvSpPr>
          <p:cNvPr id="956437" name="Text Box 21"/>
          <p:cNvSpPr txBox="1">
            <a:spLocks noChangeArrowheads="1"/>
          </p:cNvSpPr>
          <p:nvPr/>
        </p:nvSpPr>
        <p:spPr bwMode="auto">
          <a:xfrm>
            <a:off x="6096000" y="3124200"/>
            <a:ext cx="2198688" cy="701675"/>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dirty="0">
                <a:solidFill>
                  <a:schemeClr val="tx2"/>
                </a:solidFill>
              </a:rPr>
              <a:t>Data Collected in a </a:t>
            </a:r>
          </a:p>
          <a:p>
            <a:pPr algn="ctr"/>
            <a:r>
              <a:rPr lang="en-US" sz="2000" dirty="0">
                <a:solidFill>
                  <a:schemeClr val="tx2"/>
                </a:solidFill>
              </a:rPr>
              <a:t>Care Setting</a:t>
            </a:r>
          </a:p>
        </p:txBody>
      </p:sp>
      <p:sp>
        <p:nvSpPr>
          <p:cNvPr id="956438" name="AutoShape 22"/>
          <p:cNvSpPr>
            <a:spLocks noChangeArrowheads="1"/>
          </p:cNvSpPr>
          <p:nvPr/>
        </p:nvSpPr>
        <p:spPr bwMode="auto">
          <a:xfrm>
            <a:off x="6858000" y="3971925"/>
            <a:ext cx="685800" cy="762000"/>
          </a:xfrm>
          <a:prstGeom prst="downArrow">
            <a:avLst>
              <a:gd name="adj1" fmla="val 50000"/>
              <a:gd name="adj2" fmla="val 48611"/>
            </a:avLst>
          </a:prstGeom>
          <a:solidFill>
            <a:srgbClr val="F8F8F8"/>
          </a:solidFill>
          <a:ln w="28575">
            <a:solidFill>
              <a:schemeClr val="tx1"/>
            </a:solidFill>
            <a:miter lim="800000"/>
            <a:headEnd/>
            <a:tailEnd/>
          </a:ln>
        </p:spPr>
        <p:txBody>
          <a:bodyPr wrap="none" anchor="ctr"/>
          <a:lstStyle/>
          <a:p>
            <a:endParaRPr lang="en-US">
              <a:solidFill>
                <a:srgbClr val="002060"/>
              </a:solidFill>
            </a:endParaRPr>
          </a:p>
        </p:txBody>
      </p:sp>
      <p:pic>
        <p:nvPicPr>
          <p:cNvPr id="55305" name="Picture 23" descr="j008230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629400" y="4810125"/>
            <a:ext cx="1397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977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p:txBody>
          <a:bodyPr/>
          <a:lstStyle/>
          <a:p>
            <a:r>
              <a:rPr lang="en-US" dirty="0">
                <a:latin typeface="Times New Roman" charset="0"/>
              </a:rPr>
              <a:t>Original Data</a:t>
            </a:r>
          </a:p>
        </p:txBody>
      </p:sp>
      <p:sp>
        <p:nvSpPr>
          <p:cNvPr id="7"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08E18B52-D7C0-E548-9520-DD19696411B7}" type="slidenum">
              <a:rPr lang="en-US" sz="1600"/>
              <a:pPr/>
              <a:t>13</a:t>
            </a:fld>
            <a:endParaRPr lang="en-US" sz="1600"/>
          </a:p>
        </p:txBody>
      </p:sp>
      <p:graphicFrame>
        <p:nvGraphicFramePr>
          <p:cNvPr id="3074" name="Object 3"/>
          <p:cNvGraphicFramePr>
            <a:graphicFrameLocks noChangeAspect="1"/>
          </p:cNvGraphicFramePr>
          <p:nvPr>
            <p:extLst>
              <p:ext uri="{D42A27DB-BD31-4B8C-83A1-F6EECF244321}">
                <p14:modId xmlns:p14="http://schemas.microsoft.com/office/powerpoint/2010/main" val="3229352174"/>
              </p:ext>
            </p:extLst>
          </p:nvPr>
        </p:nvGraphicFramePr>
        <p:xfrm>
          <a:off x="1905000" y="1676400"/>
          <a:ext cx="6934200" cy="4151313"/>
        </p:xfrm>
        <a:graphic>
          <a:graphicData uri="http://schemas.openxmlformats.org/presentationml/2006/ole">
            <mc:AlternateContent xmlns:mc="http://schemas.openxmlformats.org/markup-compatibility/2006">
              <mc:Choice xmlns:v="urn:schemas-microsoft-com:vml" Requires="v">
                <p:oleObj spid="_x0000_s7286" name="Worksheet" r:id="rId4" imgW="2752954" imgH="1648054" progId="Excel.Sheet.8">
                  <p:link updateAutomatic="1"/>
                </p:oleObj>
              </mc:Choice>
              <mc:Fallback>
                <p:oleObj name="Worksheet" r:id="rId4" imgW="2752954" imgH="1648054"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676400"/>
                        <a:ext cx="6934200" cy="4151313"/>
                      </a:xfrm>
                      <a:prstGeom prst="rect">
                        <a:avLst/>
                      </a:prstGeom>
                      <a:solidFill>
                        <a:schemeClr val="accent1"/>
                      </a:solidFill>
                      <a:ln w="38100">
                        <a:solidFill>
                          <a:schemeClr val="bg1"/>
                        </a:solidFill>
                      </a:ln>
                      <a:effectLst/>
                    </p:spPr>
                  </p:pic>
                </p:oleObj>
              </mc:Fallback>
            </mc:AlternateContent>
          </a:graphicData>
        </a:graphic>
      </p:graphicFrame>
      <p:pic>
        <p:nvPicPr>
          <p:cNvPr id="3077" name="Picture 4" descr="j008230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7000" y="1828800"/>
            <a:ext cx="1397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8469" name="AutoShape 5"/>
          <p:cNvSpPr>
            <a:spLocks noChangeArrowheads="1"/>
          </p:cNvSpPr>
          <p:nvPr/>
        </p:nvSpPr>
        <p:spPr bwMode="auto">
          <a:xfrm rot="5400000">
            <a:off x="355600" y="3657600"/>
            <a:ext cx="1219200" cy="10668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8F8F8"/>
          </a:solidFill>
          <a:ln w="28575">
            <a:solidFill>
              <a:schemeClr val="bg2"/>
            </a:solidFill>
            <a:miter lim="800000"/>
            <a:headEnd/>
            <a:tailEnd/>
          </a:ln>
          <a:effectLst/>
        </p:spPr>
        <p:txBody>
          <a:bodyPr wrap="none" anchor="ctr"/>
          <a:lstStyle/>
          <a:p>
            <a:pPr>
              <a:defRPr/>
            </a:pPr>
            <a:endParaRPr lang="en-US">
              <a:latin typeface="Times New Roman" pitchFamily="18" charset="0"/>
              <a:ea typeface="+mn-ea"/>
            </a:endParaRPr>
          </a:p>
        </p:txBody>
      </p:sp>
    </p:spTree>
    <p:extLst>
      <p:ext uri="{BB962C8B-B14F-4D97-AF65-F5344CB8AC3E}">
        <p14:creationId xmlns:p14="http://schemas.microsoft.com/office/powerpoint/2010/main" val="2313294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lstStyle/>
          <a:p>
            <a:r>
              <a:rPr lang="en-US" sz="3600">
                <a:latin typeface="Times New Roman" charset="0"/>
              </a:rPr>
              <a:t>Summarizing the Data: The Numbers</a:t>
            </a:r>
          </a:p>
        </p:txBody>
      </p:sp>
      <p:graphicFrame>
        <p:nvGraphicFramePr>
          <p:cNvPr id="960515" name="Object 3"/>
          <p:cNvGraphicFramePr>
            <a:graphicFrameLocks noChangeAspect="1"/>
          </p:cNvGraphicFramePr>
          <p:nvPr>
            <p:extLst>
              <p:ext uri="{D42A27DB-BD31-4B8C-83A1-F6EECF244321}">
                <p14:modId xmlns:p14="http://schemas.microsoft.com/office/powerpoint/2010/main" val="4187364990"/>
              </p:ext>
            </p:extLst>
          </p:nvPr>
        </p:nvGraphicFramePr>
        <p:xfrm>
          <a:off x="1757363" y="3906838"/>
          <a:ext cx="5710237" cy="2036762"/>
        </p:xfrm>
        <a:graphic>
          <a:graphicData uri="http://schemas.openxmlformats.org/presentationml/2006/ole">
            <mc:AlternateContent xmlns:mc="http://schemas.openxmlformats.org/markup-compatibility/2006">
              <mc:Choice xmlns:v="urn:schemas-microsoft-com:vml" Requires="v">
                <p:oleObj spid="_x0000_s9432" name="Worksheet" r:id="rId4" imgW="2562454" imgH="914705" progId="Excel.Sheet.8">
                  <p:link updateAutomatic="1"/>
                </p:oleObj>
              </mc:Choice>
              <mc:Fallback>
                <p:oleObj name="Worksheet" r:id="rId4" imgW="2562454" imgH="914705"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363" y="3906838"/>
                        <a:ext cx="5710237" cy="2036762"/>
                      </a:xfrm>
                      <a:prstGeom prst="rect">
                        <a:avLst/>
                      </a:prstGeom>
                      <a:solidFill>
                        <a:srgbClr val="ADDBFF"/>
                      </a:solidFill>
                      <a:ln w="38100">
                        <a:solidFill>
                          <a:schemeClr val="bg2"/>
                        </a:solidFill>
                        <a:miter lim="800000"/>
                        <a:headEnd/>
                        <a:tailEnd/>
                      </a:ln>
                      <a:effectLst/>
                      <a:extLst/>
                    </p:spPr>
                  </p:pic>
                </p:oleObj>
              </mc:Fallback>
            </mc:AlternateContent>
          </a:graphicData>
        </a:graphic>
      </p:graphicFrame>
      <p:graphicFrame>
        <p:nvGraphicFramePr>
          <p:cNvPr id="960516" name="Object 4"/>
          <p:cNvGraphicFramePr>
            <a:graphicFrameLocks noChangeAspect="1"/>
          </p:cNvGraphicFramePr>
          <p:nvPr>
            <p:extLst>
              <p:ext uri="{D42A27DB-BD31-4B8C-83A1-F6EECF244321}">
                <p14:modId xmlns:p14="http://schemas.microsoft.com/office/powerpoint/2010/main" val="146870611"/>
              </p:ext>
            </p:extLst>
          </p:nvPr>
        </p:nvGraphicFramePr>
        <p:xfrm>
          <a:off x="1754188" y="2306638"/>
          <a:ext cx="5334000" cy="1293812"/>
        </p:xfrm>
        <a:graphic>
          <a:graphicData uri="http://schemas.openxmlformats.org/presentationml/2006/ole">
            <mc:AlternateContent xmlns:mc="http://schemas.openxmlformats.org/markup-compatibility/2006">
              <mc:Choice xmlns:v="urn:schemas-microsoft-com:vml" Requires="v">
                <p:oleObj spid="_x0000_s9433" name="Worksheet" r:id="rId7" imgW="1609954" imgH="390754" progId="Excel.Sheet.8">
                  <p:embed/>
                </p:oleObj>
              </mc:Choice>
              <mc:Fallback>
                <p:oleObj name="Worksheet" r:id="rId7" imgW="1609954" imgH="390754"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188" y="2306638"/>
                        <a:ext cx="5334000" cy="1293812"/>
                      </a:xfrm>
                      <a:prstGeom prst="rect">
                        <a:avLst/>
                      </a:prstGeom>
                      <a:solidFill>
                        <a:srgbClr val="ADDBFF"/>
                      </a:solidFill>
                      <a:ln w="38100" cap="sq">
                        <a:solidFill>
                          <a:schemeClr val="bg2"/>
                        </a:solidFill>
                        <a:miter lim="800000"/>
                        <a:headEnd type="none" w="sm" len="sm"/>
                        <a:tailEnd type="none" w="sm" len="sm"/>
                      </a:ln>
                      <a:effectLst/>
                      <a:extLst/>
                    </p:spPr>
                  </p:pic>
                </p:oleObj>
              </mc:Fallback>
            </mc:AlternateContent>
          </a:graphicData>
        </a:graphic>
      </p:graphicFrame>
      <p:sp>
        <p:nvSpPr>
          <p:cNvPr id="960517" name="Rectangle 5"/>
          <p:cNvSpPr>
            <a:spLocks noChangeArrowheads="1"/>
          </p:cNvSpPr>
          <p:nvPr/>
        </p:nvSpPr>
        <p:spPr bwMode="auto">
          <a:xfrm>
            <a:off x="1681871" y="1295400"/>
            <a:ext cx="5111921" cy="523220"/>
          </a:xfrm>
          <a:prstGeom prst="rect">
            <a:avLst/>
          </a:prstGeom>
          <a:noFill/>
          <a:ln w="28575">
            <a:noFill/>
            <a:miter lim="800000"/>
            <a:headEnd/>
            <a:tailEnd/>
          </a:ln>
          <a:effectLst/>
        </p:spPr>
        <p:txBody>
          <a:bodyPr wrap="none">
            <a:spAutoFit/>
          </a:bodyPr>
          <a:lstStyle/>
          <a:p>
            <a:pPr algn="ctr"/>
            <a:r>
              <a:rPr lang="en-US" sz="2800" i="1" dirty="0">
                <a:solidFill>
                  <a:srgbClr val="000000"/>
                </a:solidFill>
              </a:rPr>
              <a:t>A Condensed Look at 1000 Cases</a:t>
            </a:r>
          </a:p>
        </p:txBody>
      </p:sp>
    </p:spTree>
    <p:extLst>
      <p:ext uri="{BB962C8B-B14F-4D97-AF65-F5344CB8AC3E}">
        <p14:creationId xmlns:p14="http://schemas.microsoft.com/office/powerpoint/2010/main" val="440379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60516"/>
                                        </p:tgtEl>
                                        <p:attrNameLst>
                                          <p:attrName>style.visibility</p:attrName>
                                        </p:attrNameLst>
                                      </p:cBhvr>
                                      <p:to>
                                        <p:strVal val="visible"/>
                                      </p:to>
                                    </p:set>
                                    <p:anim calcmode="lin" valueType="num">
                                      <p:cBhvr additive="base">
                                        <p:cTn id="7" dur="500" fill="hold"/>
                                        <p:tgtEl>
                                          <p:spTgt spid="960516"/>
                                        </p:tgtEl>
                                        <p:attrNameLst>
                                          <p:attrName>ppt_x</p:attrName>
                                        </p:attrNameLst>
                                      </p:cBhvr>
                                      <p:tavLst>
                                        <p:tav tm="0">
                                          <p:val>
                                            <p:strVal val="0-#ppt_w/2"/>
                                          </p:val>
                                        </p:tav>
                                        <p:tav tm="100000">
                                          <p:val>
                                            <p:strVal val="#ppt_x"/>
                                          </p:val>
                                        </p:tav>
                                      </p:tavLst>
                                    </p:anim>
                                    <p:anim calcmode="lin" valueType="num">
                                      <p:cBhvr additive="base">
                                        <p:cTn id="8" dur="500" fill="hold"/>
                                        <p:tgtEl>
                                          <p:spTgt spid="96051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60515"/>
                                        </p:tgtEl>
                                        <p:attrNameLst>
                                          <p:attrName>style.visibility</p:attrName>
                                        </p:attrNameLst>
                                      </p:cBhvr>
                                      <p:to>
                                        <p:strVal val="visible"/>
                                      </p:to>
                                    </p:set>
                                    <p:anim calcmode="lin" valueType="num">
                                      <p:cBhvr additive="base">
                                        <p:cTn id="13" dur="500" fill="hold"/>
                                        <p:tgtEl>
                                          <p:spTgt spid="960515"/>
                                        </p:tgtEl>
                                        <p:attrNameLst>
                                          <p:attrName>ppt_x</p:attrName>
                                        </p:attrNameLst>
                                      </p:cBhvr>
                                      <p:tavLst>
                                        <p:tav tm="0">
                                          <p:val>
                                            <p:strVal val="0-#ppt_w/2"/>
                                          </p:val>
                                        </p:tav>
                                        <p:tav tm="100000">
                                          <p:val>
                                            <p:strVal val="#ppt_x"/>
                                          </p:val>
                                        </p:tav>
                                      </p:tavLst>
                                    </p:anim>
                                    <p:anim calcmode="lin" valueType="num">
                                      <p:cBhvr additive="base">
                                        <p:cTn id="14" dur="500" fill="hold"/>
                                        <p:tgtEl>
                                          <p:spTgt spid="960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381000" y="152400"/>
            <a:ext cx="8763000" cy="1143000"/>
          </a:xfrm>
        </p:spPr>
        <p:txBody>
          <a:bodyPr/>
          <a:lstStyle/>
          <a:p>
            <a:pPr>
              <a:defRPr/>
            </a:pPr>
            <a:r>
              <a:rPr lang="en-US" sz="3600" dirty="0" smtClean="0">
                <a:ea typeface="+mj-ea"/>
              </a:rPr>
              <a:t>Summarizing the Data: The Numbers</a:t>
            </a:r>
            <a:endParaRPr lang="en-US" sz="2800" i="1" dirty="0" smtClean="0">
              <a:ea typeface="+mj-ea"/>
            </a:endParaRPr>
          </a:p>
        </p:txBody>
      </p:sp>
      <p:graphicFrame>
        <p:nvGraphicFramePr>
          <p:cNvPr id="5122" name="Object 3"/>
          <p:cNvGraphicFramePr>
            <a:graphicFrameLocks noChangeAspect="1"/>
          </p:cNvGraphicFramePr>
          <p:nvPr>
            <p:extLst>
              <p:ext uri="{D42A27DB-BD31-4B8C-83A1-F6EECF244321}">
                <p14:modId xmlns:p14="http://schemas.microsoft.com/office/powerpoint/2010/main" val="1428432909"/>
              </p:ext>
            </p:extLst>
          </p:nvPr>
        </p:nvGraphicFramePr>
        <p:xfrm>
          <a:off x="993775" y="3581400"/>
          <a:ext cx="5710238" cy="2036763"/>
        </p:xfrm>
        <a:graphic>
          <a:graphicData uri="http://schemas.openxmlformats.org/presentationml/2006/ole">
            <mc:AlternateContent xmlns:mc="http://schemas.openxmlformats.org/markup-compatibility/2006">
              <mc:Choice xmlns:v="urn:schemas-microsoft-com:vml" Requires="v">
                <p:oleObj spid="_x0000_s11782" name="Worksheet" r:id="rId4" imgW="2562454" imgH="914705" progId="Excel.Sheet.8">
                  <p:link updateAutomatic="1"/>
                </p:oleObj>
              </mc:Choice>
              <mc:Fallback>
                <p:oleObj name="Worksheet" r:id="rId4" imgW="2562454" imgH="914705"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3581400"/>
                        <a:ext cx="5710238" cy="2036763"/>
                      </a:xfrm>
                      <a:prstGeom prst="rect">
                        <a:avLst/>
                      </a:prstGeom>
                      <a:solidFill>
                        <a:srgbClr val="ADDBFF"/>
                      </a:solidFill>
                      <a:ln w="38100">
                        <a:solidFill>
                          <a:schemeClr val="bg2"/>
                        </a:solidFill>
                        <a:miter lim="800000"/>
                        <a:headEnd/>
                        <a:tailEnd/>
                      </a:ln>
                      <a:effectLst/>
                      <a:extLst/>
                    </p:spPr>
                  </p:pic>
                </p:oleObj>
              </mc:Fallback>
            </mc:AlternateContent>
          </a:graphicData>
        </a:graphic>
      </p:graphicFrame>
      <p:graphicFrame>
        <p:nvGraphicFramePr>
          <p:cNvPr id="5123" name="Object 4"/>
          <p:cNvGraphicFramePr>
            <a:graphicFrameLocks noChangeAspect="1"/>
          </p:cNvGraphicFramePr>
          <p:nvPr>
            <p:extLst>
              <p:ext uri="{D42A27DB-BD31-4B8C-83A1-F6EECF244321}">
                <p14:modId xmlns:p14="http://schemas.microsoft.com/office/powerpoint/2010/main" val="2580142226"/>
              </p:ext>
            </p:extLst>
          </p:nvPr>
        </p:nvGraphicFramePr>
        <p:xfrm>
          <a:off x="990600" y="1981200"/>
          <a:ext cx="5334000" cy="1293813"/>
        </p:xfrm>
        <a:graphic>
          <a:graphicData uri="http://schemas.openxmlformats.org/presentationml/2006/ole">
            <mc:AlternateContent xmlns:mc="http://schemas.openxmlformats.org/markup-compatibility/2006">
              <mc:Choice xmlns:v="urn:schemas-microsoft-com:vml" Requires="v">
                <p:oleObj spid="_x0000_s11783" name="Worksheet" r:id="rId6" imgW="1609954" imgH="390754" progId="Excel.Sheet.8">
                  <p:embed/>
                </p:oleObj>
              </mc:Choice>
              <mc:Fallback>
                <p:oleObj name="Worksheet" r:id="rId6" imgW="1609954" imgH="390754"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981200"/>
                        <a:ext cx="5334000" cy="1293813"/>
                      </a:xfrm>
                      <a:prstGeom prst="rect">
                        <a:avLst/>
                      </a:prstGeom>
                      <a:solidFill>
                        <a:srgbClr val="BAC9F4"/>
                      </a:solidFill>
                      <a:ln w="38100" cap="sq">
                        <a:solidFill>
                          <a:schemeClr val="bg2"/>
                        </a:solidFill>
                        <a:miter lim="800000"/>
                        <a:headEnd type="none" w="sm" len="sm"/>
                        <a:tailEnd type="none" w="sm" len="sm"/>
                      </a:ln>
                      <a:effectLst/>
                      <a:extLst/>
                    </p:spPr>
                  </p:pic>
                </p:oleObj>
              </mc:Fallback>
            </mc:AlternateContent>
          </a:graphicData>
        </a:graphic>
      </p:graphicFrame>
      <p:graphicFrame>
        <p:nvGraphicFramePr>
          <p:cNvPr id="962565" name="Object 5"/>
          <p:cNvGraphicFramePr>
            <a:graphicFrameLocks noChangeAspect="1"/>
          </p:cNvGraphicFramePr>
          <p:nvPr>
            <p:extLst>
              <p:ext uri="{D42A27DB-BD31-4B8C-83A1-F6EECF244321}">
                <p14:modId xmlns:p14="http://schemas.microsoft.com/office/powerpoint/2010/main" val="1594907509"/>
              </p:ext>
            </p:extLst>
          </p:nvPr>
        </p:nvGraphicFramePr>
        <p:xfrm>
          <a:off x="1295400" y="2286000"/>
          <a:ext cx="5638800" cy="1276350"/>
        </p:xfrm>
        <a:graphic>
          <a:graphicData uri="http://schemas.openxmlformats.org/presentationml/2006/ole">
            <mc:AlternateContent xmlns:mc="http://schemas.openxmlformats.org/markup-compatibility/2006">
              <mc:Choice xmlns:v="urn:schemas-microsoft-com:vml" Requires="v">
                <p:oleObj spid="_x0000_s11784" name="Worksheet" r:id="rId8" imgW="1838554" imgH="390754" progId="Excel.Sheet.8">
                  <p:link updateAutomatic="1"/>
                </p:oleObj>
              </mc:Choice>
              <mc:Fallback>
                <p:oleObj name="Worksheet" r:id="rId8" imgW="1838554" imgH="390754" progId="Excel.Sheet.8">
                  <p:link updateAutomatic="1"/>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2286000"/>
                        <a:ext cx="5638800" cy="1276350"/>
                      </a:xfrm>
                      <a:prstGeom prst="rect">
                        <a:avLst/>
                      </a:prstGeom>
                      <a:solidFill>
                        <a:srgbClr val="ADDBFF"/>
                      </a:solidFill>
                      <a:ln w="38100">
                        <a:solidFill>
                          <a:schemeClr val="bg2"/>
                        </a:solidFill>
                        <a:miter lim="800000"/>
                        <a:headEnd/>
                        <a:tailEnd/>
                      </a:ln>
                      <a:effectLst/>
                      <a:extLst/>
                    </p:spPr>
                  </p:pic>
                </p:oleObj>
              </mc:Fallback>
            </mc:AlternateContent>
          </a:graphicData>
        </a:graphic>
      </p:graphicFrame>
      <p:sp>
        <p:nvSpPr>
          <p:cNvPr id="962566" name="Rectangle 6"/>
          <p:cNvSpPr>
            <a:spLocks noChangeArrowheads="1"/>
          </p:cNvSpPr>
          <p:nvPr/>
        </p:nvSpPr>
        <p:spPr bwMode="auto">
          <a:xfrm>
            <a:off x="1969209" y="1219200"/>
            <a:ext cx="5111921" cy="523220"/>
          </a:xfrm>
          <a:prstGeom prst="rect">
            <a:avLst/>
          </a:prstGeom>
          <a:noFill/>
          <a:ln w="28575">
            <a:noFill/>
            <a:miter lim="800000"/>
            <a:headEnd/>
            <a:tailEnd/>
          </a:ln>
          <a:effectLst/>
        </p:spPr>
        <p:txBody>
          <a:bodyPr wrap="none">
            <a:spAutoFit/>
          </a:bodyPr>
          <a:lstStyle/>
          <a:p>
            <a:pPr algn="ctr"/>
            <a:r>
              <a:rPr lang="en-US" sz="2800" i="1" dirty="0"/>
              <a:t>A Condensed Look at 1000 Cases</a:t>
            </a:r>
          </a:p>
        </p:txBody>
      </p:sp>
      <p:grpSp>
        <p:nvGrpSpPr>
          <p:cNvPr id="2" name="Group 7"/>
          <p:cNvGrpSpPr>
            <a:grpSpLocks/>
          </p:cNvGrpSpPr>
          <p:nvPr/>
        </p:nvGrpSpPr>
        <p:grpSpPr bwMode="auto">
          <a:xfrm>
            <a:off x="609600" y="3962400"/>
            <a:ext cx="7772400" cy="2743200"/>
            <a:chOff x="672" y="2496"/>
            <a:chExt cx="4896" cy="1728"/>
          </a:xfrm>
          <a:effectLst/>
        </p:grpSpPr>
        <p:sp>
          <p:nvSpPr>
            <p:cNvPr id="962568" name="Rectangle 8"/>
            <p:cNvSpPr>
              <a:spLocks noChangeArrowheads="1"/>
            </p:cNvSpPr>
            <p:nvPr/>
          </p:nvSpPr>
          <p:spPr bwMode="auto">
            <a:xfrm>
              <a:off x="672" y="3648"/>
              <a:ext cx="4896" cy="576"/>
            </a:xfrm>
            <a:prstGeom prst="rect">
              <a:avLst/>
            </a:prstGeom>
            <a:noFill/>
            <a:ln w="9525">
              <a:noFill/>
              <a:miter lim="800000"/>
              <a:headEnd/>
              <a:tailEnd/>
            </a:ln>
            <a:effectLst/>
          </p:spPr>
          <p:txBody>
            <a:bodyPr anchor="ctr"/>
            <a:lstStyle/>
            <a:p>
              <a:pPr algn="ctr"/>
              <a:r>
                <a:rPr lang="en-US" sz="2400" b="1" dirty="0">
                  <a:solidFill>
                    <a:schemeClr val="tx2"/>
                  </a:solidFill>
                </a:rPr>
                <a:t>Another Summary: The Joint Probability Distribution</a:t>
              </a:r>
            </a:p>
          </p:txBody>
        </p:sp>
        <p:grpSp>
          <p:nvGrpSpPr>
            <p:cNvPr id="5134" name="Group 9"/>
            <p:cNvGrpSpPr>
              <a:grpSpLocks/>
            </p:cNvGrpSpPr>
            <p:nvPr/>
          </p:nvGrpSpPr>
          <p:grpSpPr bwMode="auto">
            <a:xfrm>
              <a:off x="1152" y="2496"/>
              <a:ext cx="3648" cy="1284"/>
              <a:chOff x="1248" y="2448"/>
              <a:chExt cx="3648" cy="1284"/>
            </a:xfrm>
          </p:grpSpPr>
          <p:graphicFrame>
            <p:nvGraphicFramePr>
              <p:cNvPr id="5126" name="Object 10"/>
              <p:cNvGraphicFramePr>
                <a:graphicFrameLocks noChangeAspect="1"/>
              </p:cNvGraphicFramePr>
              <p:nvPr>
                <p:extLst>
                  <p:ext uri="{D42A27DB-BD31-4B8C-83A1-F6EECF244321}">
                    <p14:modId xmlns:p14="http://schemas.microsoft.com/office/powerpoint/2010/main" val="1989458661"/>
                  </p:ext>
                </p:extLst>
              </p:nvPr>
            </p:nvGraphicFramePr>
            <p:xfrm>
              <a:off x="1248" y="2448"/>
              <a:ext cx="3648" cy="1284"/>
            </p:xfrm>
            <a:graphic>
              <a:graphicData uri="http://schemas.openxmlformats.org/presentationml/2006/ole">
                <mc:AlternateContent xmlns:mc="http://schemas.openxmlformats.org/markup-compatibility/2006">
                  <mc:Choice xmlns:v="urn:schemas-microsoft-com:vml" Requires="v">
                    <p:oleObj spid="_x0000_s11785" name="Worksheet" r:id="rId10" imgW="2810256" imgH="914705" progId="Excel.Sheet.8">
                      <p:link updateAutomatic="1"/>
                    </p:oleObj>
                  </mc:Choice>
                  <mc:Fallback>
                    <p:oleObj name="Worksheet" r:id="rId10" imgW="2810256" imgH="914705" progId="Excel.Sheet.8">
                      <p:link updateAutomatic="1"/>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48" y="2448"/>
                            <a:ext cx="3648" cy="1284"/>
                          </a:xfrm>
                          <a:prstGeom prst="rect">
                            <a:avLst/>
                          </a:prstGeom>
                          <a:solidFill>
                            <a:srgbClr val="ADDBFF"/>
                          </a:solidFill>
                          <a:ln w="38100">
                            <a:solidFill>
                              <a:schemeClr val="bg2"/>
                            </a:solidFill>
                            <a:miter lim="800000"/>
                            <a:headEnd/>
                            <a:tailEnd/>
                          </a:ln>
                          <a:effectLst/>
                          <a:extLst/>
                        </p:spPr>
                      </p:pic>
                    </p:oleObj>
                  </mc:Fallback>
                </mc:AlternateContent>
              </a:graphicData>
            </a:graphic>
          </p:graphicFrame>
          <p:grpSp>
            <p:nvGrpSpPr>
              <p:cNvPr id="5135" name="Group 11"/>
              <p:cNvGrpSpPr>
                <a:grpSpLocks/>
              </p:cNvGrpSpPr>
              <p:nvPr/>
            </p:nvGrpSpPr>
            <p:grpSpPr bwMode="auto">
              <a:xfrm>
                <a:off x="2448" y="2688"/>
                <a:ext cx="2256" cy="1008"/>
                <a:chOff x="2352" y="2592"/>
                <a:chExt cx="2208" cy="1008"/>
              </a:xfrm>
            </p:grpSpPr>
            <p:sp>
              <p:nvSpPr>
                <p:cNvPr id="962572" name="Rectangle 12"/>
                <p:cNvSpPr>
                  <a:spLocks noChangeArrowheads="1"/>
                </p:cNvSpPr>
                <p:nvPr/>
              </p:nvSpPr>
              <p:spPr bwMode="auto">
                <a:xfrm>
                  <a:off x="4080" y="2592"/>
                  <a:ext cx="480" cy="1008"/>
                </a:xfrm>
                <a:prstGeom prst="rect">
                  <a:avLst/>
                </a:prstGeom>
                <a:solidFill>
                  <a:srgbClr val="ADDBFF"/>
                </a:solidFill>
                <a:ln w="28575">
                  <a:noFill/>
                  <a:miter lim="800000"/>
                  <a:headEnd/>
                  <a:tailEnd/>
                </a:ln>
                <a:effectLst/>
              </p:spPr>
              <p:txBody>
                <a:bodyPr wrap="none" anchor="ctr"/>
                <a:lstStyle/>
                <a:p>
                  <a:pPr algn="ctr">
                    <a:defRPr/>
                  </a:pPr>
                  <a:endParaRPr lang="en-US" sz="2400">
                    <a:solidFill>
                      <a:srgbClr val="000000"/>
                    </a:solidFill>
                    <a:effectLst>
                      <a:outerShdw blurRad="38100" dist="38100" dir="2700000" algn="tl">
                        <a:srgbClr val="000000"/>
                      </a:outerShdw>
                    </a:effectLst>
                    <a:latin typeface="Times New Roman" pitchFamily="18" charset="0"/>
                    <a:ea typeface="+mn-ea"/>
                  </a:endParaRPr>
                </a:p>
              </p:txBody>
            </p:sp>
            <p:sp>
              <p:nvSpPr>
                <p:cNvPr id="962573" name="Rectangle 13"/>
                <p:cNvSpPr>
                  <a:spLocks noChangeArrowheads="1"/>
                </p:cNvSpPr>
                <p:nvPr/>
              </p:nvSpPr>
              <p:spPr bwMode="auto">
                <a:xfrm>
                  <a:off x="2352" y="3408"/>
                  <a:ext cx="1584" cy="192"/>
                </a:xfrm>
                <a:prstGeom prst="rect">
                  <a:avLst/>
                </a:prstGeom>
                <a:solidFill>
                  <a:srgbClr val="ADDBFF"/>
                </a:solidFill>
                <a:ln w="28575">
                  <a:noFill/>
                  <a:miter lim="800000"/>
                  <a:headEnd/>
                  <a:tailEnd/>
                </a:ln>
                <a:effectLst/>
              </p:spPr>
              <p:txBody>
                <a:bodyPr wrap="none" anchor="ctr"/>
                <a:lstStyle/>
                <a:p>
                  <a:pPr algn="ctr">
                    <a:defRPr/>
                  </a:pPr>
                  <a:endParaRPr lang="en-US" sz="2400">
                    <a:solidFill>
                      <a:srgbClr val="000000"/>
                    </a:solidFill>
                    <a:effectLst>
                      <a:outerShdw blurRad="38100" dist="38100" dir="2700000" algn="tl">
                        <a:srgbClr val="000000"/>
                      </a:outerShdw>
                    </a:effectLst>
                    <a:latin typeface="Times New Roman" pitchFamily="18" charset="0"/>
                    <a:ea typeface="+mn-ea"/>
                  </a:endParaRPr>
                </a:p>
              </p:txBody>
            </p:sp>
          </p:grpSp>
        </p:grpSp>
      </p:grpSp>
      <p:grpSp>
        <p:nvGrpSpPr>
          <p:cNvPr id="5" name="Group 14"/>
          <p:cNvGrpSpPr>
            <a:grpSpLocks/>
          </p:cNvGrpSpPr>
          <p:nvPr/>
        </p:nvGrpSpPr>
        <p:grpSpPr bwMode="auto">
          <a:xfrm>
            <a:off x="1365250" y="3962400"/>
            <a:ext cx="8001000" cy="2038350"/>
            <a:chOff x="4704" y="3696"/>
            <a:chExt cx="5040" cy="1284"/>
          </a:xfrm>
          <a:effectLst/>
        </p:grpSpPr>
        <p:graphicFrame>
          <p:nvGraphicFramePr>
            <p:cNvPr id="5125" name="Object 15"/>
            <p:cNvGraphicFramePr>
              <a:graphicFrameLocks noChangeAspect="1"/>
            </p:cNvGraphicFramePr>
            <p:nvPr>
              <p:extLst>
                <p:ext uri="{D42A27DB-BD31-4B8C-83A1-F6EECF244321}">
                  <p14:modId xmlns:p14="http://schemas.microsoft.com/office/powerpoint/2010/main" val="3248463131"/>
                </p:ext>
              </p:extLst>
            </p:nvPr>
          </p:nvGraphicFramePr>
          <p:xfrm>
            <a:off x="4704" y="3696"/>
            <a:ext cx="3648" cy="1284"/>
          </p:xfrm>
          <a:graphic>
            <a:graphicData uri="http://schemas.openxmlformats.org/presentationml/2006/ole">
              <mc:AlternateContent xmlns:mc="http://schemas.openxmlformats.org/markup-compatibility/2006">
                <mc:Choice xmlns:v="urn:schemas-microsoft-com:vml" Requires="v">
                  <p:oleObj spid="_x0000_s11786" name="Worksheet" r:id="rId10" imgW="2810256" imgH="914705" progId="Excel.Sheet.8">
                    <p:link updateAutomatic="1"/>
                  </p:oleObj>
                </mc:Choice>
                <mc:Fallback>
                  <p:oleObj name="Worksheet" r:id="rId10" imgW="2810256" imgH="914705" progId="Excel.Sheet.8">
                    <p:link updateAutomatic="1"/>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4" y="3696"/>
                          <a:ext cx="3648" cy="1284"/>
                        </a:xfrm>
                        <a:prstGeom prst="rect">
                          <a:avLst/>
                        </a:prstGeom>
                        <a:solidFill>
                          <a:schemeClr val="tx1">
                            <a:lumMod val="20000"/>
                            <a:lumOff val="80000"/>
                          </a:schemeClr>
                        </a:solidFill>
                        <a:ln w="38100">
                          <a:solidFill>
                            <a:schemeClr val="bg2"/>
                          </a:solidFill>
                          <a:miter lim="800000"/>
                          <a:headEnd/>
                          <a:tailEnd/>
                        </a:ln>
                        <a:effectLst/>
                        <a:extLst/>
                      </p:spPr>
                    </p:pic>
                  </p:oleObj>
                </mc:Fallback>
              </mc:AlternateContent>
            </a:graphicData>
          </a:graphic>
        </p:graphicFrame>
        <p:sp>
          <p:nvSpPr>
            <p:cNvPr id="962576" name="Rectangle 16"/>
            <p:cNvSpPr>
              <a:spLocks noChangeArrowheads="1"/>
            </p:cNvSpPr>
            <p:nvPr/>
          </p:nvSpPr>
          <p:spPr bwMode="auto">
            <a:xfrm>
              <a:off x="8212" y="3888"/>
              <a:ext cx="1532" cy="756"/>
            </a:xfrm>
            <a:prstGeom prst="rect">
              <a:avLst/>
            </a:prstGeom>
            <a:noFill/>
            <a:ln w="28575">
              <a:noFill/>
              <a:miter lim="800000"/>
              <a:headEnd/>
              <a:tailEnd/>
            </a:ln>
            <a:effectLst/>
          </p:spPr>
          <p:txBody>
            <a:bodyPr>
              <a:spAutoFit/>
            </a:bodyPr>
            <a:lstStyle/>
            <a:p>
              <a:pPr algn="ctr"/>
              <a:r>
                <a:rPr lang="en-US" sz="2400" b="1" dirty="0">
                  <a:solidFill>
                    <a:srgbClr val="0051F0"/>
                  </a:solidFill>
                </a:rPr>
                <a:t>And the </a:t>
              </a:r>
              <a:r>
                <a:rPr lang="ja-JP" altLang="en-US" sz="2400" b="1" dirty="0">
                  <a:solidFill>
                    <a:srgbClr val="0051F0"/>
                  </a:solidFill>
                </a:rPr>
                <a:t>“</a:t>
              </a:r>
              <a:r>
                <a:rPr lang="en-US" sz="2400" b="1" dirty="0">
                  <a:solidFill>
                    <a:srgbClr val="0051F0"/>
                  </a:solidFill>
                </a:rPr>
                <a:t>Marginal Probabilities</a:t>
              </a:r>
            </a:p>
          </p:txBody>
        </p:sp>
      </p:grpSp>
    </p:spTree>
    <p:extLst>
      <p:ext uri="{BB962C8B-B14F-4D97-AF65-F5344CB8AC3E}">
        <p14:creationId xmlns:p14="http://schemas.microsoft.com/office/powerpoint/2010/main" val="228681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62565"/>
                                        </p:tgtEl>
                                        <p:attrNameLst>
                                          <p:attrName>style.visibility</p:attrName>
                                        </p:attrNameLst>
                                      </p:cBhvr>
                                      <p:to>
                                        <p:strVal val="visible"/>
                                      </p:to>
                                    </p:set>
                                    <p:anim calcmode="lin" valueType="num">
                                      <p:cBhvr additive="base">
                                        <p:cTn id="7" dur="500" fill="hold"/>
                                        <p:tgtEl>
                                          <p:spTgt spid="962565"/>
                                        </p:tgtEl>
                                        <p:attrNameLst>
                                          <p:attrName>ppt_x</p:attrName>
                                        </p:attrNameLst>
                                      </p:cBhvr>
                                      <p:tavLst>
                                        <p:tav tm="0">
                                          <p:val>
                                            <p:strVal val="0-#ppt_w/2"/>
                                          </p:val>
                                        </p:tav>
                                        <p:tav tm="100000">
                                          <p:val>
                                            <p:strVal val="#ppt_x"/>
                                          </p:val>
                                        </p:tav>
                                      </p:tavLst>
                                    </p:anim>
                                    <p:anim calcmode="lin" valueType="num">
                                      <p:cBhvr additive="base">
                                        <p:cTn id="8" dur="500" fill="hold"/>
                                        <p:tgtEl>
                                          <p:spTgt spid="96256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title"/>
          </p:nvPr>
        </p:nvSpPr>
        <p:spPr>
          <a:xfrm>
            <a:off x="533400" y="152400"/>
            <a:ext cx="8001000" cy="762000"/>
          </a:xfrm>
        </p:spPr>
        <p:txBody>
          <a:bodyPr/>
          <a:lstStyle/>
          <a:p>
            <a:r>
              <a:rPr lang="en-US" dirty="0">
                <a:latin typeface="Times New Roman" charset="0"/>
              </a:rPr>
              <a:t>Another View of the 2x2 Table</a:t>
            </a:r>
          </a:p>
        </p:txBody>
      </p:sp>
      <p:sp>
        <p:nvSpPr>
          <p:cNvPr id="22"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B8658E33-CC17-9848-8BA0-192BD724CF44}" type="slidenum">
              <a:rPr lang="en-US" sz="1600"/>
              <a:pPr/>
              <a:t>16</a:t>
            </a:fld>
            <a:endParaRPr lang="en-US" sz="1600"/>
          </a:p>
        </p:txBody>
      </p:sp>
      <p:graphicFrame>
        <p:nvGraphicFramePr>
          <p:cNvPr id="7170" name="Object 3"/>
          <p:cNvGraphicFramePr>
            <a:graphicFrameLocks noChangeAspect="1"/>
          </p:cNvGraphicFramePr>
          <p:nvPr>
            <p:extLst>
              <p:ext uri="{D42A27DB-BD31-4B8C-83A1-F6EECF244321}">
                <p14:modId xmlns:p14="http://schemas.microsoft.com/office/powerpoint/2010/main" val="3212588917"/>
              </p:ext>
            </p:extLst>
          </p:nvPr>
        </p:nvGraphicFramePr>
        <p:xfrm>
          <a:off x="914400" y="3124200"/>
          <a:ext cx="7391400" cy="2397125"/>
        </p:xfrm>
        <a:graphic>
          <a:graphicData uri="http://schemas.openxmlformats.org/presentationml/2006/ole">
            <mc:AlternateContent xmlns:mc="http://schemas.openxmlformats.org/markup-compatibility/2006">
              <mc:Choice xmlns:v="urn:schemas-microsoft-com:vml" Requires="v">
                <p:oleObj spid="_x0000_s15478" name="Worksheet" r:id="rId4" imgW="2819705" imgH="914705" progId="Excel.Sheet.8">
                  <p:link updateAutomatic="1"/>
                </p:oleObj>
              </mc:Choice>
              <mc:Fallback>
                <p:oleObj name="Worksheet" r:id="rId4" imgW="2819705" imgH="914705"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124200"/>
                        <a:ext cx="7391400" cy="2397125"/>
                      </a:xfrm>
                      <a:prstGeom prst="rect">
                        <a:avLst/>
                      </a:prstGeom>
                      <a:solidFill>
                        <a:srgbClr val="ADDBFF"/>
                      </a:solidFill>
                      <a:ln w="38100" cap="sq">
                        <a:solidFill>
                          <a:schemeClr val="bg2"/>
                        </a:solidFill>
                        <a:miter lim="800000"/>
                        <a:headEnd type="none" w="sm" len="sm"/>
                        <a:tailEnd type="none" w="sm" len="sm"/>
                      </a:ln>
                      <a:effectLst/>
                      <a:extLst/>
                    </p:spPr>
                  </p:pic>
                </p:oleObj>
              </mc:Fallback>
            </mc:AlternateContent>
          </a:graphicData>
        </a:graphic>
      </p:graphicFrame>
      <p:grpSp>
        <p:nvGrpSpPr>
          <p:cNvPr id="2" name="Group 4"/>
          <p:cNvGrpSpPr>
            <a:grpSpLocks/>
          </p:cNvGrpSpPr>
          <p:nvPr/>
        </p:nvGrpSpPr>
        <p:grpSpPr bwMode="auto">
          <a:xfrm>
            <a:off x="4648201" y="2133600"/>
            <a:ext cx="3922713" cy="1981200"/>
            <a:chOff x="3024" y="864"/>
            <a:chExt cx="2471" cy="1248"/>
          </a:xfrm>
        </p:grpSpPr>
        <p:sp>
          <p:nvSpPr>
            <p:cNvPr id="966661" name="Text Box 5"/>
            <p:cNvSpPr txBox="1">
              <a:spLocks noChangeArrowheads="1"/>
            </p:cNvSpPr>
            <p:nvPr/>
          </p:nvSpPr>
          <p:spPr bwMode="auto">
            <a:xfrm>
              <a:off x="3024" y="864"/>
              <a:ext cx="2471"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False Positive Rate: P(</a:t>
              </a:r>
              <a:r>
                <a:rPr lang="en-US" sz="2400" dirty="0" err="1">
                  <a:solidFill>
                    <a:schemeClr val="tx2"/>
                  </a:solidFill>
                </a:rPr>
                <a:t>F|no</a:t>
              </a:r>
              <a:r>
                <a:rPr lang="en-US" sz="2400" dirty="0">
                  <a:solidFill>
                    <a:schemeClr val="tx2"/>
                  </a:solidFill>
                </a:rPr>
                <a:t> D)</a:t>
              </a:r>
            </a:p>
          </p:txBody>
        </p:sp>
        <p:sp>
          <p:nvSpPr>
            <p:cNvPr id="966662" name="Oval 6"/>
            <p:cNvSpPr>
              <a:spLocks noChangeArrowheads="1"/>
            </p:cNvSpPr>
            <p:nvPr/>
          </p:nvSpPr>
          <p:spPr bwMode="auto">
            <a:xfrm>
              <a:off x="3360" y="1728"/>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966663" name="Line 7"/>
            <p:cNvSpPr>
              <a:spLocks noChangeShapeType="1"/>
            </p:cNvSpPr>
            <p:nvPr/>
          </p:nvSpPr>
          <p:spPr bwMode="auto">
            <a:xfrm flipH="1">
              <a:off x="3888" y="1104"/>
              <a:ext cx="192" cy="624"/>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1447800" y="2209800"/>
            <a:ext cx="3505200" cy="1905000"/>
            <a:chOff x="1008" y="912"/>
            <a:chExt cx="2208" cy="1200"/>
          </a:xfrm>
        </p:grpSpPr>
        <p:sp>
          <p:nvSpPr>
            <p:cNvPr id="966665" name="Text Box 9"/>
            <p:cNvSpPr txBox="1">
              <a:spLocks noChangeArrowheads="1"/>
            </p:cNvSpPr>
            <p:nvPr/>
          </p:nvSpPr>
          <p:spPr bwMode="auto">
            <a:xfrm>
              <a:off x="1008" y="912"/>
              <a:ext cx="1572"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Sensitivity: P(F|D)</a:t>
              </a:r>
            </a:p>
          </p:txBody>
        </p:sp>
        <p:sp>
          <p:nvSpPr>
            <p:cNvPr id="966666" name="Oval 10"/>
            <p:cNvSpPr>
              <a:spLocks noChangeArrowheads="1"/>
            </p:cNvSpPr>
            <p:nvPr/>
          </p:nvSpPr>
          <p:spPr bwMode="auto">
            <a:xfrm>
              <a:off x="2352" y="1728"/>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966667" name="Line 11"/>
            <p:cNvSpPr>
              <a:spLocks noChangeShapeType="1"/>
            </p:cNvSpPr>
            <p:nvPr/>
          </p:nvSpPr>
          <p:spPr bwMode="auto">
            <a:xfrm>
              <a:off x="1824" y="1152"/>
              <a:ext cx="720" cy="624"/>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grpSp>
      <p:grpSp>
        <p:nvGrpSpPr>
          <p:cNvPr id="4" name="Group 12"/>
          <p:cNvGrpSpPr>
            <a:grpSpLocks/>
          </p:cNvGrpSpPr>
          <p:nvPr/>
        </p:nvGrpSpPr>
        <p:grpSpPr bwMode="auto">
          <a:xfrm>
            <a:off x="533400" y="4191001"/>
            <a:ext cx="4419600" cy="2138363"/>
            <a:chOff x="432" y="2160"/>
            <a:chExt cx="2784" cy="1347"/>
          </a:xfrm>
        </p:grpSpPr>
        <p:sp>
          <p:nvSpPr>
            <p:cNvPr id="966669" name="Text Box 13"/>
            <p:cNvSpPr txBox="1">
              <a:spLocks noChangeArrowheads="1"/>
            </p:cNvSpPr>
            <p:nvPr/>
          </p:nvSpPr>
          <p:spPr bwMode="auto">
            <a:xfrm>
              <a:off x="432" y="3216"/>
              <a:ext cx="2594"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False Negative Rate: P(no F| D)</a:t>
              </a:r>
            </a:p>
          </p:txBody>
        </p:sp>
        <p:sp>
          <p:nvSpPr>
            <p:cNvPr id="966670" name="Oval 14"/>
            <p:cNvSpPr>
              <a:spLocks noChangeArrowheads="1"/>
            </p:cNvSpPr>
            <p:nvPr/>
          </p:nvSpPr>
          <p:spPr bwMode="auto">
            <a:xfrm>
              <a:off x="2352" y="2160"/>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966671" name="Line 15"/>
            <p:cNvSpPr>
              <a:spLocks noChangeShapeType="1"/>
            </p:cNvSpPr>
            <p:nvPr/>
          </p:nvSpPr>
          <p:spPr bwMode="auto">
            <a:xfrm flipV="1">
              <a:off x="1584" y="2544"/>
              <a:ext cx="960" cy="720"/>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grpSp>
      <p:grpSp>
        <p:nvGrpSpPr>
          <p:cNvPr id="5" name="Group 16"/>
          <p:cNvGrpSpPr>
            <a:grpSpLocks/>
          </p:cNvGrpSpPr>
          <p:nvPr/>
        </p:nvGrpSpPr>
        <p:grpSpPr bwMode="auto">
          <a:xfrm>
            <a:off x="4800601" y="4191001"/>
            <a:ext cx="3281363" cy="2062163"/>
            <a:chOff x="3120" y="2160"/>
            <a:chExt cx="2067" cy="1299"/>
          </a:xfrm>
        </p:grpSpPr>
        <p:sp>
          <p:nvSpPr>
            <p:cNvPr id="966673" name="Text Box 17"/>
            <p:cNvSpPr txBox="1">
              <a:spLocks noChangeArrowheads="1"/>
            </p:cNvSpPr>
            <p:nvPr/>
          </p:nvSpPr>
          <p:spPr bwMode="auto">
            <a:xfrm>
              <a:off x="3120" y="3168"/>
              <a:ext cx="2067"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Specificity: P(no </a:t>
              </a:r>
              <a:r>
                <a:rPr lang="en-US" sz="2400" dirty="0" err="1">
                  <a:solidFill>
                    <a:schemeClr val="tx2"/>
                  </a:solidFill>
                </a:rPr>
                <a:t>F|no</a:t>
              </a:r>
              <a:r>
                <a:rPr lang="en-US" sz="2400" dirty="0">
                  <a:solidFill>
                    <a:schemeClr val="tx2"/>
                  </a:solidFill>
                </a:rPr>
                <a:t> D)</a:t>
              </a:r>
            </a:p>
          </p:txBody>
        </p:sp>
        <p:sp>
          <p:nvSpPr>
            <p:cNvPr id="966674" name="Oval 18"/>
            <p:cNvSpPr>
              <a:spLocks noChangeArrowheads="1"/>
            </p:cNvSpPr>
            <p:nvPr/>
          </p:nvSpPr>
          <p:spPr bwMode="auto">
            <a:xfrm>
              <a:off x="3360" y="2160"/>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966675" name="Line 19"/>
            <p:cNvSpPr>
              <a:spLocks noChangeShapeType="1"/>
            </p:cNvSpPr>
            <p:nvPr/>
          </p:nvSpPr>
          <p:spPr bwMode="auto">
            <a:xfrm flipH="1" flipV="1">
              <a:off x="3792" y="2592"/>
              <a:ext cx="96" cy="624"/>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grpSp>
      <p:sp>
        <p:nvSpPr>
          <p:cNvPr id="966676" name="Rectangle 20"/>
          <p:cNvSpPr>
            <a:spLocks noChangeArrowheads="1"/>
          </p:cNvSpPr>
          <p:nvPr/>
        </p:nvSpPr>
        <p:spPr bwMode="auto">
          <a:xfrm>
            <a:off x="2085603" y="1447800"/>
            <a:ext cx="4696569" cy="461665"/>
          </a:xfrm>
          <a:prstGeom prst="rect">
            <a:avLst/>
          </a:prstGeom>
          <a:noFill/>
          <a:ln w="28575">
            <a:noFill/>
            <a:miter lim="800000"/>
            <a:headEnd/>
            <a:tailEnd/>
          </a:ln>
          <a:effectLst/>
        </p:spPr>
        <p:txBody>
          <a:bodyPr wrap="none">
            <a:spAutoFit/>
          </a:bodyPr>
          <a:lstStyle/>
          <a:p>
            <a:pPr algn="ctr"/>
            <a:r>
              <a:rPr lang="en-US" sz="2400" b="1" i="1" dirty="0">
                <a:solidFill>
                  <a:srgbClr val="000000"/>
                </a:solidFill>
              </a:rPr>
              <a:t>Dividing by the Column </a:t>
            </a:r>
            <a:r>
              <a:rPr lang="en-US" sz="2400" b="1" i="1" dirty="0" err="1">
                <a:solidFill>
                  <a:srgbClr val="000000"/>
                </a:solidFill>
              </a:rPr>
              <a:t>Marginals</a:t>
            </a:r>
            <a:endParaRPr lang="en-US" sz="2400" b="1" i="1" dirty="0">
              <a:solidFill>
                <a:srgbClr val="000000"/>
              </a:solidFill>
            </a:endParaRPr>
          </a:p>
        </p:txBody>
      </p:sp>
    </p:spTree>
    <p:extLst>
      <p:ext uri="{BB962C8B-B14F-4D97-AF65-F5344CB8AC3E}">
        <p14:creationId xmlns:p14="http://schemas.microsoft.com/office/powerpoint/2010/main" val="12322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755650" y="152400"/>
            <a:ext cx="7772400" cy="609600"/>
          </a:xfrm>
          <a:effectLst/>
        </p:spPr>
        <p:txBody>
          <a:bodyPr/>
          <a:lstStyle/>
          <a:p>
            <a:r>
              <a:rPr lang="en-US" dirty="0">
                <a:latin typeface="Times New Roman" charset="0"/>
              </a:rPr>
              <a:t>Bayes </a:t>
            </a:r>
            <a:r>
              <a:rPr lang="en-US" dirty="0" smtClean="0">
                <a:latin typeface="Times New Roman" charset="0"/>
              </a:rPr>
              <a:t>Equation</a:t>
            </a:r>
            <a:endParaRPr lang="en-US" dirty="0">
              <a:latin typeface="Times New Roman" charset="0"/>
            </a:endParaRPr>
          </a:p>
        </p:txBody>
      </p:sp>
      <p:graphicFrame>
        <p:nvGraphicFramePr>
          <p:cNvPr id="11266" name="Object 3"/>
          <p:cNvGraphicFramePr>
            <a:graphicFrameLocks noChangeAspect="1"/>
          </p:cNvGraphicFramePr>
          <p:nvPr>
            <p:extLst>
              <p:ext uri="{D42A27DB-BD31-4B8C-83A1-F6EECF244321}">
                <p14:modId xmlns:p14="http://schemas.microsoft.com/office/powerpoint/2010/main" val="426850709"/>
              </p:ext>
            </p:extLst>
          </p:nvPr>
        </p:nvGraphicFramePr>
        <p:xfrm>
          <a:off x="914400" y="3057525"/>
          <a:ext cx="7086600" cy="1882775"/>
        </p:xfrm>
        <a:graphic>
          <a:graphicData uri="http://schemas.openxmlformats.org/presentationml/2006/ole">
            <mc:AlternateContent xmlns:mc="http://schemas.openxmlformats.org/markup-compatibility/2006">
              <mc:Choice xmlns:v="urn:schemas-microsoft-com:vml" Requires="v">
                <p:oleObj spid="_x0000_s192583" name="Equation" r:id="rId4" imgW="1625400" imgH="419040" progId="Equation.3">
                  <p:embed/>
                </p:oleObj>
              </mc:Choice>
              <mc:Fallback>
                <p:oleObj name="Equation" r:id="rId4" imgW="16254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57525"/>
                        <a:ext cx="7086600" cy="1882775"/>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4"/>
          <p:cNvGrpSpPr>
            <a:grpSpLocks/>
          </p:cNvGrpSpPr>
          <p:nvPr/>
        </p:nvGrpSpPr>
        <p:grpSpPr bwMode="auto">
          <a:xfrm>
            <a:off x="777875" y="3238500"/>
            <a:ext cx="2603500" cy="2781300"/>
            <a:chOff x="490" y="2096"/>
            <a:chExt cx="1640" cy="1752"/>
          </a:xfrm>
          <a:effectLst/>
        </p:grpSpPr>
        <p:sp>
          <p:nvSpPr>
            <p:cNvPr id="976901" name="Text Box 5"/>
            <p:cNvSpPr txBox="1">
              <a:spLocks noChangeArrowheads="1"/>
            </p:cNvSpPr>
            <p:nvPr/>
          </p:nvSpPr>
          <p:spPr bwMode="auto">
            <a:xfrm>
              <a:off x="668" y="3322"/>
              <a:ext cx="1462"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Posterior Disease</a:t>
              </a:r>
            </a:p>
            <a:p>
              <a:pPr algn="ctr" eaLnBrk="1" hangingPunct="1"/>
              <a:r>
                <a:rPr lang="en-US" sz="2400"/>
                <a:t>Probability</a:t>
              </a:r>
            </a:p>
          </p:txBody>
        </p:sp>
        <p:sp>
          <p:nvSpPr>
            <p:cNvPr id="976902" name="Line 6"/>
            <p:cNvSpPr>
              <a:spLocks noChangeShapeType="1"/>
            </p:cNvSpPr>
            <p:nvPr/>
          </p:nvSpPr>
          <p:spPr bwMode="auto">
            <a:xfrm flipH="1" flipV="1">
              <a:off x="1258" y="3008"/>
              <a:ext cx="134" cy="35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03" name="Oval 7"/>
            <p:cNvSpPr>
              <a:spLocks noChangeArrowheads="1"/>
            </p:cNvSpPr>
            <p:nvPr/>
          </p:nvSpPr>
          <p:spPr bwMode="auto">
            <a:xfrm>
              <a:off x="490" y="2096"/>
              <a:ext cx="1632" cy="912"/>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5349875" y="1282700"/>
            <a:ext cx="2924175" cy="2946400"/>
            <a:chOff x="3370" y="864"/>
            <a:chExt cx="1842" cy="1856"/>
          </a:xfrm>
          <a:effectLst/>
        </p:grpSpPr>
        <p:sp>
          <p:nvSpPr>
            <p:cNvPr id="976905" name="Text Box 9"/>
            <p:cNvSpPr txBox="1">
              <a:spLocks noChangeArrowheads="1"/>
            </p:cNvSpPr>
            <p:nvPr/>
          </p:nvSpPr>
          <p:spPr bwMode="auto">
            <a:xfrm>
              <a:off x="4268" y="864"/>
              <a:ext cx="944" cy="29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Sensitivity</a:t>
              </a:r>
            </a:p>
          </p:txBody>
        </p:sp>
        <p:sp>
          <p:nvSpPr>
            <p:cNvPr id="976906" name="Line 10"/>
            <p:cNvSpPr>
              <a:spLocks noChangeShapeType="1"/>
            </p:cNvSpPr>
            <p:nvPr/>
          </p:nvSpPr>
          <p:spPr bwMode="auto">
            <a:xfrm flipH="1">
              <a:off x="4464" y="1152"/>
              <a:ext cx="240" cy="67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07" name="Oval 11"/>
            <p:cNvSpPr>
              <a:spLocks noChangeArrowheads="1"/>
            </p:cNvSpPr>
            <p:nvPr/>
          </p:nvSpPr>
          <p:spPr bwMode="auto">
            <a:xfrm>
              <a:off x="3370" y="1808"/>
              <a:ext cx="1632" cy="912"/>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4" name="Group 12"/>
          <p:cNvGrpSpPr>
            <a:grpSpLocks/>
          </p:cNvGrpSpPr>
          <p:nvPr/>
        </p:nvGrpSpPr>
        <p:grpSpPr bwMode="auto">
          <a:xfrm>
            <a:off x="3749675" y="1358900"/>
            <a:ext cx="2341563" cy="2794000"/>
            <a:chOff x="2362" y="912"/>
            <a:chExt cx="1475" cy="1760"/>
          </a:xfrm>
          <a:effectLst/>
        </p:grpSpPr>
        <p:sp>
          <p:nvSpPr>
            <p:cNvPr id="976909" name="Text Box 13"/>
            <p:cNvSpPr txBox="1">
              <a:spLocks noChangeArrowheads="1"/>
            </p:cNvSpPr>
            <p:nvPr/>
          </p:nvSpPr>
          <p:spPr bwMode="auto">
            <a:xfrm>
              <a:off x="2684" y="912"/>
              <a:ext cx="1153"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dirty="0"/>
                <a:t>Prior Disease</a:t>
              </a:r>
            </a:p>
            <a:p>
              <a:pPr algn="ctr" eaLnBrk="1" hangingPunct="1"/>
              <a:r>
                <a:rPr lang="en-US" sz="2400" dirty="0"/>
                <a:t>Probability</a:t>
              </a:r>
            </a:p>
          </p:txBody>
        </p:sp>
        <p:sp>
          <p:nvSpPr>
            <p:cNvPr id="976910" name="Line 14"/>
            <p:cNvSpPr>
              <a:spLocks noChangeShapeType="1"/>
            </p:cNvSpPr>
            <p:nvPr/>
          </p:nvSpPr>
          <p:spPr bwMode="auto">
            <a:xfrm flipH="1">
              <a:off x="3178" y="1392"/>
              <a:ext cx="38" cy="464"/>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11" name="Oval 15"/>
            <p:cNvSpPr>
              <a:spLocks noChangeArrowheads="1"/>
            </p:cNvSpPr>
            <p:nvPr/>
          </p:nvSpPr>
          <p:spPr bwMode="auto">
            <a:xfrm>
              <a:off x="2362" y="1856"/>
              <a:ext cx="1152" cy="816"/>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5" name="Group 16"/>
          <p:cNvGrpSpPr>
            <a:grpSpLocks/>
          </p:cNvGrpSpPr>
          <p:nvPr/>
        </p:nvGrpSpPr>
        <p:grpSpPr bwMode="auto">
          <a:xfrm>
            <a:off x="4641850" y="3924300"/>
            <a:ext cx="2079625" cy="2857500"/>
            <a:chOff x="2924" y="2528"/>
            <a:chExt cx="1310" cy="1800"/>
          </a:xfrm>
          <a:effectLst/>
        </p:grpSpPr>
        <p:sp>
          <p:nvSpPr>
            <p:cNvPr id="976913" name="Text Box 17"/>
            <p:cNvSpPr txBox="1">
              <a:spLocks noChangeArrowheads="1"/>
            </p:cNvSpPr>
            <p:nvPr/>
          </p:nvSpPr>
          <p:spPr bwMode="auto">
            <a:xfrm>
              <a:off x="2924" y="3802"/>
              <a:ext cx="1232"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Probability of </a:t>
              </a:r>
            </a:p>
            <a:p>
              <a:pPr algn="ctr" eaLnBrk="1" hangingPunct="1"/>
              <a:r>
                <a:rPr lang="en-US" sz="2400"/>
                <a:t>Finding</a:t>
              </a:r>
            </a:p>
          </p:txBody>
        </p:sp>
        <p:sp>
          <p:nvSpPr>
            <p:cNvPr id="976914" name="Line 18"/>
            <p:cNvSpPr>
              <a:spLocks noChangeShapeType="1"/>
            </p:cNvSpPr>
            <p:nvPr/>
          </p:nvSpPr>
          <p:spPr bwMode="auto">
            <a:xfrm flipV="1">
              <a:off x="3504" y="3360"/>
              <a:ext cx="96" cy="43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15" name="Oval 19"/>
            <p:cNvSpPr>
              <a:spLocks noChangeArrowheads="1"/>
            </p:cNvSpPr>
            <p:nvPr/>
          </p:nvSpPr>
          <p:spPr bwMode="auto">
            <a:xfrm>
              <a:off x="3082" y="2528"/>
              <a:ext cx="1152" cy="816"/>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sp>
        <p:nvSpPr>
          <p:cNvPr id="6" name="Content Placeholder 5"/>
          <p:cNvSpPr>
            <a:spLocks noGrp="1"/>
          </p:cNvSpPr>
          <p:nvPr>
            <p:ph idx="1"/>
          </p:nvPr>
        </p:nvSpPr>
        <p:spPr>
          <a:xfrm>
            <a:off x="777875" y="762000"/>
            <a:ext cx="7620000" cy="1170214"/>
          </a:xfrm>
        </p:spPr>
        <p:txBody>
          <a:bodyPr/>
          <a:lstStyle/>
          <a:p>
            <a:r>
              <a:rPr lang="en-US" dirty="0" smtClean="0"/>
              <a:t>Inferring the probability of a Disease (D) from a Finding (F)</a:t>
            </a:r>
          </a:p>
          <a:p>
            <a:endParaRPr lang="en-US" dirty="0"/>
          </a:p>
        </p:txBody>
      </p:sp>
    </p:spTree>
    <p:extLst>
      <p:ext uri="{BB962C8B-B14F-4D97-AF65-F5344CB8AC3E}">
        <p14:creationId xmlns:p14="http://schemas.microsoft.com/office/powerpoint/2010/main" val="953169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pPr>
              <a:buNone/>
            </a:pPr>
            <a:r>
              <a:rPr lang="en-US" dirty="0">
                <a:latin typeface="Times New Roman" charset="0"/>
              </a:rPr>
              <a:t>Probability Updating</a:t>
            </a:r>
          </a:p>
        </p:txBody>
      </p:sp>
      <p:sp>
        <p:nvSpPr>
          <p:cNvPr id="1048579" name="Text Box 3"/>
          <p:cNvSpPr txBox="1">
            <a:spLocks noChangeArrowheads="1"/>
          </p:cNvSpPr>
          <p:nvPr/>
        </p:nvSpPr>
        <p:spPr bwMode="auto">
          <a:xfrm>
            <a:off x="990600" y="1676400"/>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graphicFrame>
        <p:nvGraphicFramePr>
          <p:cNvPr id="16386" name="Object 4"/>
          <p:cNvGraphicFramePr>
            <a:graphicFrameLocks noChangeAspect="1"/>
          </p:cNvGraphicFramePr>
          <p:nvPr>
            <p:extLst>
              <p:ext uri="{D42A27DB-BD31-4B8C-83A1-F6EECF244321}">
                <p14:modId xmlns:p14="http://schemas.microsoft.com/office/powerpoint/2010/main" val="892771808"/>
              </p:ext>
            </p:extLst>
          </p:nvPr>
        </p:nvGraphicFramePr>
        <p:xfrm>
          <a:off x="457200" y="2895600"/>
          <a:ext cx="8212138" cy="1255974"/>
        </p:xfrm>
        <a:graphic>
          <a:graphicData uri="http://schemas.openxmlformats.org/presentationml/2006/ole">
            <mc:AlternateContent xmlns:mc="http://schemas.openxmlformats.org/markup-compatibility/2006">
              <mc:Choice xmlns:v="urn:schemas-microsoft-com:vml" Requires="v">
                <p:oleObj spid="_x0000_s193666" name="Equation" r:id="rId4" imgW="2908300" imgH="431800" progId="Equation.3">
                  <p:embed/>
                </p:oleObj>
              </mc:Choice>
              <mc:Fallback>
                <p:oleObj name="Equation" r:id="rId4" imgW="2908300" imgH="431800" progId="Equation.3">
                  <p:embed/>
                  <p:pic>
                    <p:nvPicPr>
                      <p:cNvPr id="0" name=""/>
                      <p:cNvPicPr>
                        <a:picLocks noChangeAspect="1" noChangeArrowheads="1"/>
                      </p:cNvPicPr>
                      <p:nvPr/>
                    </p:nvPicPr>
                    <p:blipFill>
                      <a:blip r:embed="rId5"/>
                      <a:srcRect/>
                      <a:stretch>
                        <a:fillRect/>
                      </a:stretch>
                    </p:blipFill>
                    <p:spPr bwMode="auto">
                      <a:xfrm>
                        <a:off x="457200" y="2895600"/>
                        <a:ext cx="8212138" cy="1255974"/>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48581" name="Text Box 5"/>
          <p:cNvSpPr txBox="1">
            <a:spLocks noChangeArrowheads="1"/>
          </p:cNvSpPr>
          <p:nvPr/>
        </p:nvSpPr>
        <p:spPr bwMode="auto">
          <a:xfrm>
            <a:off x="1066800" y="4724400"/>
            <a:ext cx="4112875"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b="1" i="1" dirty="0">
                <a:solidFill>
                  <a:schemeClr val="tx2"/>
                </a:solidFill>
              </a:rPr>
              <a:t>P(Chest Pain) = ?</a:t>
            </a:r>
          </a:p>
        </p:txBody>
      </p:sp>
    </p:spTree>
    <p:extLst>
      <p:ext uri="{BB962C8B-B14F-4D97-AF65-F5344CB8AC3E}">
        <p14:creationId xmlns:p14="http://schemas.microsoft.com/office/powerpoint/2010/main" val="126774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blinds(horizontal)">
                                      <p:cBhvr>
                                        <p:cTn id="7" dur="500"/>
                                        <p:tgtEl>
                                          <p:spTgt spid="10485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6386"/>
                                        </p:tgtEl>
                                        <p:attrNameLst>
                                          <p:attrName>ppt_x</p:attrName>
                                        </p:attrNameLst>
                                      </p:cBhvr>
                                      <p:tavLst>
                                        <p:tav tm="0">
                                          <p:val>
                                            <p:strVal val="ppt_x"/>
                                          </p:val>
                                        </p:tav>
                                        <p:tav tm="100000">
                                          <p:val>
                                            <p:strVal val="ppt_x"/>
                                          </p:val>
                                        </p:tav>
                                      </p:tavLst>
                                    </p:anim>
                                    <p:anim calcmode="lin" valueType="num">
                                      <p:cBhvr additive="base">
                                        <p:cTn id="12" dur="500"/>
                                        <p:tgtEl>
                                          <p:spTgt spid="16386"/>
                                        </p:tgtEl>
                                        <p:attrNameLst>
                                          <p:attrName>ppt_y</p:attrName>
                                        </p:attrNameLst>
                                      </p:cBhvr>
                                      <p:tavLst>
                                        <p:tav tm="0">
                                          <p:val>
                                            <p:strVal val="ppt_y"/>
                                          </p:val>
                                        </p:tav>
                                        <p:tav tm="100000">
                                          <p:val>
                                            <p:strVal val="1+ppt_h/2"/>
                                          </p:val>
                                        </p:tav>
                                      </p:tavLst>
                                    </p:anim>
                                    <p:set>
                                      <p:cBhvr>
                                        <p:cTn id="13" dur="1" fill="hold">
                                          <p:stCondLst>
                                            <p:cond delay="499"/>
                                          </p:stCondLst>
                                        </p:cTn>
                                        <p:tgtEl>
                                          <p:spTgt spid="163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762000" y="228600"/>
            <a:ext cx="5410200" cy="558800"/>
          </a:xfrm>
        </p:spPr>
        <p:txBody>
          <a:bodyPr/>
          <a:lstStyle/>
          <a:p>
            <a:pPr>
              <a:defRPr/>
            </a:pPr>
            <a:r>
              <a:rPr lang="en-US" sz="3200" dirty="0" smtClean="0"/>
              <a:t>The Question of P(F)</a:t>
            </a:r>
          </a:p>
        </p:txBody>
      </p:sp>
      <p:sp>
        <p:nvSpPr>
          <p:cNvPr id="1052675" name="Rectangle 3"/>
          <p:cNvSpPr>
            <a:spLocks noGrp="1" noChangeArrowheads="1"/>
          </p:cNvSpPr>
          <p:nvPr>
            <p:ph type="body" idx="1"/>
          </p:nvPr>
        </p:nvSpPr>
        <p:spPr>
          <a:xfrm>
            <a:off x="304800" y="1219200"/>
            <a:ext cx="4495800" cy="5105400"/>
          </a:xfrm>
        </p:spPr>
        <p:txBody>
          <a:bodyPr/>
          <a:lstStyle/>
          <a:p>
            <a:pPr>
              <a:lnSpc>
                <a:spcPct val="80000"/>
              </a:lnSpc>
              <a:defRPr/>
            </a:pPr>
            <a:r>
              <a:rPr lang="en-US" sz="2400" dirty="0" smtClean="0"/>
              <a:t>Simple Bayes</a:t>
            </a:r>
          </a:p>
          <a:p>
            <a:pPr lvl="1">
              <a:lnSpc>
                <a:spcPct val="80000"/>
              </a:lnSpc>
              <a:defRPr/>
            </a:pPr>
            <a:r>
              <a:rPr lang="en-US" sz="2000" dirty="0" smtClean="0"/>
              <a:t>Patient has One and Only One Disease</a:t>
            </a:r>
          </a:p>
          <a:p>
            <a:pPr>
              <a:lnSpc>
                <a:spcPct val="80000"/>
              </a:lnSpc>
              <a:defRPr/>
            </a:pPr>
            <a:r>
              <a:rPr lang="en-US" sz="2400" dirty="0" smtClean="0">
                <a:solidFill>
                  <a:schemeClr val="folHlink"/>
                </a:solidFill>
              </a:rPr>
              <a:t>Multi-Membership Bayes</a:t>
            </a:r>
          </a:p>
          <a:p>
            <a:pPr lvl="1">
              <a:lnSpc>
                <a:spcPct val="80000"/>
              </a:lnSpc>
              <a:defRPr/>
            </a:pPr>
            <a:r>
              <a:rPr lang="en-US" sz="2000" dirty="0" smtClean="0">
                <a:solidFill>
                  <a:schemeClr val="folHlink"/>
                </a:solidFill>
              </a:rPr>
              <a:t>Patient has Any Group of Disease</a:t>
            </a:r>
          </a:p>
          <a:p>
            <a:pPr lvl="1">
              <a:lnSpc>
                <a:spcPct val="80000"/>
              </a:lnSpc>
              <a:defRPr/>
            </a:pPr>
            <a:r>
              <a:rPr lang="en-US" sz="2000" dirty="0" smtClean="0">
                <a:solidFill>
                  <a:schemeClr val="folHlink"/>
                </a:solidFill>
              </a:rPr>
              <a:t>Each Disease is Evaluated Independently</a:t>
            </a:r>
          </a:p>
          <a:p>
            <a:pPr>
              <a:lnSpc>
                <a:spcPct val="80000"/>
              </a:lnSpc>
              <a:defRPr/>
            </a:pPr>
            <a:r>
              <a:rPr lang="en-US" sz="2400" dirty="0" smtClean="0">
                <a:solidFill>
                  <a:schemeClr val="folHlink"/>
                </a:solidFill>
              </a:rPr>
              <a:t>Bayesian Networks</a:t>
            </a:r>
          </a:p>
          <a:p>
            <a:pPr lvl="1">
              <a:lnSpc>
                <a:spcPct val="80000"/>
              </a:lnSpc>
              <a:defRPr/>
            </a:pPr>
            <a:r>
              <a:rPr lang="en-US" sz="2000" dirty="0" smtClean="0">
                <a:solidFill>
                  <a:schemeClr val="folHlink"/>
                </a:solidFill>
              </a:rPr>
              <a:t>Patient has Any Group of Disease</a:t>
            </a:r>
          </a:p>
          <a:p>
            <a:pPr lvl="1">
              <a:lnSpc>
                <a:spcPct val="80000"/>
              </a:lnSpc>
              <a:defRPr/>
            </a:pPr>
            <a:r>
              <a:rPr lang="en-US" sz="2000" dirty="0" smtClean="0">
                <a:solidFill>
                  <a:schemeClr val="folHlink"/>
                </a:solidFill>
              </a:rPr>
              <a:t>Diseases are Evaluated According to Their Collective (Joint) Behavior</a:t>
            </a:r>
          </a:p>
        </p:txBody>
      </p:sp>
      <p:graphicFrame>
        <p:nvGraphicFramePr>
          <p:cNvPr id="1052676" name="Object 4"/>
          <p:cNvGraphicFramePr>
            <a:graphicFrameLocks noChangeAspect="1"/>
          </p:cNvGraphicFramePr>
          <p:nvPr>
            <p:extLst>
              <p:ext uri="{D42A27DB-BD31-4B8C-83A1-F6EECF244321}">
                <p14:modId xmlns:p14="http://schemas.microsoft.com/office/powerpoint/2010/main" val="445571176"/>
              </p:ext>
            </p:extLst>
          </p:nvPr>
        </p:nvGraphicFramePr>
        <p:xfrm>
          <a:off x="4876800" y="1295400"/>
          <a:ext cx="3886200" cy="823913"/>
        </p:xfrm>
        <a:graphic>
          <a:graphicData uri="http://schemas.openxmlformats.org/presentationml/2006/ole">
            <mc:AlternateContent xmlns:mc="http://schemas.openxmlformats.org/markup-compatibility/2006">
              <mc:Choice xmlns:v="urn:schemas-microsoft-com:vml" Requires="v">
                <p:oleObj spid="_x0000_s200721" name="Equation" r:id="rId4" imgW="1511280" imgH="342720" progId="Equation.3">
                  <p:embed/>
                </p:oleObj>
              </mc:Choice>
              <mc:Fallback>
                <p:oleObj name="Equation" r:id="rId4" imgW="1511280" imgH="342720" progId="Equation.3">
                  <p:embed/>
                  <p:pic>
                    <p:nvPicPr>
                      <p:cNvPr id="0" name=""/>
                      <p:cNvPicPr>
                        <a:picLocks noChangeAspect="1" noChangeArrowheads="1"/>
                      </p:cNvPicPr>
                      <p:nvPr/>
                    </p:nvPicPr>
                    <p:blipFill>
                      <a:blip r:embed="rId5"/>
                      <a:srcRect/>
                      <a:stretch>
                        <a:fillRect/>
                      </a:stretch>
                    </p:blipFill>
                    <p:spPr bwMode="auto">
                      <a:xfrm>
                        <a:off x="4876800" y="1295400"/>
                        <a:ext cx="3886200" cy="823913"/>
                      </a:xfrm>
                      <a:prstGeom prst="rect">
                        <a:avLst/>
                      </a:prstGeom>
                      <a:solidFill>
                        <a:srgbClr val="FFFF00"/>
                      </a:solidFill>
                      <a:ln w="28575">
                        <a:solidFill>
                          <a:schemeClr val="tx2"/>
                        </a:solidFill>
                        <a:miter lim="800000"/>
                        <a:headEnd/>
                        <a:tailEnd/>
                      </a:ln>
                      <a:effectLst>
                        <a:outerShdw dist="35921" dir="2700000" algn="ctr" rotWithShape="0">
                          <a:srgbClr val="808080"/>
                        </a:outerShdw>
                      </a:effectLst>
                    </p:spPr>
                  </p:pic>
                </p:oleObj>
              </mc:Fallback>
            </mc:AlternateContent>
          </a:graphicData>
        </a:graphic>
      </p:graphicFrame>
      <p:grpSp>
        <p:nvGrpSpPr>
          <p:cNvPr id="2" name="Group 5"/>
          <p:cNvGrpSpPr>
            <a:grpSpLocks/>
          </p:cNvGrpSpPr>
          <p:nvPr/>
        </p:nvGrpSpPr>
        <p:grpSpPr bwMode="auto">
          <a:xfrm>
            <a:off x="5715000" y="1143000"/>
            <a:ext cx="3154363" cy="2301875"/>
            <a:chOff x="3600" y="912"/>
            <a:chExt cx="1987" cy="1450"/>
          </a:xfrm>
        </p:grpSpPr>
        <p:sp>
          <p:nvSpPr>
            <p:cNvPr id="1052678" name="Text Box 6"/>
            <p:cNvSpPr txBox="1">
              <a:spLocks noChangeArrowheads="1"/>
            </p:cNvSpPr>
            <p:nvPr/>
          </p:nvSpPr>
          <p:spPr bwMode="auto">
            <a:xfrm>
              <a:off x="3657" y="1728"/>
              <a:ext cx="1930" cy="634"/>
            </a:xfrm>
            <a:prstGeom prst="rect">
              <a:avLst/>
            </a:prstGeom>
            <a:noFill/>
            <a:ln w="28575">
              <a:noFill/>
              <a:miter lim="800000"/>
              <a:headEnd/>
              <a:tailEnd/>
            </a:ln>
            <a:effectLst/>
          </p:spPr>
          <p:txBody>
            <a:bodyPr wrap="none">
              <a:spAutoFit/>
            </a:bodyPr>
            <a:lstStyle/>
            <a:p>
              <a:pPr>
                <a:defRPr/>
              </a:pPr>
              <a:r>
                <a:rPr lang="en-US" sz="2000" dirty="0">
                  <a:solidFill>
                    <a:schemeClr val="tx2"/>
                  </a:solidFill>
                </a:rPr>
                <a:t>Add All of the Probabilities </a:t>
              </a:r>
            </a:p>
            <a:p>
              <a:pPr>
                <a:defRPr/>
              </a:pPr>
              <a:r>
                <a:rPr lang="en-US" sz="2000" dirty="0">
                  <a:solidFill>
                    <a:schemeClr val="tx2"/>
                  </a:solidFill>
                </a:rPr>
                <a:t>Of Having Both the </a:t>
              </a:r>
            </a:p>
            <a:p>
              <a:pPr>
                <a:defRPr/>
              </a:pPr>
              <a:r>
                <a:rPr lang="en-US" sz="2000" dirty="0">
                  <a:solidFill>
                    <a:schemeClr val="tx2"/>
                  </a:solidFill>
                </a:rPr>
                <a:t>Finding and Disease</a:t>
              </a:r>
            </a:p>
          </p:txBody>
        </p:sp>
        <p:sp>
          <p:nvSpPr>
            <p:cNvPr id="1052679" name="Oval 7"/>
            <p:cNvSpPr>
              <a:spLocks noChangeArrowheads="1"/>
            </p:cNvSpPr>
            <p:nvPr/>
          </p:nvSpPr>
          <p:spPr bwMode="auto">
            <a:xfrm>
              <a:off x="3600" y="912"/>
              <a:ext cx="1920" cy="598"/>
            </a:xfrm>
            <a:prstGeom prst="ellipse">
              <a:avLst/>
            </a:prstGeom>
            <a:noFill/>
            <a:ln w="28575">
              <a:solidFill>
                <a:schemeClr val="tx2"/>
              </a:solidFill>
              <a:round/>
              <a:headEnd/>
              <a:tailEnd/>
            </a:ln>
            <a:effectLst/>
          </p:spPr>
          <p:txBody>
            <a:bodyPr wrap="none" anchor="ctr"/>
            <a:lstStyle/>
            <a:p>
              <a:pPr>
                <a:defRPr/>
              </a:pPr>
              <a:endParaRPr lang="en-US"/>
            </a:p>
          </p:txBody>
        </p:sp>
      </p:grpSp>
      <p:grpSp>
        <p:nvGrpSpPr>
          <p:cNvPr id="3" name="Group 8"/>
          <p:cNvGrpSpPr>
            <a:grpSpLocks/>
          </p:cNvGrpSpPr>
          <p:nvPr/>
        </p:nvGrpSpPr>
        <p:grpSpPr bwMode="auto">
          <a:xfrm>
            <a:off x="4953000" y="2133600"/>
            <a:ext cx="3886200" cy="2414588"/>
            <a:chOff x="3120" y="1536"/>
            <a:chExt cx="2448" cy="1521"/>
          </a:xfrm>
        </p:grpSpPr>
        <p:graphicFrame>
          <p:nvGraphicFramePr>
            <p:cNvPr id="18435" name="Object 9"/>
            <p:cNvGraphicFramePr>
              <a:graphicFrameLocks noChangeAspect="1"/>
            </p:cNvGraphicFramePr>
            <p:nvPr>
              <p:extLst>
                <p:ext uri="{D42A27DB-BD31-4B8C-83A1-F6EECF244321}">
                  <p14:modId xmlns:p14="http://schemas.microsoft.com/office/powerpoint/2010/main" val="858740926"/>
                </p:ext>
              </p:extLst>
            </p:nvPr>
          </p:nvGraphicFramePr>
          <p:xfrm>
            <a:off x="3120" y="2544"/>
            <a:ext cx="2448" cy="513"/>
          </p:xfrm>
          <a:graphic>
            <a:graphicData uri="http://schemas.openxmlformats.org/presentationml/2006/ole">
              <mc:AlternateContent xmlns:mc="http://schemas.openxmlformats.org/markup-compatibility/2006">
                <mc:Choice xmlns:v="urn:schemas-microsoft-com:vml" Requires="v">
                  <p:oleObj spid="_x0000_s200722" name="Equation" r:id="rId6" imgW="1638000" imgH="342720" progId="Equation.3">
                    <p:embed/>
                  </p:oleObj>
                </mc:Choice>
                <mc:Fallback>
                  <p:oleObj name="Equation" r:id="rId6" imgW="1638000" imgH="342720" progId="Equation.3">
                    <p:embed/>
                    <p:pic>
                      <p:nvPicPr>
                        <p:cNvPr id="0" name=""/>
                        <p:cNvPicPr>
                          <a:picLocks noChangeAspect="1" noChangeArrowheads="1"/>
                        </p:cNvPicPr>
                        <p:nvPr/>
                      </p:nvPicPr>
                      <p:blipFill>
                        <a:blip r:embed="rId7"/>
                        <a:srcRect/>
                        <a:stretch>
                          <a:fillRect/>
                        </a:stretch>
                      </p:blipFill>
                      <p:spPr bwMode="auto">
                        <a:xfrm>
                          <a:off x="3120" y="2544"/>
                          <a:ext cx="2448" cy="513"/>
                        </a:xfrm>
                        <a:prstGeom prst="rect">
                          <a:avLst/>
                        </a:prstGeom>
                        <a:solidFill>
                          <a:srgbClr val="FFFF00"/>
                        </a:solidFill>
                        <a:ln w="28575">
                          <a:solidFill>
                            <a:schemeClr val="tx2"/>
                          </a:solidFill>
                          <a:miter lim="800000"/>
                          <a:headEnd/>
                          <a:tailEnd/>
                        </a:ln>
                        <a:effectLst>
                          <a:outerShdw dist="35921" dir="2700000" algn="ctr" rotWithShape="0">
                            <a:srgbClr val="808080"/>
                          </a:outerShdw>
                        </a:effectLst>
                      </p:spPr>
                    </p:pic>
                  </p:oleObj>
                </mc:Fallback>
              </mc:AlternateContent>
            </a:graphicData>
          </a:graphic>
        </p:graphicFrame>
        <p:sp>
          <p:nvSpPr>
            <p:cNvPr id="1052682" name="Line 10"/>
            <p:cNvSpPr>
              <a:spLocks noChangeShapeType="1"/>
            </p:cNvSpPr>
            <p:nvPr/>
          </p:nvSpPr>
          <p:spPr bwMode="auto">
            <a:xfrm>
              <a:off x="3504" y="1536"/>
              <a:ext cx="0" cy="960"/>
            </a:xfrm>
            <a:prstGeom prst="line">
              <a:avLst/>
            </a:prstGeom>
            <a:noFill/>
            <a:ln w="28575">
              <a:solidFill>
                <a:schemeClr val="tx1"/>
              </a:solidFill>
              <a:round/>
              <a:headEnd/>
              <a:tailEnd type="triangle" w="med" len="med"/>
            </a:ln>
            <a:effectLst/>
          </p:spPr>
          <p:txBody>
            <a:bodyPr wrap="none" anchor="ctr"/>
            <a:lstStyle/>
            <a:p>
              <a:pPr>
                <a:defRPr/>
              </a:pPr>
              <a:endParaRPr lang="en-US"/>
            </a:p>
          </p:txBody>
        </p:sp>
      </p:grpSp>
    </p:spTree>
    <p:extLst>
      <p:ext uri="{BB962C8B-B14F-4D97-AF65-F5344CB8AC3E}">
        <p14:creationId xmlns:p14="http://schemas.microsoft.com/office/powerpoint/2010/main" val="771363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2676"/>
                                        </p:tgtEl>
                                        <p:attrNameLst>
                                          <p:attrName>style.visibility</p:attrName>
                                        </p:attrNameLst>
                                      </p:cBhvr>
                                      <p:to>
                                        <p:strVal val="visible"/>
                                      </p:to>
                                    </p:set>
                                    <p:animEffect transition="in" filter="blinds(horizontal)">
                                      <p:cBhvr>
                                        <p:cTn id="7" dur="500"/>
                                        <p:tgtEl>
                                          <p:spTgt spid="1052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First of all: Thanks</a:t>
            </a:r>
            <a:endParaRPr lang="en-US" dirty="0"/>
          </a:p>
        </p:txBody>
      </p:sp>
      <p:sp>
        <p:nvSpPr>
          <p:cNvPr id="6" name="Content Placeholder 5"/>
          <p:cNvSpPr>
            <a:spLocks noGrp="1"/>
          </p:cNvSpPr>
          <p:nvPr>
            <p:ph idx="1"/>
          </p:nvPr>
        </p:nvSpPr>
        <p:spPr>
          <a:xfrm>
            <a:off x="990600" y="1219200"/>
            <a:ext cx="7620000" cy="5029200"/>
          </a:xfrm>
        </p:spPr>
        <p:txBody>
          <a:bodyPr/>
          <a:lstStyle/>
          <a:p>
            <a:r>
              <a:rPr lang="en-US" dirty="0" smtClean="0"/>
              <a:t>This work has many </a:t>
            </a:r>
            <a:r>
              <a:rPr lang="en-US" dirty="0" err="1" smtClean="0"/>
              <a:t>contributers</a:t>
            </a:r>
            <a:r>
              <a:rPr lang="en-US" dirty="0" smtClean="0"/>
              <a:t>:</a:t>
            </a:r>
          </a:p>
          <a:p>
            <a:r>
              <a:rPr lang="en-US" dirty="0"/>
              <a:t>	</a:t>
            </a:r>
            <a:r>
              <a:rPr lang="en-US" sz="2000" dirty="0" err="1" smtClean="0"/>
              <a:t>Dominik</a:t>
            </a:r>
            <a:r>
              <a:rPr lang="en-US" sz="2000" dirty="0" smtClean="0"/>
              <a:t> </a:t>
            </a:r>
            <a:r>
              <a:rPr lang="en-US" sz="2000" dirty="0" err="1" smtClean="0"/>
              <a:t>Aronsky</a:t>
            </a:r>
            <a:r>
              <a:rPr lang="en-US" sz="2000" dirty="0" smtClean="0"/>
              <a:t>, MD, PhD</a:t>
            </a:r>
          </a:p>
          <a:p>
            <a:r>
              <a:rPr lang="en-US" sz="2000" dirty="0"/>
              <a:t>	</a:t>
            </a:r>
            <a:r>
              <a:rPr lang="en-US" sz="2000" dirty="0" smtClean="0"/>
              <a:t>Jeffrey Ferraro, PhD</a:t>
            </a:r>
          </a:p>
          <a:p>
            <a:r>
              <a:rPr lang="en-US" sz="2000" dirty="0"/>
              <a:t>	</a:t>
            </a:r>
            <a:r>
              <a:rPr lang="en-US" sz="2000" dirty="0" smtClean="0"/>
              <a:t>Stan Huff, MD</a:t>
            </a:r>
          </a:p>
          <a:p>
            <a:r>
              <a:rPr lang="en-US" sz="2000" dirty="0"/>
              <a:t>	</a:t>
            </a:r>
            <a:r>
              <a:rPr lang="en-US" sz="2000" dirty="0" smtClean="0"/>
              <a:t>Scott Evans, PhD</a:t>
            </a:r>
          </a:p>
          <a:p>
            <a:r>
              <a:rPr lang="en-US" sz="2000" dirty="0"/>
              <a:t>	</a:t>
            </a:r>
            <a:r>
              <a:rPr lang="en-US" sz="2000" dirty="0" smtClean="0"/>
              <a:t>Robert </a:t>
            </a:r>
            <a:r>
              <a:rPr lang="en-US" sz="2000" dirty="0" err="1" smtClean="0"/>
              <a:t>Hausam</a:t>
            </a:r>
            <a:r>
              <a:rPr lang="en-US" sz="2000" dirty="0" smtClean="0"/>
              <a:t>, MD</a:t>
            </a:r>
          </a:p>
          <a:p>
            <a:r>
              <a:rPr lang="en-US" sz="2000" dirty="0"/>
              <a:t>	</a:t>
            </a:r>
            <a:r>
              <a:rPr lang="en-US" sz="2000" dirty="0" smtClean="0"/>
              <a:t>Lee Pierce</a:t>
            </a:r>
          </a:p>
          <a:p>
            <a:r>
              <a:rPr lang="en-US" sz="2000" dirty="0" smtClean="0"/>
              <a:t>	</a:t>
            </a:r>
            <a:r>
              <a:rPr lang="en-US" sz="2000" dirty="0" err="1" smtClean="0"/>
              <a:t>Xinzu</a:t>
            </a:r>
            <a:r>
              <a:rPr lang="en-US" sz="2000" dirty="0" smtClean="0"/>
              <a:t> Wu, PhD</a:t>
            </a:r>
          </a:p>
          <a:p>
            <a:r>
              <a:rPr lang="en-US" sz="2000" dirty="0"/>
              <a:t>	</a:t>
            </a:r>
            <a:r>
              <a:rPr lang="en-US" sz="2000" dirty="0" smtClean="0"/>
              <a:t>Matthew Ebert</a:t>
            </a:r>
          </a:p>
          <a:p>
            <a:r>
              <a:rPr lang="en-US" sz="2000" dirty="0"/>
              <a:t>	</a:t>
            </a:r>
            <a:r>
              <a:rPr lang="en-US" sz="2000" dirty="0" smtClean="0"/>
              <a:t>Kumar </a:t>
            </a:r>
            <a:r>
              <a:rPr lang="en-US" sz="2000" dirty="0" err="1" smtClean="0"/>
              <a:t>Mynam</a:t>
            </a:r>
            <a:endParaRPr lang="en-US" sz="2000" dirty="0" smtClean="0"/>
          </a:p>
          <a:p>
            <a:r>
              <a:rPr lang="en-US" sz="2000" dirty="0" smtClean="0"/>
              <a:t>	</a:t>
            </a:r>
            <a:r>
              <a:rPr lang="en-US" sz="2000" dirty="0" smtClean="0">
                <a:solidFill>
                  <a:schemeClr val="tx1">
                    <a:lumMod val="60000"/>
                    <a:lumOff val="40000"/>
                  </a:schemeClr>
                </a:solidFill>
              </a:rPr>
              <a:t>And many more!</a:t>
            </a:r>
            <a:endParaRPr lang="en-US" sz="2000" dirty="0">
              <a:solidFill>
                <a:schemeClr val="tx1">
                  <a:lumMod val="60000"/>
                  <a:lumOff val="40000"/>
                </a:schemeClr>
              </a:solidFill>
            </a:endParaRPr>
          </a:p>
          <a:p>
            <a:endParaRPr lang="en-US" dirty="0"/>
          </a:p>
        </p:txBody>
      </p:sp>
    </p:spTree>
    <p:extLst>
      <p:ext uri="{BB962C8B-B14F-4D97-AF65-F5344CB8AC3E}">
        <p14:creationId xmlns:p14="http://schemas.microsoft.com/office/powerpoint/2010/main" val="951838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7B21E023-A4BF-4F62-BC8F-194365CC2F14}" type="slidenum">
              <a:rPr lang="en-US"/>
              <a:pPr>
                <a:defRPr/>
              </a:pPr>
              <a:t>20</a:t>
            </a:fld>
            <a:endParaRPr lang="en-US"/>
          </a:p>
        </p:txBody>
      </p:sp>
      <p:sp>
        <p:nvSpPr>
          <p:cNvPr id="1054722" name="Rectangle 2"/>
          <p:cNvSpPr>
            <a:spLocks noGrp="1" noChangeArrowheads="1"/>
          </p:cNvSpPr>
          <p:nvPr>
            <p:ph type="title"/>
          </p:nvPr>
        </p:nvSpPr>
        <p:spPr>
          <a:xfrm>
            <a:off x="762000" y="228600"/>
            <a:ext cx="4800600" cy="558800"/>
          </a:xfrm>
        </p:spPr>
        <p:txBody>
          <a:bodyPr/>
          <a:lstStyle/>
          <a:p>
            <a:pPr>
              <a:defRPr/>
            </a:pPr>
            <a:r>
              <a:rPr lang="en-US" sz="3200" dirty="0" smtClean="0"/>
              <a:t>The Question of P(F)</a:t>
            </a:r>
          </a:p>
        </p:txBody>
      </p:sp>
      <p:sp>
        <p:nvSpPr>
          <p:cNvPr id="1054723" name="Rectangle 3"/>
          <p:cNvSpPr>
            <a:spLocks noGrp="1" noChangeArrowheads="1"/>
          </p:cNvSpPr>
          <p:nvPr>
            <p:ph type="body" idx="1"/>
          </p:nvPr>
        </p:nvSpPr>
        <p:spPr>
          <a:xfrm>
            <a:off x="76200" y="1295400"/>
            <a:ext cx="4495800" cy="5105400"/>
          </a:xfrm>
        </p:spPr>
        <p:txBody>
          <a:bodyPr/>
          <a:lstStyle/>
          <a:p>
            <a:pPr>
              <a:lnSpc>
                <a:spcPct val="80000"/>
              </a:lnSpc>
              <a:defRPr/>
            </a:pPr>
            <a:r>
              <a:rPr lang="en-US" sz="2400" dirty="0" smtClean="0">
                <a:solidFill>
                  <a:schemeClr val="folHlink"/>
                </a:solidFill>
              </a:rPr>
              <a:t>Simple Bayes</a:t>
            </a:r>
          </a:p>
          <a:p>
            <a:pPr lvl="1">
              <a:lnSpc>
                <a:spcPct val="80000"/>
              </a:lnSpc>
              <a:defRPr/>
            </a:pPr>
            <a:r>
              <a:rPr lang="en-US" sz="2000" dirty="0" smtClean="0">
                <a:solidFill>
                  <a:schemeClr val="folHlink"/>
                </a:solidFill>
              </a:rPr>
              <a:t>Patient has One and Only One Disease</a:t>
            </a:r>
          </a:p>
          <a:p>
            <a:pPr>
              <a:lnSpc>
                <a:spcPct val="80000"/>
              </a:lnSpc>
              <a:defRPr/>
            </a:pPr>
            <a:r>
              <a:rPr lang="en-US" sz="2400" dirty="0" smtClean="0"/>
              <a:t>Multi-Membership Bayes</a:t>
            </a:r>
          </a:p>
          <a:p>
            <a:pPr lvl="1">
              <a:lnSpc>
                <a:spcPct val="80000"/>
              </a:lnSpc>
              <a:defRPr/>
            </a:pPr>
            <a:r>
              <a:rPr lang="en-US" sz="2000" dirty="0" smtClean="0"/>
              <a:t>Patient has Any Group of Disease</a:t>
            </a:r>
          </a:p>
          <a:p>
            <a:pPr lvl="1">
              <a:lnSpc>
                <a:spcPct val="80000"/>
              </a:lnSpc>
              <a:defRPr/>
            </a:pPr>
            <a:r>
              <a:rPr lang="en-US" sz="2000" dirty="0" smtClean="0"/>
              <a:t>Each Disease is Evaluated Independently</a:t>
            </a:r>
          </a:p>
          <a:p>
            <a:pPr>
              <a:lnSpc>
                <a:spcPct val="80000"/>
              </a:lnSpc>
              <a:defRPr/>
            </a:pPr>
            <a:r>
              <a:rPr lang="en-US" sz="2400" dirty="0" smtClean="0">
                <a:solidFill>
                  <a:schemeClr val="folHlink"/>
                </a:solidFill>
              </a:rPr>
              <a:t>Bayesian Networks</a:t>
            </a:r>
          </a:p>
          <a:p>
            <a:pPr lvl="1">
              <a:lnSpc>
                <a:spcPct val="80000"/>
              </a:lnSpc>
              <a:defRPr/>
            </a:pPr>
            <a:r>
              <a:rPr lang="en-US" sz="2000" dirty="0" smtClean="0">
                <a:solidFill>
                  <a:schemeClr val="folHlink"/>
                </a:solidFill>
              </a:rPr>
              <a:t>Patient has Any Group of Disease</a:t>
            </a:r>
          </a:p>
          <a:p>
            <a:pPr lvl="1">
              <a:lnSpc>
                <a:spcPct val="80000"/>
              </a:lnSpc>
              <a:defRPr/>
            </a:pPr>
            <a:r>
              <a:rPr lang="en-US" sz="2000" dirty="0" smtClean="0">
                <a:solidFill>
                  <a:schemeClr val="folHlink"/>
                </a:solidFill>
              </a:rPr>
              <a:t>Diseases are Evaluated According to Their Collective (Joint) Behavior</a:t>
            </a:r>
          </a:p>
        </p:txBody>
      </p:sp>
      <p:graphicFrame>
        <p:nvGraphicFramePr>
          <p:cNvPr id="1054724" name="Object 4"/>
          <p:cNvGraphicFramePr>
            <a:graphicFrameLocks noChangeAspect="1"/>
          </p:cNvGraphicFramePr>
          <p:nvPr>
            <p:extLst>
              <p:ext uri="{D42A27DB-BD31-4B8C-83A1-F6EECF244321}">
                <p14:modId xmlns:p14="http://schemas.microsoft.com/office/powerpoint/2010/main" val="2235025450"/>
              </p:ext>
            </p:extLst>
          </p:nvPr>
        </p:nvGraphicFramePr>
        <p:xfrm>
          <a:off x="4225925" y="2667000"/>
          <a:ext cx="4689475" cy="469900"/>
        </p:xfrm>
        <a:graphic>
          <a:graphicData uri="http://schemas.openxmlformats.org/presentationml/2006/ole">
            <mc:AlternateContent xmlns:mc="http://schemas.openxmlformats.org/markup-compatibility/2006">
              <mc:Choice xmlns:v="urn:schemas-microsoft-com:vml" Requires="v">
                <p:oleObj spid="_x0000_s201738" name="Equation" r:id="rId4" imgW="2539800" imgH="253800" progId="Equation.3">
                  <p:embed/>
                </p:oleObj>
              </mc:Choice>
              <mc:Fallback>
                <p:oleObj name="Equation" r:id="rId4" imgW="2539800" imgH="253800" progId="Equation.3">
                  <p:embed/>
                  <p:pic>
                    <p:nvPicPr>
                      <p:cNvPr id="0" name=""/>
                      <p:cNvPicPr>
                        <a:picLocks noChangeAspect="1" noChangeArrowheads="1"/>
                      </p:cNvPicPr>
                      <p:nvPr/>
                    </p:nvPicPr>
                    <p:blipFill>
                      <a:blip r:embed="rId5"/>
                      <a:srcRect/>
                      <a:stretch>
                        <a:fillRect/>
                      </a:stretch>
                    </p:blipFill>
                    <p:spPr bwMode="auto">
                      <a:xfrm>
                        <a:off x="4225925" y="2667000"/>
                        <a:ext cx="4689475" cy="469900"/>
                      </a:xfrm>
                      <a:prstGeom prst="rect">
                        <a:avLst/>
                      </a:prstGeom>
                      <a:solidFill>
                        <a:srgbClr val="FFFF00"/>
                      </a:solidFill>
                      <a:ln w="28575">
                        <a:solidFill>
                          <a:schemeClr val="tx2"/>
                        </a:solidFill>
                        <a:miter lim="800000"/>
                        <a:headEnd/>
                        <a:tailEnd/>
                      </a:ln>
                      <a:effectLst>
                        <a:outerShdw dist="35921" dir="2700000" algn="ctr" rotWithShape="0">
                          <a:srgbClr val="808080"/>
                        </a:outerShdw>
                      </a:effectLst>
                    </p:spPr>
                  </p:pic>
                </p:oleObj>
              </mc:Fallback>
            </mc:AlternateContent>
          </a:graphicData>
        </a:graphic>
      </p:graphicFrame>
      <p:grpSp>
        <p:nvGrpSpPr>
          <p:cNvPr id="2" name="Group 5"/>
          <p:cNvGrpSpPr>
            <a:grpSpLocks/>
          </p:cNvGrpSpPr>
          <p:nvPr/>
        </p:nvGrpSpPr>
        <p:grpSpPr bwMode="auto">
          <a:xfrm>
            <a:off x="4981575" y="2438400"/>
            <a:ext cx="4238625" cy="1616075"/>
            <a:chOff x="3282" y="1968"/>
            <a:chExt cx="2670" cy="1018"/>
          </a:xfrm>
        </p:grpSpPr>
        <p:sp>
          <p:nvSpPr>
            <p:cNvPr id="1054726" name="Oval 6"/>
            <p:cNvSpPr>
              <a:spLocks noChangeArrowheads="1"/>
            </p:cNvSpPr>
            <p:nvPr/>
          </p:nvSpPr>
          <p:spPr bwMode="auto">
            <a:xfrm>
              <a:off x="3312" y="1968"/>
              <a:ext cx="2640" cy="576"/>
            </a:xfrm>
            <a:prstGeom prst="ellipse">
              <a:avLst/>
            </a:prstGeom>
            <a:noFill/>
            <a:ln w="28575">
              <a:solidFill>
                <a:schemeClr val="tx2"/>
              </a:solidFill>
              <a:round/>
              <a:headEnd/>
              <a:tailEnd/>
            </a:ln>
            <a:effectLst/>
          </p:spPr>
          <p:txBody>
            <a:bodyPr wrap="none" anchor="ctr"/>
            <a:lstStyle/>
            <a:p>
              <a:pPr>
                <a:defRPr/>
              </a:pPr>
              <a:endParaRPr lang="en-US"/>
            </a:p>
          </p:txBody>
        </p:sp>
        <p:sp>
          <p:nvSpPr>
            <p:cNvPr id="1054727" name="Text Box 7"/>
            <p:cNvSpPr txBox="1">
              <a:spLocks noChangeArrowheads="1"/>
            </p:cNvSpPr>
            <p:nvPr/>
          </p:nvSpPr>
          <p:spPr bwMode="auto">
            <a:xfrm>
              <a:off x="3282" y="2544"/>
              <a:ext cx="2478" cy="442"/>
            </a:xfrm>
            <a:prstGeom prst="rect">
              <a:avLst/>
            </a:prstGeom>
            <a:noFill/>
            <a:ln w="28575">
              <a:noFill/>
              <a:miter lim="800000"/>
              <a:headEnd/>
              <a:tailEnd/>
            </a:ln>
            <a:effectLst/>
          </p:spPr>
          <p:txBody>
            <a:bodyPr wrap="none">
              <a:spAutoFit/>
            </a:bodyPr>
            <a:lstStyle/>
            <a:p>
              <a:pPr algn="ctr">
                <a:defRPr/>
              </a:pPr>
              <a:r>
                <a:rPr lang="en-US" sz="2000" dirty="0">
                  <a:solidFill>
                    <a:schemeClr val="tx2"/>
                  </a:solidFill>
                </a:rPr>
                <a:t>Two States Apply for Each Disease: </a:t>
              </a:r>
            </a:p>
            <a:p>
              <a:pPr algn="ctr">
                <a:defRPr/>
              </a:pPr>
              <a:r>
                <a:rPr lang="en-US" sz="2000" dirty="0">
                  <a:solidFill>
                    <a:schemeClr val="tx2"/>
                  </a:solidFill>
                </a:rPr>
                <a:t>With and Without the Disease</a:t>
              </a:r>
            </a:p>
          </p:txBody>
        </p:sp>
      </p:grpSp>
    </p:spTree>
    <p:extLst>
      <p:ext uri="{BB962C8B-B14F-4D97-AF65-F5344CB8AC3E}">
        <p14:creationId xmlns:p14="http://schemas.microsoft.com/office/powerpoint/2010/main" val="892852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24"/>
                                        </p:tgtEl>
                                        <p:attrNameLst>
                                          <p:attrName>style.visibility</p:attrName>
                                        </p:attrNameLst>
                                      </p:cBhvr>
                                      <p:to>
                                        <p:strVal val="visible"/>
                                      </p:to>
                                    </p:set>
                                    <p:animEffect transition="in" filter="blinds(horizontal)">
                                      <p:cBhvr>
                                        <p:cTn id="7" dur="500"/>
                                        <p:tgtEl>
                                          <p:spTgt spid="1054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CD292E45-01CF-4EC8-B402-03D26B792844}" type="slidenum">
              <a:rPr lang="en-US"/>
              <a:pPr>
                <a:defRPr/>
              </a:pPr>
              <a:t>21</a:t>
            </a:fld>
            <a:endParaRPr lang="en-US"/>
          </a:p>
        </p:txBody>
      </p:sp>
      <p:sp>
        <p:nvSpPr>
          <p:cNvPr id="1056770" name="Rectangle 2"/>
          <p:cNvSpPr>
            <a:spLocks noGrp="1" noChangeArrowheads="1"/>
          </p:cNvSpPr>
          <p:nvPr>
            <p:ph type="title"/>
          </p:nvPr>
        </p:nvSpPr>
        <p:spPr>
          <a:xfrm>
            <a:off x="762000" y="228600"/>
            <a:ext cx="5067300" cy="558800"/>
          </a:xfrm>
        </p:spPr>
        <p:txBody>
          <a:bodyPr/>
          <a:lstStyle/>
          <a:p>
            <a:pPr>
              <a:defRPr/>
            </a:pPr>
            <a:r>
              <a:rPr lang="en-US" sz="3200" dirty="0" smtClean="0"/>
              <a:t>The Question of P(F)</a:t>
            </a:r>
          </a:p>
        </p:txBody>
      </p:sp>
      <p:sp>
        <p:nvSpPr>
          <p:cNvPr id="1056771" name="Rectangle 3"/>
          <p:cNvSpPr>
            <a:spLocks noGrp="1" noChangeArrowheads="1"/>
          </p:cNvSpPr>
          <p:nvPr>
            <p:ph type="body" idx="1"/>
          </p:nvPr>
        </p:nvSpPr>
        <p:spPr>
          <a:xfrm>
            <a:off x="76200" y="1371600"/>
            <a:ext cx="4495800" cy="5105400"/>
          </a:xfrm>
        </p:spPr>
        <p:txBody>
          <a:bodyPr/>
          <a:lstStyle/>
          <a:p>
            <a:pPr>
              <a:lnSpc>
                <a:spcPct val="80000"/>
              </a:lnSpc>
              <a:defRPr/>
            </a:pPr>
            <a:r>
              <a:rPr lang="en-US" sz="2400" dirty="0" smtClean="0">
                <a:solidFill>
                  <a:schemeClr val="folHlink"/>
                </a:solidFill>
              </a:rPr>
              <a:t>Simple Bayes</a:t>
            </a:r>
          </a:p>
          <a:p>
            <a:pPr lvl="1">
              <a:lnSpc>
                <a:spcPct val="80000"/>
              </a:lnSpc>
              <a:defRPr/>
            </a:pPr>
            <a:r>
              <a:rPr lang="en-US" sz="2000" dirty="0" smtClean="0">
                <a:solidFill>
                  <a:schemeClr val="folHlink"/>
                </a:solidFill>
              </a:rPr>
              <a:t>Patient has One and Only One Disease</a:t>
            </a:r>
          </a:p>
          <a:p>
            <a:pPr>
              <a:lnSpc>
                <a:spcPct val="80000"/>
              </a:lnSpc>
              <a:defRPr/>
            </a:pPr>
            <a:r>
              <a:rPr lang="en-US" sz="2400" dirty="0" smtClean="0">
                <a:solidFill>
                  <a:schemeClr val="folHlink"/>
                </a:solidFill>
              </a:rPr>
              <a:t>Multi-Membership Bayes</a:t>
            </a:r>
          </a:p>
          <a:p>
            <a:pPr lvl="1">
              <a:lnSpc>
                <a:spcPct val="80000"/>
              </a:lnSpc>
              <a:defRPr/>
            </a:pPr>
            <a:r>
              <a:rPr lang="en-US" sz="2000" dirty="0" smtClean="0">
                <a:solidFill>
                  <a:schemeClr val="folHlink"/>
                </a:solidFill>
              </a:rPr>
              <a:t>Patient has Any Group of Disease</a:t>
            </a:r>
          </a:p>
          <a:p>
            <a:pPr lvl="1">
              <a:lnSpc>
                <a:spcPct val="80000"/>
              </a:lnSpc>
              <a:defRPr/>
            </a:pPr>
            <a:r>
              <a:rPr lang="en-US" sz="2000" dirty="0" smtClean="0">
                <a:solidFill>
                  <a:schemeClr val="folHlink"/>
                </a:solidFill>
              </a:rPr>
              <a:t>Each Disease is Evaluated Independently</a:t>
            </a:r>
          </a:p>
          <a:p>
            <a:pPr>
              <a:lnSpc>
                <a:spcPct val="80000"/>
              </a:lnSpc>
              <a:defRPr/>
            </a:pPr>
            <a:r>
              <a:rPr lang="en-US" sz="2400" dirty="0" smtClean="0"/>
              <a:t>Bayesian Networks</a:t>
            </a:r>
          </a:p>
          <a:p>
            <a:pPr lvl="1">
              <a:lnSpc>
                <a:spcPct val="80000"/>
              </a:lnSpc>
              <a:defRPr/>
            </a:pPr>
            <a:r>
              <a:rPr lang="en-US" sz="2000" dirty="0" smtClean="0"/>
              <a:t>Patient has Any Group of Disease</a:t>
            </a:r>
          </a:p>
          <a:p>
            <a:pPr lvl="1">
              <a:lnSpc>
                <a:spcPct val="80000"/>
              </a:lnSpc>
              <a:defRPr/>
            </a:pPr>
            <a:r>
              <a:rPr lang="en-US" sz="2000" dirty="0" smtClean="0"/>
              <a:t>Diseases are Evaluated According to Their Collective (Joint) Behavior</a:t>
            </a:r>
          </a:p>
        </p:txBody>
      </p:sp>
      <p:grpSp>
        <p:nvGrpSpPr>
          <p:cNvPr id="2" name="Group 4"/>
          <p:cNvGrpSpPr>
            <a:grpSpLocks/>
          </p:cNvGrpSpPr>
          <p:nvPr/>
        </p:nvGrpSpPr>
        <p:grpSpPr bwMode="auto">
          <a:xfrm>
            <a:off x="5029200" y="4114800"/>
            <a:ext cx="2895600" cy="1676400"/>
            <a:chOff x="768" y="1920"/>
            <a:chExt cx="3648" cy="1920"/>
          </a:xfrm>
        </p:grpSpPr>
        <p:sp>
          <p:nvSpPr>
            <p:cNvPr id="1056773" name="Oval 5"/>
            <p:cNvSpPr>
              <a:spLocks noChangeArrowheads="1"/>
            </p:cNvSpPr>
            <p:nvPr/>
          </p:nvSpPr>
          <p:spPr bwMode="auto">
            <a:xfrm>
              <a:off x="2160" y="1920"/>
              <a:ext cx="816" cy="433"/>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Disease</a:t>
              </a:r>
            </a:p>
          </p:txBody>
        </p:sp>
        <p:sp>
          <p:nvSpPr>
            <p:cNvPr id="1056774" name="Oval 6"/>
            <p:cNvSpPr>
              <a:spLocks noChangeArrowheads="1"/>
            </p:cNvSpPr>
            <p:nvPr/>
          </p:nvSpPr>
          <p:spPr bwMode="auto">
            <a:xfrm>
              <a:off x="1104" y="2593"/>
              <a:ext cx="960" cy="431"/>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Intermediate</a:t>
              </a:r>
            </a:p>
            <a:p>
              <a:pPr algn="ctr" eaLnBrk="1" hangingPunct="1">
                <a:defRPr/>
              </a:pPr>
              <a:r>
                <a:rPr lang="en-US" sz="1000">
                  <a:solidFill>
                    <a:schemeClr val="bg2"/>
                  </a:solidFill>
                  <a:effectLst/>
                </a:rPr>
                <a:t>Concept</a:t>
              </a:r>
            </a:p>
          </p:txBody>
        </p:sp>
        <p:sp>
          <p:nvSpPr>
            <p:cNvPr id="1056775" name="Oval 7"/>
            <p:cNvSpPr>
              <a:spLocks noChangeArrowheads="1"/>
            </p:cNvSpPr>
            <p:nvPr/>
          </p:nvSpPr>
          <p:spPr bwMode="auto">
            <a:xfrm>
              <a:off x="768" y="3456"/>
              <a:ext cx="768"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Finding 1</a:t>
              </a:r>
            </a:p>
          </p:txBody>
        </p:sp>
        <p:sp>
          <p:nvSpPr>
            <p:cNvPr id="1056776" name="Oval 8"/>
            <p:cNvSpPr>
              <a:spLocks noChangeArrowheads="1"/>
            </p:cNvSpPr>
            <p:nvPr/>
          </p:nvSpPr>
          <p:spPr bwMode="auto">
            <a:xfrm>
              <a:off x="1776" y="3456"/>
              <a:ext cx="768"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Finding 2</a:t>
              </a:r>
            </a:p>
          </p:txBody>
        </p:sp>
        <p:sp>
          <p:nvSpPr>
            <p:cNvPr id="1056777" name="Oval 9"/>
            <p:cNvSpPr>
              <a:spLocks noChangeArrowheads="1"/>
            </p:cNvSpPr>
            <p:nvPr/>
          </p:nvSpPr>
          <p:spPr bwMode="auto">
            <a:xfrm>
              <a:off x="2880" y="3216"/>
              <a:ext cx="672"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Finding 3</a:t>
              </a:r>
            </a:p>
          </p:txBody>
        </p:sp>
        <p:sp>
          <p:nvSpPr>
            <p:cNvPr id="1056778" name="Oval 10"/>
            <p:cNvSpPr>
              <a:spLocks noChangeArrowheads="1"/>
            </p:cNvSpPr>
            <p:nvPr/>
          </p:nvSpPr>
          <p:spPr bwMode="auto">
            <a:xfrm>
              <a:off x="3696" y="3216"/>
              <a:ext cx="720"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rPr>
                <a:t>Finding 4</a:t>
              </a:r>
            </a:p>
          </p:txBody>
        </p:sp>
        <p:sp>
          <p:nvSpPr>
            <p:cNvPr id="1056779" name="Line 11"/>
            <p:cNvSpPr>
              <a:spLocks noChangeShapeType="1"/>
            </p:cNvSpPr>
            <p:nvPr/>
          </p:nvSpPr>
          <p:spPr bwMode="auto">
            <a:xfrm flipH="1">
              <a:off x="1824" y="2256"/>
              <a:ext cx="384" cy="336"/>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p>
          </p:txBody>
        </p:sp>
        <p:sp>
          <p:nvSpPr>
            <p:cNvPr id="1056780" name="Line 12"/>
            <p:cNvSpPr>
              <a:spLocks noChangeShapeType="1"/>
            </p:cNvSpPr>
            <p:nvPr/>
          </p:nvSpPr>
          <p:spPr bwMode="auto">
            <a:xfrm flipH="1">
              <a:off x="1104" y="3024"/>
              <a:ext cx="336" cy="433"/>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p>
          </p:txBody>
        </p:sp>
        <p:sp>
          <p:nvSpPr>
            <p:cNvPr id="1056781" name="Line 13"/>
            <p:cNvSpPr>
              <a:spLocks noChangeShapeType="1"/>
            </p:cNvSpPr>
            <p:nvPr/>
          </p:nvSpPr>
          <p:spPr bwMode="auto">
            <a:xfrm>
              <a:off x="1776" y="3024"/>
              <a:ext cx="240" cy="433"/>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p>
          </p:txBody>
        </p:sp>
        <p:sp>
          <p:nvSpPr>
            <p:cNvPr id="1056782" name="Line 14"/>
            <p:cNvSpPr>
              <a:spLocks noChangeShapeType="1"/>
            </p:cNvSpPr>
            <p:nvPr/>
          </p:nvSpPr>
          <p:spPr bwMode="auto">
            <a:xfrm>
              <a:off x="2736" y="2353"/>
              <a:ext cx="384" cy="864"/>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p>
          </p:txBody>
        </p:sp>
        <p:sp>
          <p:nvSpPr>
            <p:cNvPr id="1056783" name="Line 15"/>
            <p:cNvSpPr>
              <a:spLocks noChangeShapeType="1"/>
            </p:cNvSpPr>
            <p:nvPr/>
          </p:nvSpPr>
          <p:spPr bwMode="auto">
            <a:xfrm>
              <a:off x="2928" y="2256"/>
              <a:ext cx="1056" cy="960"/>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p>
          </p:txBody>
        </p:sp>
      </p:grpSp>
      <p:grpSp>
        <p:nvGrpSpPr>
          <p:cNvPr id="3" name="Group 16"/>
          <p:cNvGrpSpPr>
            <a:grpSpLocks/>
          </p:cNvGrpSpPr>
          <p:nvPr/>
        </p:nvGrpSpPr>
        <p:grpSpPr bwMode="auto">
          <a:xfrm>
            <a:off x="4724400" y="5105400"/>
            <a:ext cx="3581400" cy="1752600"/>
            <a:chOff x="3120" y="3216"/>
            <a:chExt cx="2256" cy="1104"/>
          </a:xfrm>
        </p:grpSpPr>
        <p:sp>
          <p:nvSpPr>
            <p:cNvPr id="1056785" name="Text Box 17"/>
            <p:cNvSpPr txBox="1">
              <a:spLocks noChangeArrowheads="1"/>
            </p:cNvSpPr>
            <p:nvPr/>
          </p:nvSpPr>
          <p:spPr bwMode="auto">
            <a:xfrm>
              <a:off x="3264" y="3743"/>
              <a:ext cx="1948" cy="577"/>
            </a:xfrm>
            <a:prstGeom prst="rect">
              <a:avLst/>
            </a:prstGeom>
            <a:noFill/>
            <a:ln w="28575">
              <a:noFill/>
              <a:miter lim="800000"/>
              <a:headEnd/>
              <a:tailEnd/>
            </a:ln>
            <a:effectLst/>
          </p:spPr>
          <p:txBody>
            <a:bodyPr wrap="none">
              <a:spAutoFit/>
            </a:bodyPr>
            <a:lstStyle/>
            <a:p>
              <a:pPr algn="ctr">
                <a:defRPr/>
              </a:pPr>
              <a:r>
                <a:rPr lang="en-US" sz="1800" dirty="0">
                  <a:solidFill>
                    <a:schemeClr val="tx2"/>
                  </a:solidFill>
                </a:rPr>
                <a:t>P(F) is Determined from </a:t>
              </a:r>
            </a:p>
            <a:p>
              <a:pPr algn="ctr">
                <a:defRPr/>
              </a:pPr>
              <a:r>
                <a:rPr lang="en-US" sz="1800" dirty="0">
                  <a:solidFill>
                    <a:schemeClr val="tx2"/>
                  </a:solidFill>
                </a:rPr>
                <a:t>the Joint Effect of Child Nodes </a:t>
              </a:r>
            </a:p>
            <a:p>
              <a:pPr algn="ctr">
                <a:defRPr/>
              </a:pPr>
              <a:r>
                <a:rPr lang="en-US" sz="1800" dirty="0">
                  <a:solidFill>
                    <a:schemeClr val="tx2"/>
                  </a:solidFill>
                </a:rPr>
                <a:t>on Their Parents</a:t>
              </a:r>
            </a:p>
          </p:txBody>
        </p:sp>
        <p:sp>
          <p:nvSpPr>
            <p:cNvPr id="1056786" name="Oval 18"/>
            <p:cNvSpPr>
              <a:spLocks noChangeArrowheads="1"/>
            </p:cNvSpPr>
            <p:nvPr/>
          </p:nvSpPr>
          <p:spPr bwMode="auto">
            <a:xfrm>
              <a:off x="3120" y="3312"/>
              <a:ext cx="1200" cy="432"/>
            </a:xfrm>
            <a:prstGeom prst="ellipse">
              <a:avLst/>
            </a:prstGeom>
            <a:noFill/>
            <a:ln w="28575">
              <a:solidFill>
                <a:schemeClr val="tx2"/>
              </a:solidFill>
              <a:round/>
              <a:headEnd/>
              <a:tailEnd/>
            </a:ln>
            <a:effectLst/>
          </p:spPr>
          <p:txBody>
            <a:bodyPr wrap="none" anchor="ctr"/>
            <a:lstStyle/>
            <a:p>
              <a:pPr>
                <a:defRPr/>
              </a:pPr>
              <a:endParaRPr lang="en-US"/>
            </a:p>
          </p:txBody>
        </p:sp>
        <p:sp>
          <p:nvSpPr>
            <p:cNvPr id="1056787" name="Oval 19"/>
            <p:cNvSpPr>
              <a:spLocks noChangeArrowheads="1"/>
            </p:cNvSpPr>
            <p:nvPr/>
          </p:nvSpPr>
          <p:spPr bwMode="auto">
            <a:xfrm>
              <a:off x="4224" y="3216"/>
              <a:ext cx="1152" cy="432"/>
            </a:xfrm>
            <a:prstGeom prst="ellipse">
              <a:avLst/>
            </a:prstGeom>
            <a:noFill/>
            <a:ln w="28575">
              <a:solidFill>
                <a:schemeClr val="tx2"/>
              </a:solidFill>
              <a:round/>
              <a:headEnd/>
              <a:tailEnd/>
            </a:ln>
            <a:effectLst/>
          </p:spPr>
          <p:txBody>
            <a:bodyPr wrap="none" anchor="ctr"/>
            <a:lstStyle/>
            <a:p>
              <a:pPr>
                <a:defRPr/>
              </a:pPr>
              <a:endParaRPr lang="en-US"/>
            </a:p>
          </p:txBody>
        </p:sp>
      </p:grpSp>
    </p:spTree>
    <p:extLst>
      <p:ext uri="{BB962C8B-B14F-4D97-AF65-F5344CB8AC3E}">
        <p14:creationId xmlns:p14="http://schemas.microsoft.com/office/powerpoint/2010/main" val="379845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pPr>
              <a:buNone/>
            </a:pPr>
            <a:r>
              <a:rPr lang="en-US" dirty="0">
                <a:latin typeface="Times New Roman" charset="0"/>
              </a:rPr>
              <a:t>Probability Updating</a:t>
            </a:r>
          </a:p>
        </p:txBody>
      </p:sp>
      <p:sp>
        <p:nvSpPr>
          <p:cNvPr id="1048579" name="Text Box 3"/>
          <p:cNvSpPr txBox="1">
            <a:spLocks noChangeArrowheads="1"/>
          </p:cNvSpPr>
          <p:nvPr/>
        </p:nvSpPr>
        <p:spPr bwMode="auto">
          <a:xfrm>
            <a:off x="990600" y="1676400"/>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graphicFrame>
        <p:nvGraphicFramePr>
          <p:cNvPr id="16386" name="Object 4"/>
          <p:cNvGraphicFramePr>
            <a:graphicFrameLocks noChangeAspect="1"/>
          </p:cNvGraphicFramePr>
          <p:nvPr>
            <p:extLst>
              <p:ext uri="{D42A27DB-BD31-4B8C-83A1-F6EECF244321}">
                <p14:modId xmlns:p14="http://schemas.microsoft.com/office/powerpoint/2010/main" val="1413228725"/>
              </p:ext>
            </p:extLst>
          </p:nvPr>
        </p:nvGraphicFramePr>
        <p:xfrm>
          <a:off x="457200" y="2895600"/>
          <a:ext cx="8212138" cy="1255974"/>
        </p:xfrm>
        <a:graphic>
          <a:graphicData uri="http://schemas.openxmlformats.org/presentationml/2006/ole">
            <mc:AlternateContent xmlns:mc="http://schemas.openxmlformats.org/markup-compatibility/2006">
              <mc:Choice xmlns:v="urn:schemas-microsoft-com:vml" Requires="v">
                <p:oleObj spid="_x0000_s202765" name="Equation" r:id="rId4" imgW="2908300" imgH="431800" progId="Equation.3">
                  <p:embed/>
                </p:oleObj>
              </mc:Choice>
              <mc:Fallback>
                <p:oleObj name="Equation" r:id="rId4" imgW="2908300" imgH="431800" progId="Equation.3">
                  <p:embed/>
                  <p:pic>
                    <p:nvPicPr>
                      <p:cNvPr id="0" name=""/>
                      <p:cNvPicPr>
                        <a:picLocks noChangeAspect="1" noChangeArrowheads="1"/>
                      </p:cNvPicPr>
                      <p:nvPr/>
                    </p:nvPicPr>
                    <p:blipFill>
                      <a:blip r:embed="rId5"/>
                      <a:srcRect/>
                      <a:stretch>
                        <a:fillRect/>
                      </a:stretch>
                    </p:blipFill>
                    <p:spPr bwMode="auto">
                      <a:xfrm>
                        <a:off x="457200" y="2895600"/>
                        <a:ext cx="8212138" cy="1255974"/>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48581" name="Text Box 5"/>
          <p:cNvSpPr txBox="1">
            <a:spLocks noChangeArrowheads="1"/>
          </p:cNvSpPr>
          <p:nvPr/>
        </p:nvSpPr>
        <p:spPr bwMode="auto">
          <a:xfrm>
            <a:off x="1066800" y="4724400"/>
            <a:ext cx="4112875"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b="1" i="1" dirty="0">
                <a:solidFill>
                  <a:schemeClr val="tx2"/>
                </a:solidFill>
              </a:rPr>
              <a:t>P(Chest Pain) = ?</a:t>
            </a:r>
          </a:p>
        </p:txBody>
      </p:sp>
      <p:graphicFrame>
        <p:nvGraphicFramePr>
          <p:cNvPr id="8" name="Object 4"/>
          <p:cNvGraphicFramePr>
            <a:graphicFrameLocks noChangeAspect="1"/>
          </p:cNvGraphicFramePr>
          <p:nvPr>
            <p:extLst>
              <p:ext uri="{D42A27DB-BD31-4B8C-83A1-F6EECF244321}">
                <p14:modId xmlns:p14="http://schemas.microsoft.com/office/powerpoint/2010/main" val="1311471314"/>
              </p:ext>
            </p:extLst>
          </p:nvPr>
        </p:nvGraphicFramePr>
        <p:xfrm>
          <a:off x="304800" y="3048000"/>
          <a:ext cx="8729663" cy="995904"/>
        </p:xfrm>
        <a:graphic>
          <a:graphicData uri="http://schemas.openxmlformats.org/presentationml/2006/ole">
            <mc:AlternateContent xmlns:mc="http://schemas.openxmlformats.org/markup-compatibility/2006">
              <mc:Choice xmlns:v="urn:schemas-microsoft-com:vml" Requires="v">
                <p:oleObj spid="_x0000_s202766" name="Equation" r:id="rId6" imgW="3898900" imgH="431800" progId="Equation.3">
                  <p:embed/>
                </p:oleObj>
              </mc:Choice>
              <mc:Fallback>
                <p:oleObj name="Equation" r:id="rId6" imgW="3898900" imgH="431800" progId="Equation.3">
                  <p:embed/>
                  <p:pic>
                    <p:nvPicPr>
                      <p:cNvPr id="0" name=""/>
                      <p:cNvPicPr>
                        <a:picLocks noChangeAspect="1" noChangeArrowheads="1"/>
                      </p:cNvPicPr>
                      <p:nvPr/>
                    </p:nvPicPr>
                    <p:blipFill>
                      <a:blip r:embed="rId7"/>
                      <a:srcRect/>
                      <a:stretch>
                        <a:fillRect/>
                      </a:stretch>
                    </p:blipFill>
                    <p:spPr bwMode="auto">
                      <a:xfrm>
                        <a:off x="304800" y="3048000"/>
                        <a:ext cx="8729663" cy="995904"/>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6" name="Group 5"/>
          <p:cNvGrpSpPr/>
          <p:nvPr/>
        </p:nvGrpSpPr>
        <p:grpSpPr>
          <a:xfrm>
            <a:off x="2895600" y="3505200"/>
            <a:ext cx="6172200" cy="2214265"/>
            <a:chOff x="2667000" y="3505200"/>
            <a:chExt cx="6706563" cy="2214265"/>
          </a:xfrm>
        </p:grpSpPr>
        <p:sp>
          <p:nvSpPr>
            <p:cNvPr id="3" name="Rounded Rectangle 2"/>
            <p:cNvSpPr/>
            <p:nvPr/>
          </p:nvSpPr>
          <p:spPr bwMode="auto">
            <a:xfrm>
              <a:off x="2667000" y="3505200"/>
              <a:ext cx="6706563" cy="6858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cxnSp>
          <p:nvCxnSpPr>
            <p:cNvPr id="5" name="Straight Connector 4"/>
            <p:cNvCxnSpPr/>
            <p:nvPr/>
          </p:nvCxnSpPr>
          <p:spPr bwMode="auto">
            <a:xfrm flipH="1">
              <a:off x="7010400" y="4191000"/>
              <a:ext cx="990600" cy="1066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2" name="Text Box 3"/>
            <p:cNvSpPr txBox="1">
              <a:spLocks noChangeArrowheads="1"/>
            </p:cNvSpPr>
            <p:nvPr/>
          </p:nvSpPr>
          <p:spPr bwMode="auto">
            <a:xfrm>
              <a:off x="5179675" y="5257800"/>
              <a:ext cx="3588424" cy="461665"/>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i="1" dirty="0" smtClean="0">
                  <a:solidFill>
                    <a:srgbClr val="FF0000"/>
                  </a:solidFill>
                </a:rPr>
                <a:t>Multi-Membership Bayes</a:t>
              </a:r>
              <a:endParaRPr lang="en-US" sz="2400" i="1" u="sng" dirty="0">
                <a:solidFill>
                  <a:srgbClr val="FF0000"/>
                </a:solidFill>
              </a:endParaRPr>
            </a:p>
          </p:txBody>
        </p:sp>
      </p:grpSp>
    </p:spTree>
    <p:extLst>
      <p:ext uri="{BB962C8B-B14F-4D97-AF65-F5344CB8AC3E}">
        <p14:creationId xmlns:p14="http://schemas.microsoft.com/office/powerpoint/2010/main" val="2657271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blinds(horizontal)">
                                      <p:cBhvr>
                                        <p:cTn id="7" dur="500"/>
                                        <p:tgtEl>
                                          <p:spTgt spid="10485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6386"/>
                                        </p:tgtEl>
                                        <p:attrNameLst>
                                          <p:attrName>ppt_x</p:attrName>
                                        </p:attrNameLst>
                                      </p:cBhvr>
                                      <p:tavLst>
                                        <p:tav tm="0">
                                          <p:val>
                                            <p:strVal val="ppt_x"/>
                                          </p:val>
                                        </p:tav>
                                        <p:tav tm="100000">
                                          <p:val>
                                            <p:strVal val="ppt_x"/>
                                          </p:val>
                                        </p:tav>
                                      </p:tavLst>
                                    </p:anim>
                                    <p:anim calcmode="lin" valueType="num">
                                      <p:cBhvr additive="base">
                                        <p:cTn id="12" dur="500"/>
                                        <p:tgtEl>
                                          <p:spTgt spid="16386"/>
                                        </p:tgtEl>
                                        <p:attrNameLst>
                                          <p:attrName>ppt_y</p:attrName>
                                        </p:attrNameLst>
                                      </p:cBhvr>
                                      <p:tavLst>
                                        <p:tav tm="0">
                                          <p:val>
                                            <p:strVal val="ppt_y"/>
                                          </p:val>
                                        </p:tav>
                                        <p:tav tm="100000">
                                          <p:val>
                                            <p:strVal val="1+ppt_h/2"/>
                                          </p:val>
                                        </p:tav>
                                      </p:tavLst>
                                    </p:anim>
                                    <p:set>
                                      <p:cBhvr>
                                        <p:cTn id="13" dur="1" fill="hold">
                                          <p:stCondLst>
                                            <p:cond delay="499"/>
                                          </p:stCondLst>
                                        </p:cTn>
                                        <p:tgtEl>
                                          <p:spTgt spid="16386"/>
                                        </p:tgtEl>
                                        <p:attrNameLst>
                                          <p:attrName>style.visibility</p:attrName>
                                        </p:attrNameLst>
                                      </p:cBhvr>
                                      <p:to>
                                        <p:strVal val="hidden"/>
                                      </p:to>
                                    </p:set>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pPr>
              <a:buNone/>
            </a:pPr>
            <a:r>
              <a:rPr lang="en-US" dirty="0">
                <a:latin typeface="Times New Roman" charset="0"/>
              </a:rPr>
              <a:t>Probability Updating</a:t>
            </a:r>
          </a:p>
        </p:txBody>
      </p:sp>
      <p:sp>
        <p:nvSpPr>
          <p:cNvPr id="1058819" name="Text Box 3"/>
          <p:cNvSpPr txBox="1">
            <a:spLocks noChangeArrowheads="1"/>
          </p:cNvSpPr>
          <p:nvPr/>
        </p:nvSpPr>
        <p:spPr bwMode="auto">
          <a:xfrm>
            <a:off x="990600" y="1997075"/>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graphicFrame>
        <p:nvGraphicFramePr>
          <p:cNvPr id="20482" name="Object 4"/>
          <p:cNvGraphicFramePr>
            <a:graphicFrameLocks noChangeAspect="1"/>
          </p:cNvGraphicFramePr>
          <p:nvPr>
            <p:extLst>
              <p:ext uri="{D42A27DB-BD31-4B8C-83A1-F6EECF244321}">
                <p14:modId xmlns:p14="http://schemas.microsoft.com/office/powerpoint/2010/main" val="1644789285"/>
              </p:ext>
            </p:extLst>
          </p:nvPr>
        </p:nvGraphicFramePr>
        <p:xfrm>
          <a:off x="1752600" y="3124200"/>
          <a:ext cx="5902325" cy="1185863"/>
        </p:xfrm>
        <a:graphic>
          <a:graphicData uri="http://schemas.openxmlformats.org/presentationml/2006/ole">
            <mc:AlternateContent xmlns:mc="http://schemas.openxmlformats.org/markup-compatibility/2006">
              <mc:Choice xmlns:v="urn:schemas-microsoft-com:vml" Requires="v">
                <p:oleObj spid="_x0000_s194691" name="Equation" r:id="rId4" imgW="2019240" imgH="393480" progId="Equation.3">
                  <p:embed/>
                </p:oleObj>
              </mc:Choice>
              <mc:Fallback>
                <p:oleObj name="Equation" r:id="rId4" imgW="20192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124200"/>
                        <a:ext cx="5902325" cy="11858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58821" name="Text Box 5"/>
          <p:cNvSpPr txBox="1">
            <a:spLocks noChangeArrowheads="1"/>
          </p:cNvSpPr>
          <p:nvPr/>
        </p:nvSpPr>
        <p:spPr bwMode="auto">
          <a:xfrm>
            <a:off x="1066800" y="4724400"/>
            <a:ext cx="5310919"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dirty="0">
                <a:solidFill>
                  <a:schemeClr val="tx2"/>
                </a:solidFill>
              </a:rPr>
              <a:t>P(Chest Pain) = </a:t>
            </a:r>
            <a:r>
              <a:rPr lang="en-US" sz="2400" u="sng" dirty="0">
                <a:solidFill>
                  <a:schemeClr val="tx2"/>
                </a:solidFill>
              </a:rPr>
              <a:t>0.02 x 0.75 + 0.98 x 0.08 </a:t>
            </a:r>
          </a:p>
        </p:txBody>
      </p:sp>
      <p:sp>
        <p:nvSpPr>
          <p:cNvPr id="1058822" name="Text Box 6"/>
          <p:cNvSpPr txBox="1">
            <a:spLocks noChangeArrowheads="1"/>
          </p:cNvSpPr>
          <p:nvPr/>
        </p:nvSpPr>
        <p:spPr bwMode="auto">
          <a:xfrm>
            <a:off x="2678678" y="1279525"/>
            <a:ext cx="3967619" cy="400110"/>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i="1">
                <a:solidFill>
                  <a:srgbClr val="000000"/>
                </a:solidFill>
              </a:rPr>
              <a:t>Using the Multi-Membership Model</a:t>
            </a:r>
          </a:p>
        </p:txBody>
      </p:sp>
      <p:graphicFrame>
        <p:nvGraphicFramePr>
          <p:cNvPr id="1058823" name="Object 7"/>
          <p:cNvGraphicFramePr>
            <a:graphicFrameLocks noChangeAspect="1"/>
          </p:cNvGraphicFramePr>
          <p:nvPr>
            <p:extLst>
              <p:ext uri="{D42A27DB-BD31-4B8C-83A1-F6EECF244321}">
                <p14:modId xmlns:p14="http://schemas.microsoft.com/office/powerpoint/2010/main" val="3046340026"/>
              </p:ext>
            </p:extLst>
          </p:nvPr>
        </p:nvGraphicFramePr>
        <p:xfrm>
          <a:off x="685800" y="3124200"/>
          <a:ext cx="8202613" cy="1185863"/>
        </p:xfrm>
        <a:graphic>
          <a:graphicData uri="http://schemas.openxmlformats.org/presentationml/2006/ole">
            <mc:AlternateContent xmlns:mc="http://schemas.openxmlformats.org/markup-compatibility/2006">
              <mc:Choice xmlns:v="urn:schemas-microsoft-com:vml" Requires="v">
                <p:oleObj spid="_x0000_s194692" name="Equation" r:id="rId6" imgW="2806560" imgH="393480" progId="Equation.3">
                  <p:embed/>
                </p:oleObj>
              </mc:Choice>
              <mc:Fallback>
                <p:oleObj name="Equation" r:id="rId6" imgW="28065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124200"/>
                        <a:ext cx="8202613" cy="11858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Tree>
    <p:extLst>
      <p:ext uri="{BB962C8B-B14F-4D97-AF65-F5344CB8AC3E}">
        <p14:creationId xmlns:p14="http://schemas.microsoft.com/office/powerpoint/2010/main" val="3451811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8823"/>
                                        </p:tgtEl>
                                        <p:attrNameLst>
                                          <p:attrName>style.visibility</p:attrName>
                                        </p:attrNameLst>
                                      </p:cBhvr>
                                      <p:to>
                                        <p:strVal val="visible"/>
                                      </p:to>
                                    </p:set>
                                    <p:animEffect transition="in" filter="blinds(horizontal)">
                                      <p:cBhvr>
                                        <p:cTn id="7" dur="500"/>
                                        <p:tgtEl>
                                          <p:spTgt spid="1058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457200" y="228600"/>
            <a:ext cx="8001000" cy="1143000"/>
          </a:xfrm>
        </p:spPr>
        <p:txBody>
          <a:bodyPr/>
          <a:lstStyle/>
          <a:p>
            <a:r>
              <a:rPr lang="en-US" dirty="0">
                <a:latin typeface="Times New Roman" charset="0"/>
              </a:rPr>
              <a:t>Probability Updating</a:t>
            </a:r>
          </a:p>
        </p:txBody>
      </p:sp>
      <p:sp>
        <p:nvSpPr>
          <p:cNvPr id="8"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AB92460A-A3AA-A14B-96F9-8FE4F0EC54BB}" type="slidenum">
              <a:rPr lang="en-US" sz="1600"/>
              <a:pPr/>
              <a:t>24</a:t>
            </a:fld>
            <a:endParaRPr lang="en-US" sz="1600"/>
          </a:p>
        </p:txBody>
      </p:sp>
      <p:sp>
        <p:nvSpPr>
          <p:cNvPr id="1060867" name="Text Box 3"/>
          <p:cNvSpPr txBox="1">
            <a:spLocks noChangeArrowheads="1"/>
          </p:cNvSpPr>
          <p:nvPr/>
        </p:nvSpPr>
        <p:spPr bwMode="auto">
          <a:xfrm>
            <a:off x="990600" y="2149475"/>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sp>
        <p:nvSpPr>
          <p:cNvPr id="1060868" name="Text Box 4"/>
          <p:cNvSpPr txBox="1">
            <a:spLocks noChangeArrowheads="1"/>
          </p:cNvSpPr>
          <p:nvPr/>
        </p:nvSpPr>
        <p:spPr bwMode="auto">
          <a:xfrm>
            <a:off x="1066800" y="4724400"/>
            <a:ext cx="5310919"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dirty="0">
                <a:solidFill>
                  <a:schemeClr val="tx2"/>
                </a:solidFill>
              </a:rPr>
              <a:t>P(Chest Pain) = </a:t>
            </a:r>
            <a:r>
              <a:rPr lang="en-US" sz="2400" u="sng" dirty="0">
                <a:solidFill>
                  <a:schemeClr val="tx2"/>
                </a:solidFill>
              </a:rPr>
              <a:t>0.02 x 0.75 + 0.98 x 0.08</a:t>
            </a:r>
          </a:p>
        </p:txBody>
      </p:sp>
      <p:sp>
        <p:nvSpPr>
          <p:cNvPr id="1060869" name="Text Box 5"/>
          <p:cNvSpPr txBox="1">
            <a:spLocks noChangeArrowheads="1"/>
          </p:cNvSpPr>
          <p:nvPr/>
        </p:nvSpPr>
        <p:spPr bwMode="auto">
          <a:xfrm>
            <a:off x="2057400" y="914400"/>
            <a:ext cx="3967619" cy="400110"/>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i="1" dirty="0">
                <a:solidFill>
                  <a:schemeClr val="bg1"/>
                </a:solidFill>
              </a:rPr>
              <a:t>Using the Multi-Membership Model</a:t>
            </a:r>
          </a:p>
        </p:txBody>
      </p:sp>
      <p:graphicFrame>
        <p:nvGraphicFramePr>
          <p:cNvPr id="21506" name="Object 6"/>
          <p:cNvGraphicFramePr>
            <a:graphicFrameLocks noChangeAspect="1"/>
          </p:cNvGraphicFramePr>
          <p:nvPr>
            <p:extLst>
              <p:ext uri="{D42A27DB-BD31-4B8C-83A1-F6EECF244321}">
                <p14:modId xmlns:p14="http://schemas.microsoft.com/office/powerpoint/2010/main" val="1731045500"/>
              </p:ext>
            </p:extLst>
          </p:nvPr>
        </p:nvGraphicFramePr>
        <p:xfrm>
          <a:off x="2197100" y="3543300"/>
          <a:ext cx="4749800" cy="612775"/>
        </p:xfrm>
        <a:graphic>
          <a:graphicData uri="http://schemas.openxmlformats.org/presentationml/2006/ole">
            <mc:AlternateContent xmlns:mc="http://schemas.openxmlformats.org/markup-compatibility/2006">
              <mc:Choice xmlns:v="urn:schemas-microsoft-com:vml" Requires="v">
                <p:oleObj spid="_x0000_s196672" name="Equation" r:id="rId4" imgW="1625400" imgH="203040" progId="Equation.3">
                  <p:embed/>
                </p:oleObj>
              </mc:Choice>
              <mc:Fallback>
                <p:oleObj name="Equation" r:id="rId4" imgW="16254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3543300"/>
                        <a:ext cx="4749800" cy="612775"/>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Tree>
    <p:extLst>
      <p:ext uri="{BB962C8B-B14F-4D97-AF65-F5344CB8AC3E}">
        <p14:creationId xmlns:p14="http://schemas.microsoft.com/office/powerpoint/2010/main" val="3109514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Diagnostic Bayesian Networks</a:t>
            </a:r>
            <a:br>
              <a:rPr lang="en-US" dirty="0" smtClean="0"/>
            </a:br>
            <a:r>
              <a:rPr lang="en-US" sz="2400" i="1" dirty="0" smtClean="0"/>
              <a:t>(Demonstrating Different Characteristics)</a:t>
            </a:r>
            <a:endParaRPr lang="en-US" sz="2400" i="1" dirty="0"/>
          </a:p>
        </p:txBody>
      </p:sp>
      <p:sp>
        <p:nvSpPr>
          <p:cNvPr id="3" name="Text Placeholder 2"/>
          <p:cNvSpPr>
            <a:spLocks noGrp="1"/>
          </p:cNvSpPr>
          <p:nvPr>
            <p:ph type="body" idx="4294967295"/>
          </p:nvPr>
        </p:nvSpPr>
        <p:spPr>
          <a:xfrm>
            <a:off x="838200" y="1219200"/>
            <a:ext cx="7620000" cy="4191000"/>
          </a:xfrm>
        </p:spPr>
        <p:txBody>
          <a:bodyPr/>
          <a:lstStyle/>
          <a:p>
            <a:r>
              <a:rPr lang="en-US" dirty="0" smtClean="0"/>
              <a:t>Simple Bayes</a:t>
            </a:r>
          </a:p>
          <a:p>
            <a:pPr lvl="1"/>
            <a:r>
              <a:rPr lang="en-US" dirty="0" smtClean="0"/>
              <a:t>Patient has one Disease</a:t>
            </a:r>
          </a:p>
          <a:p>
            <a:pPr lvl="1"/>
            <a:r>
              <a:rPr lang="en-US" dirty="0" smtClean="0"/>
              <a:t>All findings are Conditionally Independent</a:t>
            </a:r>
          </a:p>
          <a:p>
            <a:r>
              <a:rPr lang="en-US" dirty="0" smtClean="0"/>
              <a:t>Multi-Membership Bayes</a:t>
            </a:r>
          </a:p>
          <a:p>
            <a:pPr lvl="1"/>
            <a:r>
              <a:rPr lang="en-US" dirty="0" smtClean="0"/>
              <a:t>Patient can have multiple Diseases</a:t>
            </a:r>
          </a:p>
          <a:p>
            <a:pPr lvl="1"/>
            <a:r>
              <a:rPr lang="en-US" dirty="0" smtClean="0"/>
              <a:t>All Diseases are evaluated independently</a:t>
            </a:r>
          </a:p>
          <a:p>
            <a:pPr lvl="0"/>
            <a:r>
              <a:rPr lang="en-US" dirty="0" smtClean="0"/>
              <a:t>Bayesian Networks</a:t>
            </a:r>
          </a:p>
          <a:p>
            <a:pPr lvl="1"/>
            <a:r>
              <a:rPr lang="en-US" dirty="0" smtClean="0"/>
              <a:t>Any relationship among</a:t>
            </a:r>
            <a:r>
              <a:rPr lang="en-US" baseline="0" dirty="0" smtClean="0"/>
              <a:t> diseases and findings</a:t>
            </a:r>
          </a:p>
          <a:p>
            <a:pPr lvl="1"/>
            <a:r>
              <a:rPr lang="en-US" baseline="0" dirty="0" smtClean="0"/>
              <a:t>Can represent any of the other models</a:t>
            </a:r>
          </a:p>
          <a:p>
            <a:pPr lvl="1"/>
            <a:r>
              <a:rPr lang="en-US" baseline="0" dirty="0" smtClean="0"/>
              <a:t>Multilayered models</a:t>
            </a:r>
          </a:p>
          <a:p>
            <a:pPr lvl="1"/>
            <a:r>
              <a:rPr lang="en-US" baseline="0" dirty="0" smtClean="0"/>
              <a:t>Graphical/probabilistic representation of knowledge</a:t>
            </a:r>
            <a:endParaRPr lang="en-US" dirty="0" smtClean="0"/>
          </a:p>
        </p:txBody>
      </p:sp>
    </p:spTree>
    <p:extLst>
      <p:ext uri="{BB962C8B-B14F-4D97-AF65-F5344CB8AC3E}">
        <p14:creationId xmlns:p14="http://schemas.microsoft.com/office/powerpoint/2010/main" val="2009462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Using a Bayesian Network</a:t>
            </a:r>
            <a:endParaRPr lang="en-US" dirty="0"/>
          </a:p>
        </p:txBody>
      </p:sp>
      <p:sp>
        <p:nvSpPr>
          <p:cNvPr id="3" name="Text Placeholder 2"/>
          <p:cNvSpPr>
            <a:spLocks noGrp="1"/>
          </p:cNvSpPr>
          <p:nvPr>
            <p:ph type="body" idx="4294967295"/>
          </p:nvPr>
        </p:nvSpPr>
        <p:spPr>
          <a:xfrm>
            <a:off x="685800" y="1066800"/>
            <a:ext cx="7620000" cy="4191000"/>
          </a:xfrm>
        </p:spPr>
        <p:txBody>
          <a:bodyPr/>
          <a:lstStyle/>
          <a:p>
            <a:r>
              <a:rPr lang="en-US" dirty="0" smtClean="0"/>
              <a:t>Examples of Bayesian Diagnostics</a:t>
            </a:r>
          </a:p>
          <a:p>
            <a:r>
              <a:rPr lang="en-US" dirty="0"/>
              <a:t>	</a:t>
            </a:r>
            <a:r>
              <a:rPr lang="en-US" dirty="0" smtClean="0"/>
              <a:t>In </a:t>
            </a:r>
            <a:r>
              <a:rPr lang="en-US" dirty="0" err="1" smtClean="0"/>
              <a:t>Netica</a:t>
            </a:r>
            <a:r>
              <a:rPr lang="en-US" dirty="0" smtClean="0"/>
              <a:t> (www.Norsys.com)</a:t>
            </a:r>
            <a:endParaRPr lang="en-US" dirty="0"/>
          </a:p>
        </p:txBody>
      </p:sp>
      <p:pic>
        <p:nvPicPr>
          <p:cNvPr id="195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2438400"/>
            <a:ext cx="6685501"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67" y="2438400"/>
            <a:ext cx="9012033" cy="281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ghtning Bolt 3">
            <a:hlinkClick r:id="rId4" action="ppaction://hlinkfile"/>
          </p:cNvPr>
          <p:cNvSpPr/>
          <p:nvPr/>
        </p:nvSpPr>
        <p:spPr bwMode="auto">
          <a:xfrm>
            <a:off x="7772400" y="381000"/>
            <a:ext cx="533400" cy="457200"/>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92277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95586"/>
                                        </p:tgtEl>
                                        <p:attrNameLst>
                                          <p:attrName>ppt_x</p:attrName>
                                        </p:attrNameLst>
                                      </p:cBhvr>
                                      <p:tavLst>
                                        <p:tav tm="0">
                                          <p:val>
                                            <p:strVal val="ppt_x"/>
                                          </p:val>
                                        </p:tav>
                                        <p:tav tm="100000">
                                          <p:val>
                                            <p:strVal val="ppt_x"/>
                                          </p:val>
                                        </p:tav>
                                      </p:tavLst>
                                    </p:anim>
                                    <p:anim calcmode="lin" valueType="num">
                                      <p:cBhvr additive="base">
                                        <p:cTn id="7" dur="500"/>
                                        <p:tgtEl>
                                          <p:spTgt spid="195586"/>
                                        </p:tgtEl>
                                        <p:attrNameLst>
                                          <p:attrName>ppt_y</p:attrName>
                                        </p:attrNameLst>
                                      </p:cBhvr>
                                      <p:tavLst>
                                        <p:tav tm="0">
                                          <p:val>
                                            <p:strVal val="ppt_y"/>
                                          </p:val>
                                        </p:tav>
                                        <p:tav tm="100000">
                                          <p:val>
                                            <p:strVal val="1+ppt_h/2"/>
                                          </p:val>
                                        </p:tav>
                                      </p:tavLst>
                                    </p:anim>
                                    <p:set>
                                      <p:cBhvr>
                                        <p:cTn id="8" dur="1" fill="hold">
                                          <p:stCondLst>
                                            <p:cond delay="499"/>
                                          </p:stCondLst>
                                        </p:cTn>
                                        <p:tgtEl>
                                          <p:spTgt spid="195586"/>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195587"/>
                                        </p:tgtEl>
                                        <p:attrNameLst>
                                          <p:attrName>style.visibility</p:attrName>
                                        </p:attrNameLst>
                                      </p:cBhvr>
                                      <p:to>
                                        <p:strVal val="visible"/>
                                      </p:to>
                                    </p:set>
                                    <p:anim calcmode="lin" valueType="num">
                                      <p:cBhvr additive="base">
                                        <p:cTn id="11" dur="500" fill="hold"/>
                                        <p:tgtEl>
                                          <p:spTgt spid="195587"/>
                                        </p:tgtEl>
                                        <p:attrNameLst>
                                          <p:attrName>ppt_x</p:attrName>
                                        </p:attrNameLst>
                                      </p:cBhvr>
                                      <p:tavLst>
                                        <p:tav tm="0">
                                          <p:val>
                                            <p:strVal val="#ppt_x"/>
                                          </p:val>
                                        </p:tav>
                                        <p:tav tm="100000">
                                          <p:val>
                                            <p:strVal val="#ppt_x"/>
                                          </p:val>
                                        </p:tav>
                                      </p:tavLst>
                                    </p:anim>
                                    <p:anim calcmode="lin" valueType="num">
                                      <p:cBhvr additive="base">
                                        <p:cTn id="12" dur="500" fill="hold"/>
                                        <p:tgtEl>
                                          <p:spTgt spid="195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More Diagnostic Examples</a:t>
            </a:r>
            <a:endParaRPr lang="en-US" dirty="0"/>
          </a:p>
        </p:txBody>
      </p:sp>
      <p:sp>
        <p:nvSpPr>
          <p:cNvPr id="3" name="Text Placeholder 2"/>
          <p:cNvSpPr>
            <a:spLocks noGrp="1"/>
          </p:cNvSpPr>
          <p:nvPr>
            <p:ph type="body" idx="4294967295"/>
          </p:nvPr>
        </p:nvSpPr>
        <p:spPr>
          <a:xfrm>
            <a:off x="457200" y="1143000"/>
            <a:ext cx="7620000" cy="4724400"/>
          </a:xfrm>
        </p:spPr>
        <p:txBody>
          <a:bodyPr/>
          <a:lstStyle/>
          <a:p>
            <a:r>
              <a:rPr lang="en-US" dirty="0" smtClean="0"/>
              <a:t>(Myocardial Infarction)</a:t>
            </a:r>
          </a:p>
          <a:p>
            <a:r>
              <a:rPr lang="en-US" dirty="0" smtClean="0"/>
              <a:t>Using</a:t>
            </a:r>
            <a:r>
              <a:rPr lang="en-US" baseline="0" dirty="0" smtClean="0"/>
              <a:t> Pulmonary Diseases </a:t>
            </a:r>
          </a:p>
          <a:p>
            <a:pPr lvl="1"/>
            <a:r>
              <a:rPr lang="en-US" dirty="0" smtClean="0"/>
              <a:t>Pneumonia</a:t>
            </a:r>
          </a:p>
          <a:p>
            <a:pPr lvl="1"/>
            <a:r>
              <a:rPr lang="en-US" dirty="0" smtClean="0"/>
              <a:t>Asthma</a:t>
            </a:r>
          </a:p>
          <a:p>
            <a:pPr lvl="1"/>
            <a:r>
              <a:rPr lang="en-US" dirty="0" smtClean="0"/>
              <a:t>COPD</a:t>
            </a:r>
          </a:p>
          <a:p>
            <a:pPr lvl="1"/>
            <a:r>
              <a:rPr lang="en-US" dirty="0" smtClean="0"/>
              <a:t>Pulmonary</a:t>
            </a:r>
            <a:r>
              <a:rPr lang="en-US" baseline="0" dirty="0" smtClean="0"/>
              <a:t> Embolism</a:t>
            </a:r>
          </a:p>
          <a:p>
            <a:r>
              <a:rPr lang="en-US" dirty="0" smtClean="0"/>
              <a:t>With Increasingly Complex Models</a:t>
            </a:r>
          </a:p>
          <a:p>
            <a:pPr lvl="1"/>
            <a:r>
              <a:rPr lang="en-US" dirty="0" smtClean="0"/>
              <a:t>Simple Bayes</a:t>
            </a:r>
          </a:p>
          <a:p>
            <a:pPr lvl="1"/>
            <a:r>
              <a:rPr lang="en-US" dirty="0" smtClean="0"/>
              <a:t>Multi-Membership Bayes</a:t>
            </a:r>
          </a:p>
          <a:p>
            <a:pPr lvl="1"/>
            <a:r>
              <a:rPr lang="en-US" dirty="0" smtClean="0"/>
              <a:t>Complex</a:t>
            </a:r>
            <a:r>
              <a:rPr lang="en-US" baseline="0" dirty="0" smtClean="0"/>
              <a:t> Relationships</a:t>
            </a:r>
            <a:endParaRPr lang="en-US" dirty="0" smtClean="0"/>
          </a:p>
        </p:txBody>
      </p:sp>
    </p:spTree>
    <p:extLst>
      <p:ext uri="{BB962C8B-B14F-4D97-AF65-F5344CB8AC3E}">
        <p14:creationId xmlns:p14="http://schemas.microsoft.com/office/powerpoint/2010/main" val="2842863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Bayesian Diagnostic Models</a:t>
            </a:r>
            <a:br>
              <a:rPr lang="en-US" dirty="0" smtClean="0"/>
            </a:br>
            <a:r>
              <a:rPr lang="en-US" dirty="0" smtClean="0"/>
              <a:t>(Naïve Bayes) </a:t>
            </a:r>
            <a:endParaRPr lang="en-US" dirty="0"/>
          </a:p>
        </p:txBody>
      </p:sp>
      <p:pic>
        <p:nvPicPr>
          <p:cNvPr id="1996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862106" cy="38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ghtning Bolt 3">
            <a:hlinkClick r:id="rId4" action="ppaction://hlinkfile"/>
          </p:cNvPr>
          <p:cNvSpPr/>
          <p:nvPr/>
        </p:nvSpPr>
        <p:spPr bwMode="auto">
          <a:xfrm>
            <a:off x="7772400" y="381000"/>
            <a:ext cx="533400" cy="457200"/>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
        <p:nvSpPr>
          <p:cNvPr id="5" name="Right Arrow 4">
            <a:hlinkClick r:id="rId5" action="ppaction://hlinksldjump"/>
          </p:cNvPr>
          <p:cNvSpPr/>
          <p:nvPr/>
        </p:nvSpPr>
        <p:spPr bwMode="auto">
          <a:xfrm>
            <a:off x="8305800" y="6172200"/>
            <a:ext cx="3810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8526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Bayesian Diagnostic Models </a:t>
            </a:r>
            <a:br>
              <a:rPr lang="en-US" dirty="0" smtClean="0"/>
            </a:br>
            <a:r>
              <a:rPr lang="en-US" dirty="0" smtClean="0"/>
              <a:t>(Multi-Membership Bayes)</a:t>
            </a:r>
            <a:endParaRPr lang="en-US" dirty="0"/>
          </a:p>
        </p:txBody>
      </p:sp>
      <p:pic>
        <p:nvPicPr>
          <p:cNvPr id="1996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80480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04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304800" y="152400"/>
            <a:ext cx="8001000" cy="1143000"/>
          </a:xfrm>
        </p:spPr>
        <p:txBody>
          <a:bodyPr/>
          <a:lstStyle/>
          <a:p>
            <a:pPr>
              <a:buNone/>
            </a:pPr>
            <a:r>
              <a:rPr lang="en-US" dirty="0">
                <a:latin typeface="Times New Roman" charset="0"/>
              </a:rPr>
              <a:t>Please ask questions …</a:t>
            </a:r>
          </a:p>
        </p:txBody>
      </p:sp>
      <p:sp>
        <p:nvSpPr>
          <p:cNvPr id="5"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9C0F2ED9-BA44-A840-BCD6-C9F89B0178A9}" type="slidenum">
              <a:rPr lang="en-US" sz="1600"/>
              <a:pPr/>
              <a:t>3</a:t>
            </a:fld>
            <a:endParaRPr lang="en-US" sz="1600"/>
          </a:p>
        </p:txBody>
      </p:sp>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7926687" cy="4267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72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Bayesian Diagnostic Models</a:t>
            </a:r>
            <a:br>
              <a:rPr lang="en-US" dirty="0" smtClean="0"/>
            </a:br>
            <a:r>
              <a:rPr lang="en-US" dirty="0" smtClean="0"/>
              <a:t>(Bayesian Network: Two-Layer) </a:t>
            </a:r>
            <a:endParaRPr lang="en-US" dirty="0"/>
          </a:p>
        </p:txBody>
      </p:sp>
      <p:pic>
        <p:nvPicPr>
          <p:cNvPr id="199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524000"/>
            <a:ext cx="888726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04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uNone/>
            </a:pPr>
            <a:r>
              <a:rPr lang="en-US" dirty="0" smtClean="0"/>
              <a:t>Bayesian Diagnostic Models</a:t>
            </a:r>
            <a:br>
              <a:rPr lang="en-US" dirty="0" smtClean="0"/>
            </a:br>
            <a:r>
              <a:rPr lang="en-US" sz="2800" dirty="0" smtClean="0"/>
              <a:t>(Multi-Layer Bayesian Network) </a:t>
            </a:r>
            <a:endParaRPr lang="en-US" sz="2800" dirty="0"/>
          </a:p>
        </p:txBody>
      </p:sp>
      <p:pic>
        <p:nvPicPr>
          <p:cNvPr id="1996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4801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104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39" y="1142999"/>
            <a:ext cx="7718961" cy="571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buNone/>
            </a:pPr>
            <a:r>
              <a:rPr lang="en-US" dirty="0" smtClean="0"/>
              <a:t>Bayesian Diagnostic Models</a:t>
            </a:r>
            <a:br>
              <a:rPr lang="en-US" dirty="0" smtClean="0"/>
            </a:br>
            <a:r>
              <a:rPr lang="en-US" sz="2800" dirty="0" smtClean="0"/>
              <a:t>(Multi-Layer with Continuous Variables)</a:t>
            </a:r>
            <a:endParaRPr lang="en-US" sz="2800" dirty="0"/>
          </a:p>
        </p:txBody>
      </p:sp>
    </p:spTree>
    <p:extLst>
      <p:ext uri="{BB962C8B-B14F-4D97-AF65-F5344CB8AC3E}">
        <p14:creationId xmlns:p14="http://schemas.microsoft.com/office/powerpoint/2010/main" val="1278104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4" y="1254587"/>
            <a:ext cx="9067800" cy="560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buNone/>
            </a:pPr>
            <a:r>
              <a:rPr lang="en-US" dirty="0" smtClean="0"/>
              <a:t>Bayesian Diagnostic Models</a:t>
            </a:r>
            <a:br>
              <a:rPr lang="en-US" dirty="0" smtClean="0"/>
            </a:br>
            <a:r>
              <a:rPr lang="en-US" dirty="0" smtClean="0"/>
              <a:t>(</a:t>
            </a:r>
            <a:r>
              <a:rPr lang="en-US" sz="2800" dirty="0" smtClean="0"/>
              <a:t>Multi-Layer with Added Associations)</a:t>
            </a:r>
            <a:endParaRPr lang="en-US" sz="2800" dirty="0"/>
          </a:p>
        </p:txBody>
      </p:sp>
    </p:spTree>
    <p:extLst>
      <p:ext uri="{BB962C8B-B14F-4D97-AF65-F5344CB8AC3E}">
        <p14:creationId xmlns:p14="http://schemas.microsoft.com/office/powerpoint/2010/main" val="1278104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Bayesian Diagnostic Systems in Care</a:t>
            </a:r>
            <a:endParaRPr lang="en-US" dirty="0"/>
          </a:p>
        </p:txBody>
      </p:sp>
      <p:sp>
        <p:nvSpPr>
          <p:cNvPr id="3" name="Subtitle 2"/>
          <p:cNvSpPr>
            <a:spLocks noGrp="1"/>
          </p:cNvSpPr>
          <p:nvPr>
            <p:ph type="subTitle" idx="1"/>
          </p:nvPr>
        </p:nvSpPr>
        <p:spPr/>
        <p:txBody>
          <a:bodyPr/>
          <a:lstStyle/>
          <a:p>
            <a:r>
              <a:rPr lang="en-US" dirty="0" smtClean="0"/>
              <a:t>Example: Diagnosing Pneumonia?</a:t>
            </a:r>
            <a:endParaRPr lang="en-US" dirty="0"/>
          </a:p>
        </p:txBody>
      </p:sp>
    </p:spTree>
    <p:extLst>
      <p:ext uri="{BB962C8B-B14F-4D97-AF65-F5344CB8AC3E}">
        <p14:creationId xmlns:p14="http://schemas.microsoft.com/office/powerpoint/2010/main" val="2404750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 y="228600"/>
            <a:ext cx="9148618" cy="838200"/>
          </a:xfrm>
        </p:spPr>
        <p:txBody>
          <a:bodyPr>
            <a:normAutofit fontScale="90000"/>
          </a:bodyPr>
          <a:lstStyle/>
          <a:p>
            <a:pPr algn="ctr"/>
            <a:r>
              <a:rPr lang="en-US" sz="3100" b="1" dirty="0" smtClean="0"/>
              <a:t>Protocols: Computers Intervene in the Workflow</a:t>
            </a:r>
            <a:r>
              <a:rPr lang="en-US" sz="3100" dirty="0" smtClean="0"/>
              <a:t/>
            </a:r>
            <a:br>
              <a:rPr lang="en-US" sz="3100" dirty="0" smtClean="0"/>
            </a:br>
            <a:r>
              <a:rPr lang="en-US" sz="2700" i="1" dirty="0" smtClean="0"/>
              <a:t>(an example from the ED)</a:t>
            </a:r>
            <a:endParaRPr lang="en-US" sz="3100" i="1" dirty="0"/>
          </a:p>
        </p:txBody>
      </p:sp>
      <p:sp>
        <p:nvSpPr>
          <p:cNvPr id="3" name="Content Placeholder 2"/>
          <p:cNvSpPr>
            <a:spLocks noGrp="1"/>
          </p:cNvSpPr>
          <p:nvPr>
            <p:ph idx="1"/>
          </p:nvPr>
        </p:nvSpPr>
        <p:spPr>
          <a:xfrm>
            <a:off x="762000" y="990600"/>
            <a:ext cx="8763000" cy="5334000"/>
          </a:xfrm>
        </p:spPr>
        <p:txBody>
          <a:bodyPr>
            <a:normAutofit lnSpcReduction="10000"/>
          </a:bodyPr>
          <a:lstStyle/>
          <a:p>
            <a:r>
              <a:rPr lang="en-US" sz="2800" u="sng" dirty="0" smtClean="0"/>
              <a:t>Goal</a:t>
            </a:r>
            <a:r>
              <a:rPr lang="en-US" sz="2800" dirty="0" smtClean="0"/>
              <a:t>:</a:t>
            </a:r>
          </a:p>
          <a:p>
            <a:pPr lvl="1"/>
            <a:r>
              <a:rPr lang="en-US" dirty="0" smtClean="0"/>
              <a:t>Rapidly Screen </a:t>
            </a:r>
            <a:r>
              <a:rPr lang="en-US" sz="2400" dirty="0" smtClean="0"/>
              <a:t>for Pneumonia Patients in the ED</a:t>
            </a:r>
          </a:p>
          <a:p>
            <a:pPr lvl="1"/>
            <a:r>
              <a:rPr lang="en-US" sz="2400" dirty="0" smtClean="0"/>
              <a:t>Assess Risk of Death</a:t>
            </a:r>
          </a:p>
          <a:p>
            <a:pPr lvl="1"/>
            <a:r>
              <a:rPr lang="en-US" sz="2400" dirty="0" smtClean="0"/>
              <a:t>Apply a Pneumonia Care Protocol</a:t>
            </a:r>
          </a:p>
          <a:p>
            <a:r>
              <a:rPr lang="en-US" sz="2800" u="sng" dirty="0" smtClean="0"/>
              <a:t>Approach</a:t>
            </a:r>
            <a:r>
              <a:rPr lang="en-US" sz="2800" dirty="0" smtClean="0"/>
              <a:t>:</a:t>
            </a:r>
          </a:p>
          <a:p>
            <a:pPr lvl="1"/>
            <a:r>
              <a:rPr lang="en-US" sz="2400" dirty="0" smtClean="0"/>
              <a:t>Use Probabilistic System to Identify Patients</a:t>
            </a:r>
          </a:p>
          <a:p>
            <a:pPr lvl="2"/>
            <a:r>
              <a:rPr lang="en-US" sz="2200" i="1" dirty="0" smtClean="0"/>
              <a:t>Diagnostic Bayesian Networks</a:t>
            </a:r>
          </a:p>
          <a:p>
            <a:pPr lvl="2"/>
            <a:r>
              <a:rPr lang="en-US" sz="2200" i="1" dirty="0" smtClean="0"/>
              <a:t>Supported with Natural Language Processing</a:t>
            </a:r>
            <a:r>
              <a:rPr lang="en-US" sz="2200" i="1" dirty="0" smtClean="0">
                <a:solidFill>
                  <a:schemeClr val="accent2"/>
                </a:solidFill>
              </a:rPr>
              <a:t>*</a:t>
            </a:r>
          </a:p>
          <a:p>
            <a:pPr lvl="1"/>
            <a:r>
              <a:rPr lang="en-US" sz="2400" dirty="0" smtClean="0"/>
              <a:t>Suggest Enrollment in Pneumonia Protocol</a:t>
            </a:r>
          </a:p>
          <a:p>
            <a:pPr lvl="1"/>
            <a:r>
              <a:rPr lang="en-US" sz="2400" dirty="0" smtClean="0"/>
              <a:t>Provide Therapeutic Suggestions</a:t>
            </a:r>
          </a:p>
          <a:p>
            <a:pPr lvl="1">
              <a:buNone/>
            </a:pPr>
            <a:endParaRPr lang="en-US" sz="2400" dirty="0" smtClean="0">
              <a:solidFill>
                <a:srgbClr val="0051F0"/>
              </a:solidFill>
            </a:endParaRPr>
          </a:p>
          <a:p>
            <a:r>
              <a:rPr lang="en-US" sz="2000" dirty="0" smtClean="0">
                <a:solidFill>
                  <a:srgbClr val="0051F0"/>
                </a:solidFill>
              </a:rPr>
              <a:t>            *Extracts Data from the X-ray Report</a:t>
            </a:r>
            <a:endParaRPr lang="en-US" sz="2000" dirty="0">
              <a:solidFill>
                <a:srgbClr val="0051F0"/>
              </a:solidFill>
            </a:endParaRPr>
          </a:p>
        </p:txBody>
      </p:sp>
    </p:spTree>
    <p:extLst>
      <p:ext uri="{BB962C8B-B14F-4D97-AF65-F5344CB8AC3E}">
        <p14:creationId xmlns:p14="http://schemas.microsoft.com/office/powerpoint/2010/main" val="4174694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304800" y="1295400"/>
            <a:ext cx="8610600" cy="5334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aphicFrame>
        <p:nvGraphicFramePr>
          <p:cNvPr id="11" name="Object 6"/>
          <p:cNvGraphicFramePr>
            <a:graphicFrameLocks noChangeAspect="1"/>
          </p:cNvGraphicFramePr>
          <p:nvPr>
            <p:extLst>
              <p:ext uri="{D42A27DB-BD31-4B8C-83A1-F6EECF244321}">
                <p14:modId xmlns:p14="http://schemas.microsoft.com/office/powerpoint/2010/main" val="1142871543"/>
              </p:ext>
            </p:extLst>
          </p:nvPr>
        </p:nvGraphicFramePr>
        <p:xfrm>
          <a:off x="422275" y="1295400"/>
          <a:ext cx="8416925" cy="5073650"/>
        </p:xfrm>
        <a:graphic>
          <a:graphicData uri="http://schemas.openxmlformats.org/presentationml/2006/ole">
            <mc:AlternateContent xmlns:mc="http://schemas.openxmlformats.org/markup-compatibility/2006">
              <mc:Choice xmlns:v="urn:schemas-microsoft-com:vml" Requires="v">
                <p:oleObj spid="_x0000_s198721" name="Visio" r:id="rId3" imgW="8431517" imgH="5088150" progId="Visio.Drawing.11">
                  <p:embed/>
                </p:oleObj>
              </mc:Choice>
              <mc:Fallback>
                <p:oleObj name="Visio" r:id="rId3" imgW="8431517" imgH="5088150" progId="Visio.Drawing.11">
                  <p:embed/>
                  <p:pic>
                    <p:nvPicPr>
                      <p:cNvPr id="0" name=""/>
                      <p:cNvPicPr>
                        <a:picLocks noChangeAspect="1" noChangeArrowheads="1"/>
                      </p:cNvPicPr>
                      <p:nvPr/>
                    </p:nvPicPr>
                    <p:blipFill>
                      <a:blip r:embed="rId4"/>
                      <a:srcRect/>
                      <a:stretch>
                        <a:fillRect/>
                      </a:stretch>
                    </p:blipFill>
                    <p:spPr bwMode="auto">
                      <a:xfrm>
                        <a:off x="422275" y="1295400"/>
                        <a:ext cx="8416925"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itle 1"/>
          <p:cNvSpPr>
            <a:spLocks noGrp="1"/>
          </p:cNvSpPr>
          <p:nvPr>
            <p:ph type="title"/>
          </p:nvPr>
        </p:nvSpPr>
        <p:spPr>
          <a:xfrm>
            <a:off x="0" y="0"/>
            <a:ext cx="9144000" cy="685800"/>
          </a:xfrm>
        </p:spPr>
        <p:txBody>
          <a:bodyPr>
            <a:normAutofit fontScale="90000"/>
          </a:bodyPr>
          <a:lstStyle/>
          <a:p>
            <a:pPr algn="ctr"/>
            <a:r>
              <a:rPr lang="en-US" b="1" dirty="0" smtClean="0"/>
              <a:t>Advanced CDS</a:t>
            </a:r>
            <a:br>
              <a:rPr lang="en-US" b="1" dirty="0" smtClean="0"/>
            </a:br>
            <a:r>
              <a:rPr lang="en-US" sz="2700" b="1" i="1" dirty="0" smtClean="0"/>
              <a:t>(</a:t>
            </a:r>
            <a:r>
              <a:rPr lang="en-US" sz="2700" b="1" i="1" dirty="0" err="1" smtClean="0"/>
              <a:t>Diagnositic</a:t>
            </a:r>
            <a:r>
              <a:rPr lang="en-US" sz="2700" b="1" i="1" dirty="0" smtClean="0"/>
              <a:t> Models)</a:t>
            </a:r>
            <a:endParaRPr lang="en-US" sz="2700" b="1" i="1" dirty="0"/>
          </a:p>
        </p:txBody>
      </p:sp>
      <p:sp>
        <p:nvSpPr>
          <p:cNvPr id="6" name="TextBox 5"/>
          <p:cNvSpPr txBox="1"/>
          <p:nvPr/>
        </p:nvSpPr>
        <p:spPr>
          <a:xfrm>
            <a:off x="233491" y="773668"/>
            <a:ext cx="4489781" cy="369332"/>
          </a:xfrm>
          <a:prstGeom prst="rect">
            <a:avLst/>
          </a:prstGeom>
          <a:noFill/>
          <a:ln>
            <a:noFill/>
          </a:ln>
        </p:spPr>
        <p:txBody>
          <a:bodyPr wrap="none" rtlCol="0">
            <a:spAutoFit/>
          </a:bodyPr>
          <a:lstStyle/>
          <a:p>
            <a:r>
              <a:rPr lang="en-US" b="1" u="sng" dirty="0" smtClean="0">
                <a:effectLst>
                  <a:outerShdw blurRad="50800" dist="38100" dir="2700000" algn="tl" rotWithShape="0">
                    <a:prstClr val="black">
                      <a:alpha val="40000"/>
                    </a:prstClr>
                  </a:outerShdw>
                </a:effectLst>
              </a:rPr>
              <a:t>Example: </a:t>
            </a:r>
            <a:r>
              <a:rPr lang="en-US" b="1" dirty="0" smtClean="0">
                <a:effectLst>
                  <a:outerShdw blurRad="50800" dist="38100" dir="2700000" algn="tl" rotWithShape="0">
                    <a:prstClr val="black">
                      <a:alpha val="40000"/>
                    </a:prstClr>
                  </a:outerShdw>
                </a:effectLst>
              </a:rPr>
              <a:t>Community-Acquired Pneumonia</a:t>
            </a:r>
            <a:endParaRPr lang="en-US" b="1" dirty="0">
              <a:effectLst>
                <a:outerShdw blurRad="50800" dist="38100" dir="2700000" algn="tl" rotWithShape="0">
                  <a:prstClr val="black">
                    <a:alpha val="40000"/>
                  </a:prstClr>
                </a:outerShdw>
              </a:effectLst>
            </a:endParaRPr>
          </a:p>
        </p:txBody>
      </p:sp>
      <p:sp>
        <p:nvSpPr>
          <p:cNvPr id="8" name="Rounded Rectangular Callout 7"/>
          <p:cNvSpPr/>
          <p:nvPr/>
        </p:nvSpPr>
        <p:spPr>
          <a:xfrm>
            <a:off x="3581400" y="2590800"/>
            <a:ext cx="2133600" cy="609600"/>
          </a:xfrm>
          <a:prstGeom prst="wedgeRoundRectCallout">
            <a:avLst>
              <a:gd name="adj1" fmla="val -37716"/>
              <a:gd name="adj2" fmla="val 1248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Does the patient have pneumonia?</a:t>
            </a:r>
            <a:endParaRPr lang="en-US" sz="1800" dirty="0"/>
          </a:p>
        </p:txBody>
      </p:sp>
      <p:sp>
        <p:nvSpPr>
          <p:cNvPr id="9" name="Rounded Rectangular Callout 8"/>
          <p:cNvSpPr/>
          <p:nvPr/>
        </p:nvSpPr>
        <p:spPr>
          <a:xfrm>
            <a:off x="5867400" y="2590800"/>
            <a:ext cx="2133600" cy="609600"/>
          </a:xfrm>
          <a:prstGeom prst="wedgeRoundRectCallout">
            <a:avLst>
              <a:gd name="adj1" fmla="val -37716"/>
              <a:gd name="adj2" fmla="val 1248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Should we used the protocol?</a:t>
            </a:r>
            <a:endParaRPr lang="en-US" sz="1800" dirty="0"/>
          </a:p>
        </p:txBody>
      </p:sp>
      <p:sp>
        <p:nvSpPr>
          <p:cNvPr id="10" name="Rounded Rectangular Callout 9"/>
          <p:cNvSpPr/>
          <p:nvPr/>
        </p:nvSpPr>
        <p:spPr>
          <a:xfrm>
            <a:off x="6400800" y="4876800"/>
            <a:ext cx="2133600" cy="609600"/>
          </a:xfrm>
          <a:prstGeom prst="wedgeRoundRectCallout">
            <a:avLst>
              <a:gd name="adj1" fmla="val 7368"/>
              <a:gd name="adj2" fmla="val -12256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dirty="0" smtClean="0"/>
              <a:t>Apply Pneumonia Care Protocol.</a:t>
            </a:r>
            <a:endParaRPr lang="en-US" sz="1800" dirty="0"/>
          </a:p>
        </p:txBody>
      </p:sp>
      <p:sp>
        <p:nvSpPr>
          <p:cNvPr id="3" name="5-Point Star 2"/>
          <p:cNvSpPr/>
          <p:nvPr/>
        </p:nvSpPr>
        <p:spPr bwMode="auto">
          <a:xfrm>
            <a:off x="2743200" y="3505200"/>
            <a:ext cx="457200" cy="381000"/>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132705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a:solidFill>
            <a:schemeClr val="bg2">
              <a:lumMod val="20000"/>
              <a:lumOff val="80000"/>
            </a:schemeClr>
          </a:solidFill>
        </p:spPr>
        <p:txBody>
          <a:bodyPr wrap="square">
            <a:spAutoFit/>
          </a:bodyPr>
          <a:lstStyle/>
          <a:p>
            <a:pPr lvl="1">
              <a:lnSpc>
                <a:spcPct val="90000"/>
              </a:lnSpc>
              <a:spcBef>
                <a:spcPct val="60000"/>
              </a:spcBef>
              <a:defRPr/>
            </a:pPr>
            <a:r>
              <a:rPr lang="en-US" sz="4000" dirty="0" smtClean="0">
                <a:solidFill>
                  <a:srgbClr val="0051F0"/>
                </a:solidFill>
              </a:rPr>
              <a:t>The Emergency Department Workflow</a:t>
            </a:r>
          </a:p>
        </p:txBody>
      </p:sp>
      <p:sp>
        <p:nvSpPr>
          <p:cNvPr id="3" name="Rectangle 2"/>
          <p:cNvSpPr/>
          <p:nvPr/>
        </p:nvSpPr>
        <p:spPr>
          <a:xfrm>
            <a:off x="2486529" y="3244334"/>
            <a:ext cx="4251284" cy="374461"/>
          </a:xfrm>
          <a:prstGeom prst="rect">
            <a:avLst/>
          </a:prstGeom>
        </p:spPr>
        <p:txBody>
          <a:bodyPr wrap="none">
            <a:spAutoFit/>
          </a:bodyPr>
          <a:lstStyle/>
          <a:p>
            <a:pPr lvl="1">
              <a:lnSpc>
                <a:spcPct val="90000"/>
              </a:lnSpc>
              <a:spcBef>
                <a:spcPct val="60000"/>
              </a:spcBef>
              <a:defRPr/>
            </a:pPr>
            <a:r>
              <a:rPr lang="en-US" sz="2000" dirty="0" smtClean="0"/>
              <a:t>Imbed logic, orders into process of care </a:t>
            </a:r>
          </a:p>
        </p:txBody>
      </p:sp>
      <p:sp>
        <p:nvSpPr>
          <p:cNvPr id="4" name="Rectangle 3"/>
          <p:cNvSpPr/>
          <p:nvPr/>
        </p:nvSpPr>
        <p:spPr>
          <a:xfrm>
            <a:off x="2486529" y="3244334"/>
            <a:ext cx="4251284" cy="374461"/>
          </a:xfrm>
          <a:prstGeom prst="rect">
            <a:avLst/>
          </a:prstGeom>
        </p:spPr>
        <p:txBody>
          <a:bodyPr wrap="none">
            <a:spAutoFit/>
          </a:bodyPr>
          <a:lstStyle/>
          <a:p>
            <a:pPr lvl="1">
              <a:lnSpc>
                <a:spcPct val="90000"/>
              </a:lnSpc>
              <a:spcBef>
                <a:spcPct val="60000"/>
              </a:spcBef>
              <a:defRPr/>
            </a:pPr>
            <a:r>
              <a:rPr lang="en-US" sz="2000" dirty="0" smtClean="0"/>
              <a:t>Imbed logic, orders into process of care </a:t>
            </a:r>
          </a:p>
        </p:txBody>
      </p:sp>
      <p:pic>
        <p:nvPicPr>
          <p:cNvPr id="5" name="Picture 4" descr="https://teamspace.intermountain.net/HWCIR/Documents/CAP/Screens%20v1.4/1%20pts.jpg"/>
          <p:cNvPicPr>
            <a:picLocks noChangeAspect="1" noChangeArrowheads="1"/>
          </p:cNvPicPr>
          <p:nvPr/>
        </p:nvPicPr>
        <p:blipFill>
          <a:blip r:embed="rId2"/>
          <a:srcRect/>
          <a:stretch>
            <a:fillRect/>
          </a:stretch>
        </p:blipFill>
        <p:spPr bwMode="auto">
          <a:xfrm>
            <a:off x="-1" y="0"/>
            <a:ext cx="11447809" cy="8610600"/>
          </a:xfrm>
          <a:prstGeom prst="rect">
            <a:avLst/>
          </a:prstGeom>
          <a:noFill/>
          <a:ln w="9525">
            <a:noFill/>
            <a:miter lim="800000"/>
            <a:headEnd/>
            <a:tailEnd/>
          </a:ln>
          <a:effectLst>
            <a:outerShdw blurRad="63500" algn="ctr" rotWithShape="0">
              <a:srgbClr val="000000">
                <a:alpha val="75000"/>
              </a:srgbClr>
            </a:outerShdw>
          </a:effectLst>
        </p:spPr>
      </p:pic>
      <p:sp>
        <p:nvSpPr>
          <p:cNvPr id="6" name="Title 5"/>
          <p:cNvSpPr>
            <a:spLocks noGrp="1"/>
          </p:cNvSpPr>
          <p:nvPr>
            <p:ph type="title" idx="4294967295"/>
          </p:nvPr>
        </p:nvSpPr>
        <p:spPr>
          <a:xfrm>
            <a:off x="304800" y="5562600"/>
            <a:ext cx="10591800" cy="457200"/>
          </a:xfrm>
        </p:spPr>
        <p:txBody>
          <a:bodyPr>
            <a:noAutofit/>
          </a:bodyPr>
          <a:lstStyle/>
          <a:p>
            <a:pPr>
              <a:buNone/>
            </a:pPr>
            <a:r>
              <a:rPr lang="en-US" sz="2800" dirty="0" smtClean="0">
                <a:solidFill>
                  <a:schemeClr val="bg2"/>
                </a:solidFill>
                <a:effectLst/>
                <a:latin typeface="Arial" pitchFamily="34" charset="0"/>
                <a:cs typeface="Arial" pitchFamily="34" charset="0"/>
              </a:rPr>
              <a:t>Alerting for Pneumonia in the Patient Tracking</a:t>
            </a:r>
            <a:r>
              <a:rPr lang="en-US" sz="2800" baseline="0" dirty="0" smtClean="0">
                <a:solidFill>
                  <a:schemeClr val="bg2"/>
                </a:solidFill>
                <a:effectLst/>
                <a:latin typeface="Arial" pitchFamily="34" charset="0"/>
                <a:cs typeface="Arial" pitchFamily="34" charset="0"/>
              </a:rPr>
              <a:t> System</a:t>
            </a:r>
            <a:endParaRPr lang="en-US" sz="2800" dirty="0">
              <a:solidFill>
                <a:schemeClr val="bg2"/>
              </a:solidFill>
              <a:effectLst/>
              <a:latin typeface="Arial" pitchFamily="34" charset="0"/>
              <a:cs typeface="Arial" pitchFamily="34" charset="0"/>
            </a:endParaRPr>
          </a:p>
        </p:txBody>
      </p:sp>
      <p:sp>
        <p:nvSpPr>
          <p:cNvPr id="7" name="Text Placeholder 6"/>
          <p:cNvSpPr>
            <a:spLocks noGrp="1"/>
          </p:cNvSpPr>
          <p:nvPr>
            <p:ph type="body" idx="4294967295"/>
          </p:nvPr>
        </p:nvSpPr>
        <p:spPr>
          <a:xfrm>
            <a:off x="609600" y="6172200"/>
            <a:ext cx="8229600" cy="1600201"/>
          </a:xfrm>
        </p:spPr>
        <p:txBody>
          <a:bodyPr>
            <a:normAutofit/>
          </a:bodyPr>
          <a:lstStyle/>
          <a:p>
            <a:r>
              <a:rPr lang="en-US" sz="2400" dirty="0" smtClean="0">
                <a:solidFill>
                  <a:schemeClr val="bg2"/>
                </a:solidFill>
                <a:latin typeface="Arial" pitchFamily="34" charset="0"/>
                <a:cs typeface="Arial" pitchFamily="34" charset="0"/>
              </a:rPr>
              <a:t>System Watches the Data Flow in the ED</a:t>
            </a:r>
          </a:p>
          <a:p>
            <a:r>
              <a:rPr lang="en-US" sz="2400" dirty="0" smtClean="0">
                <a:solidFill>
                  <a:schemeClr val="bg2"/>
                </a:solidFill>
                <a:latin typeface="Arial" pitchFamily="34" charset="0"/>
                <a:cs typeface="Arial" pitchFamily="34" charset="0"/>
              </a:rPr>
              <a:t>Identifies Possible Pneumonia Patients</a:t>
            </a:r>
            <a:endParaRPr lang="en-US" sz="2400" dirty="0">
              <a:solidFill>
                <a:schemeClr val="bg2"/>
              </a:solidFill>
              <a:latin typeface="Arial" pitchFamily="34" charset="0"/>
              <a:cs typeface="Arial" pitchFamily="34" charset="0"/>
            </a:endParaRPr>
          </a:p>
        </p:txBody>
      </p:sp>
      <p:sp>
        <p:nvSpPr>
          <p:cNvPr id="8" name="Oval 7"/>
          <p:cNvSpPr/>
          <p:nvPr/>
        </p:nvSpPr>
        <p:spPr>
          <a:xfrm>
            <a:off x="6172200" y="4305300"/>
            <a:ext cx="3048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454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1"/>
            <a:ext cx="9131226" cy="713016"/>
          </a:xfrm>
          <a:prstGeom prst="rect">
            <a:avLst/>
          </a:prstGeom>
        </p:spPr>
        <p:txBody>
          <a:bodyPr wrap="none">
            <a:spAutoFit/>
          </a:bodyPr>
          <a:lstStyle/>
          <a:p>
            <a:pPr lvl="1">
              <a:lnSpc>
                <a:spcPct val="90000"/>
              </a:lnSpc>
              <a:spcBef>
                <a:spcPct val="60000"/>
              </a:spcBef>
              <a:defRPr/>
            </a:pPr>
            <a:r>
              <a:rPr lang="en-US" sz="4400" dirty="0" smtClean="0">
                <a:solidFill>
                  <a:srgbClr val="FFFF00"/>
                </a:solidFill>
              </a:rPr>
              <a:t>Imbed logic, orders into process of care </a:t>
            </a:r>
          </a:p>
        </p:txBody>
      </p:sp>
      <p:sp>
        <p:nvSpPr>
          <p:cNvPr id="3" name="Rectangle 2"/>
          <p:cNvSpPr/>
          <p:nvPr/>
        </p:nvSpPr>
        <p:spPr>
          <a:xfrm>
            <a:off x="2486529" y="3244334"/>
            <a:ext cx="4251284" cy="374461"/>
          </a:xfrm>
          <a:prstGeom prst="rect">
            <a:avLst/>
          </a:prstGeom>
        </p:spPr>
        <p:txBody>
          <a:bodyPr wrap="none">
            <a:spAutoFit/>
          </a:bodyPr>
          <a:lstStyle/>
          <a:p>
            <a:pPr lvl="1">
              <a:lnSpc>
                <a:spcPct val="90000"/>
              </a:lnSpc>
              <a:spcBef>
                <a:spcPct val="60000"/>
              </a:spcBef>
              <a:defRPr/>
            </a:pPr>
            <a:r>
              <a:rPr lang="en-US" sz="2000" dirty="0" smtClean="0"/>
              <a:t>Imbed logic, orders into process of care </a:t>
            </a:r>
          </a:p>
        </p:txBody>
      </p:sp>
      <p:sp>
        <p:nvSpPr>
          <p:cNvPr id="4" name="Rectangle 3"/>
          <p:cNvSpPr/>
          <p:nvPr/>
        </p:nvSpPr>
        <p:spPr>
          <a:xfrm>
            <a:off x="2486529" y="3244334"/>
            <a:ext cx="4251284" cy="374461"/>
          </a:xfrm>
          <a:prstGeom prst="rect">
            <a:avLst/>
          </a:prstGeom>
        </p:spPr>
        <p:txBody>
          <a:bodyPr wrap="none">
            <a:spAutoFit/>
          </a:bodyPr>
          <a:lstStyle/>
          <a:p>
            <a:pPr lvl="1">
              <a:lnSpc>
                <a:spcPct val="90000"/>
              </a:lnSpc>
              <a:spcBef>
                <a:spcPct val="60000"/>
              </a:spcBef>
              <a:defRPr/>
            </a:pPr>
            <a:r>
              <a:rPr lang="en-US" sz="2000" dirty="0" smtClean="0"/>
              <a:t>Imbed logic, orders into process of care </a:t>
            </a:r>
          </a:p>
        </p:txBody>
      </p:sp>
      <p:pic>
        <p:nvPicPr>
          <p:cNvPr id="5" name="Picture 4" descr="https://teamspace.intermountain.net/HWCIR/Documents/CAP/Screens%20v1.4/1%20pts.jpg"/>
          <p:cNvPicPr>
            <a:picLocks noChangeAspect="1" noChangeArrowheads="1"/>
          </p:cNvPicPr>
          <p:nvPr/>
        </p:nvPicPr>
        <p:blipFill>
          <a:blip r:embed="rId2"/>
          <a:srcRect/>
          <a:stretch>
            <a:fillRect/>
          </a:stretch>
        </p:blipFill>
        <p:spPr bwMode="auto">
          <a:xfrm>
            <a:off x="-5317066" y="-5105400"/>
            <a:ext cx="22915880" cy="18669000"/>
          </a:xfrm>
          <a:prstGeom prst="rect">
            <a:avLst/>
          </a:prstGeom>
          <a:noFill/>
          <a:ln w="9525">
            <a:noFill/>
            <a:miter lim="800000"/>
            <a:headEnd/>
            <a:tailEnd/>
          </a:ln>
          <a:effectLst>
            <a:outerShdw blurRad="63500" algn="ctr" rotWithShape="0">
              <a:srgbClr val="000000">
                <a:alpha val="75000"/>
              </a:srgbClr>
            </a:outerShdw>
          </a:effectLst>
        </p:spPr>
      </p:pic>
      <p:sp>
        <p:nvSpPr>
          <p:cNvPr id="6" name="Oval 5"/>
          <p:cNvSpPr/>
          <p:nvPr/>
        </p:nvSpPr>
        <p:spPr bwMode="auto">
          <a:xfrm>
            <a:off x="7086600" y="4419600"/>
            <a:ext cx="489413" cy="457200"/>
          </a:xfrm>
          <a:prstGeom prst="ellipse">
            <a:avLst/>
          </a:prstGeom>
          <a:noFill/>
          <a:ln>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726153851"/>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eamspace.intermountain.net/HWCIR/Documents/CAP/Screens%20v1.4/3%20cap%20with%20pf%20ratio.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2" name="Rectangle 1"/>
          <p:cNvSpPr/>
          <p:nvPr/>
        </p:nvSpPr>
        <p:spPr>
          <a:xfrm>
            <a:off x="152400" y="457200"/>
            <a:ext cx="21336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p:cNvSpPr/>
          <p:nvPr/>
        </p:nvSpPr>
        <p:spPr>
          <a:xfrm>
            <a:off x="3657600" y="457200"/>
            <a:ext cx="1219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6553200" y="457200"/>
            <a:ext cx="2362200" cy="228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p:cNvSpPr>
            <a:spLocks noGrp="1"/>
          </p:cNvSpPr>
          <p:nvPr>
            <p:ph type="title" idx="4294967295"/>
          </p:nvPr>
        </p:nvSpPr>
        <p:spPr>
          <a:xfrm>
            <a:off x="457200" y="5486400"/>
            <a:ext cx="8229600" cy="533400"/>
          </a:xfrm>
        </p:spPr>
        <p:txBody>
          <a:bodyPr vert="horz" lIns="0" tIns="9144" rIns="0" bIns="9144" anchor="b">
            <a:noAutofit/>
          </a:bodyPr>
          <a:lstStyle/>
          <a:p>
            <a:pPr>
              <a:buNone/>
            </a:pPr>
            <a:r>
              <a:rPr lang="en-US" sz="3200" dirty="0">
                <a:solidFill>
                  <a:schemeClr val="bg2"/>
                </a:solidFill>
                <a:effectLst/>
                <a:latin typeface="Arial" pitchFamily="34" charset="0"/>
                <a:cs typeface="Arial" pitchFamily="34" charset="0"/>
              </a:rPr>
              <a:t>Treatment Protocol</a:t>
            </a:r>
          </a:p>
        </p:txBody>
      </p:sp>
      <p:sp>
        <p:nvSpPr>
          <p:cNvPr id="9" name="Text Placeholder 8"/>
          <p:cNvSpPr>
            <a:spLocks noGrp="1"/>
          </p:cNvSpPr>
          <p:nvPr>
            <p:ph type="body" idx="4294967295"/>
          </p:nvPr>
        </p:nvSpPr>
        <p:spPr>
          <a:xfrm>
            <a:off x="609600" y="6172200"/>
            <a:ext cx="8229600" cy="381000"/>
          </a:xfrm>
          <a:noFill/>
          <a:ln>
            <a:noFill/>
          </a:ln>
          <a:effectLst/>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a:lnSpc>
                <a:spcPct val="80000"/>
              </a:lnSpc>
              <a:spcBef>
                <a:spcPct val="0"/>
              </a:spcBef>
              <a:spcAft>
                <a:spcPct val="0"/>
              </a:spcAft>
              <a:buSzPct val="65000"/>
            </a:pPr>
            <a:r>
              <a:rPr lang="en-US" sz="2400" dirty="0">
                <a:solidFill>
                  <a:schemeClr val="bg2"/>
                </a:solidFill>
                <a:latin typeface="Arial" pitchFamily="34" charset="0"/>
                <a:ea typeface="+mj-ea"/>
                <a:cs typeface="Arial" pitchFamily="34" charset="0"/>
              </a:rPr>
              <a:t>Uses Data from the EHR </a:t>
            </a:r>
            <a:r>
              <a:rPr lang="en-US" sz="2400" dirty="0" smtClean="0">
                <a:solidFill>
                  <a:schemeClr val="bg2"/>
                </a:solidFill>
                <a:latin typeface="Arial" pitchFamily="34" charset="0"/>
                <a:ea typeface="+mj-ea"/>
                <a:cs typeface="Arial" pitchFamily="34" charset="0"/>
              </a:rPr>
              <a:t>Combined with Manually </a:t>
            </a:r>
            <a:r>
              <a:rPr lang="en-US" sz="2400" dirty="0">
                <a:solidFill>
                  <a:schemeClr val="bg2"/>
                </a:solidFill>
                <a:latin typeface="Arial" pitchFamily="34" charset="0"/>
                <a:ea typeface="+mj-ea"/>
                <a:cs typeface="Arial" pitchFamily="34" charset="0"/>
              </a:rPr>
              <a:t>Input Data</a:t>
            </a:r>
          </a:p>
        </p:txBody>
      </p:sp>
    </p:spTree>
    <p:extLst>
      <p:ext uri="{BB962C8B-B14F-4D97-AF65-F5344CB8AC3E}">
        <p14:creationId xmlns:p14="http://schemas.microsoft.com/office/powerpoint/2010/main" val="2039620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62000"/>
          </a:xfrm>
        </p:spPr>
        <p:txBody>
          <a:bodyPr/>
          <a:lstStyle/>
          <a:p>
            <a:r>
              <a:rPr lang="en-US" sz="3200" dirty="0" smtClean="0"/>
              <a:t>Agenda</a:t>
            </a:r>
            <a:endParaRPr lang="en-US" sz="3200" dirty="0"/>
          </a:p>
        </p:txBody>
      </p:sp>
      <p:sp>
        <p:nvSpPr>
          <p:cNvPr id="3" name="Content Placeholder 2"/>
          <p:cNvSpPr>
            <a:spLocks noGrp="1"/>
          </p:cNvSpPr>
          <p:nvPr>
            <p:ph idx="1"/>
          </p:nvPr>
        </p:nvSpPr>
        <p:spPr>
          <a:xfrm>
            <a:off x="990600" y="838200"/>
            <a:ext cx="7620000" cy="5029200"/>
          </a:xfrm>
        </p:spPr>
        <p:txBody>
          <a:bodyPr/>
          <a:lstStyle/>
          <a:p>
            <a:pPr>
              <a:buFont typeface="Arial"/>
              <a:buChar char="•"/>
            </a:pPr>
            <a:r>
              <a:rPr lang="en-US" dirty="0" smtClean="0"/>
              <a:t>Why Decision Support?</a:t>
            </a:r>
          </a:p>
          <a:p>
            <a:pPr>
              <a:buFont typeface="Arial"/>
              <a:buChar char="•"/>
            </a:pPr>
            <a:r>
              <a:rPr lang="en-US" dirty="0" smtClean="0"/>
              <a:t>Introduction: Bayesian Diagnostic Networks</a:t>
            </a:r>
          </a:p>
          <a:p>
            <a:pPr lvl="1">
              <a:buFont typeface="Arial"/>
              <a:buChar char="•"/>
            </a:pPr>
            <a:r>
              <a:rPr lang="en-US" dirty="0"/>
              <a:t>Bayesian Systems</a:t>
            </a:r>
          </a:p>
          <a:p>
            <a:pPr lvl="2">
              <a:buFont typeface="Arial"/>
              <a:buChar char="•"/>
            </a:pPr>
            <a:r>
              <a:rPr lang="en-US" sz="2000" i="1" dirty="0" smtClean="0"/>
              <a:t>A Framework for Computable Models</a:t>
            </a:r>
          </a:p>
          <a:p>
            <a:pPr lvl="1">
              <a:buFont typeface="Arial"/>
              <a:buChar char="•"/>
            </a:pPr>
            <a:r>
              <a:rPr lang="en-US" dirty="0" smtClean="0"/>
              <a:t>A Few Bayesian Tools</a:t>
            </a:r>
          </a:p>
          <a:p>
            <a:pPr lvl="1">
              <a:buFont typeface="Arial"/>
              <a:buChar char="•"/>
            </a:pPr>
            <a:r>
              <a:rPr lang="en-US" dirty="0" smtClean="0"/>
              <a:t>Diagnostic Systems</a:t>
            </a:r>
          </a:p>
          <a:p>
            <a:pPr>
              <a:buFont typeface="Arial"/>
              <a:buChar char="•"/>
            </a:pPr>
            <a:r>
              <a:rPr lang="en-US" dirty="0" smtClean="0"/>
              <a:t>Representing the Semantics of Diagnosis</a:t>
            </a:r>
          </a:p>
          <a:p>
            <a:pPr lvl="1">
              <a:buFont typeface="Arial"/>
              <a:buChar char="•"/>
            </a:pPr>
            <a:r>
              <a:rPr lang="en-US" dirty="0"/>
              <a:t>Diagnostic Modeling with Ontologies</a:t>
            </a:r>
          </a:p>
          <a:p>
            <a:pPr lvl="1">
              <a:buFont typeface="Arial"/>
              <a:buChar char="•"/>
            </a:pPr>
            <a:r>
              <a:rPr lang="en-US" dirty="0"/>
              <a:t>Ontologies -&gt; Bayesian Network</a:t>
            </a:r>
          </a:p>
          <a:p>
            <a:pPr>
              <a:buFont typeface="Arial"/>
              <a:buChar char="•"/>
            </a:pPr>
            <a:r>
              <a:rPr lang="en-US" dirty="0" smtClean="0"/>
              <a:t>Clinical Data</a:t>
            </a:r>
          </a:p>
          <a:p>
            <a:pPr lvl="1">
              <a:buFont typeface="Arial"/>
              <a:buChar char="•"/>
            </a:pPr>
            <a:r>
              <a:rPr lang="en-US" dirty="0" smtClean="0"/>
              <a:t>A Brief Look at Medical Data Forms</a:t>
            </a:r>
          </a:p>
        </p:txBody>
      </p:sp>
    </p:spTree>
    <p:extLst>
      <p:ext uri="{BB962C8B-B14F-4D97-AF65-F5344CB8AC3E}">
        <p14:creationId xmlns:p14="http://schemas.microsoft.com/office/powerpoint/2010/main" val="370036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5"/>
                                      </p:to>
                                    </p:set>
                                    <p:animEffect filter="image" prLst="opacity: 0.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5"/>
                                      </p:to>
                                    </p:set>
                                    <p:animEffect filter="image" prLst="opacity: 0.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5"/>
                                      </p:to>
                                    </p:set>
                                    <p:animEffect filter="image" prLst="opacity: 0.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9" end="9"/>
                                            </p:txEl>
                                          </p:spTgt>
                                        </p:tgtEl>
                                        <p:attrNameLst>
                                          <p:attrName>style.opacity</p:attrName>
                                        </p:attrNameLst>
                                      </p:cBhvr>
                                      <p:to>
                                        <p:strVal val="0.5"/>
                                      </p:to>
                                    </p:set>
                                    <p:animEffect filter="image" prLst="opacity: 0.5">
                                      <p:cBhvr rctx="IE">
                                        <p:cTn id="25" dur="indefinite"/>
                                        <p:tgtEl>
                                          <p:spTgt spid="3">
                                            <p:txEl>
                                              <p:pRg st="9" end="9"/>
                                            </p:txEl>
                                          </p:spTgt>
                                        </p:tgtEl>
                                      </p:cBhvr>
                                    </p:animEffect>
                                  </p:childTnLst>
                                </p:cTn>
                              </p:par>
                              <p:par>
                                <p:cTn id="26" presetID="9" presetClass="emph" presetSubtype="0" nodeType="withEffect">
                                  <p:stCondLst>
                                    <p:cond delay="0"/>
                                  </p:stCondLst>
                                  <p:childTnLst>
                                    <p:set>
                                      <p:cBhvr rctx="PPT">
                                        <p:cTn id="27" dur="indefinite"/>
                                        <p:tgtEl>
                                          <p:spTgt spid="3">
                                            <p:txEl>
                                              <p:pRg st="7" end="7"/>
                                            </p:txEl>
                                          </p:spTgt>
                                        </p:tgtEl>
                                        <p:attrNameLst>
                                          <p:attrName>style.opacity</p:attrName>
                                        </p:attrNameLst>
                                      </p:cBhvr>
                                      <p:to>
                                        <p:strVal val="0.5"/>
                                      </p:to>
                                    </p:set>
                                    <p:animEffect filter="image" prLst="opacity: 0.5">
                                      <p:cBhvr rctx="IE">
                                        <p:cTn id="28" dur="indefinite"/>
                                        <p:tgtEl>
                                          <p:spTgt spid="3">
                                            <p:txEl>
                                              <p:pRg st="7" end="7"/>
                                            </p:txEl>
                                          </p:spTgt>
                                        </p:tgtEl>
                                      </p:cBhvr>
                                    </p:animEffect>
                                  </p:childTnLst>
                                </p:cTn>
                              </p:par>
                              <p:par>
                                <p:cTn id="29" presetID="9" presetClass="emph" presetSubtype="0" nodeType="withEffect">
                                  <p:stCondLst>
                                    <p:cond delay="0"/>
                                  </p:stCondLst>
                                  <p:childTnLst>
                                    <p:set>
                                      <p:cBhvr rctx="PPT">
                                        <p:cTn id="30" dur="indefinite"/>
                                        <p:tgtEl>
                                          <p:spTgt spid="3">
                                            <p:txEl>
                                              <p:pRg st="8" end="8"/>
                                            </p:txEl>
                                          </p:spTgt>
                                        </p:tgtEl>
                                        <p:attrNameLst>
                                          <p:attrName>style.opacity</p:attrName>
                                        </p:attrNameLst>
                                      </p:cBhvr>
                                      <p:to>
                                        <p:strVal val="0.5"/>
                                      </p:to>
                                    </p:set>
                                    <p:animEffect filter="image" prLst="opacity: 0.5">
                                      <p:cBhvr rctx="IE">
                                        <p:cTn id="31" dur="indefinite"/>
                                        <p:tgtEl>
                                          <p:spTgt spid="3">
                                            <p:txEl>
                                              <p:pRg st="8" end="8"/>
                                            </p:txEl>
                                          </p:spTgt>
                                        </p:tgtEl>
                                      </p:cBhvr>
                                    </p:animEffect>
                                  </p:childTnLst>
                                </p:cTn>
                              </p:par>
                              <p:par>
                                <p:cTn id="32" presetID="9" presetClass="emph" presetSubtype="0" nodeType="withEffect">
                                  <p:stCondLst>
                                    <p:cond delay="0"/>
                                  </p:stCondLst>
                                  <p:childTnLst>
                                    <p:set>
                                      <p:cBhvr rctx="PPT">
                                        <p:cTn id="33" dur="indefinite"/>
                                        <p:tgtEl>
                                          <p:spTgt spid="3">
                                            <p:txEl>
                                              <p:pRg st="10" end="10"/>
                                            </p:txEl>
                                          </p:spTgt>
                                        </p:tgtEl>
                                        <p:attrNameLst>
                                          <p:attrName>style.opacity</p:attrName>
                                        </p:attrNameLst>
                                      </p:cBhvr>
                                      <p:to>
                                        <p:strVal val="0.5"/>
                                      </p:to>
                                    </p:set>
                                    <p:animEffect filter="image" prLst="opacity: 0.5">
                                      <p:cBhvr rctx="IE">
                                        <p:cTn id="34" dur="indefinite"/>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eamspace.intermountain.net/HWCIR/Documents/CAP/Screens%20v1.4/3%20cap%20with%20pf%20ratio.jpg"/>
          <p:cNvPicPr>
            <a:picLocks noChangeAspect="1" noChangeArrowheads="1"/>
          </p:cNvPicPr>
          <p:nvPr/>
        </p:nvPicPr>
        <p:blipFill>
          <a:blip r:embed="rId2"/>
          <a:srcRect/>
          <a:stretch>
            <a:fillRect/>
          </a:stretch>
        </p:blipFill>
        <p:spPr bwMode="auto">
          <a:xfrm>
            <a:off x="-16933" y="-2971800"/>
            <a:ext cx="14952133" cy="15544800"/>
          </a:xfrm>
          <a:prstGeom prst="rect">
            <a:avLst/>
          </a:prstGeom>
          <a:noFill/>
        </p:spPr>
      </p:pic>
    </p:spTree>
    <p:extLst>
      <p:ext uri="{BB962C8B-B14F-4D97-AF65-F5344CB8AC3E}">
        <p14:creationId xmlns:p14="http://schemas.microsoft.com/office/powerpoint/2010/main" val="232743831"/>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534400" cy="4114800"/>
          </a:xfrm>
        </p:spPr>
        <p:txBody>
          <a:bodyPr>
            <a:normAutofit fontScale="92500"/>
          </a:bodyPr>
          <a:lstStyle/>
          <a:p>
            <a:pPr>
              <a:lnSpc>
                <a:spcPct val="150000"/>
              </a:lnSpc>
            </a:pPr>
            <a:r>
              <a:rPr lang="en-US" sz="2800" dirty="0" smtClean="0"/>
              <a:t>Diagnostic System</a:t>
            </a:r>
          </a:p>
          <a:p>
            <a:pPr lvl="1">
              <a:lnSpc>
                <a:spcPct val="150000"/>
              </a:lnSpc>
            </a:pPr>
            <a:r>
              <a:rPr lang="en-US" sz="2400" dirty="0" smtClean="0"/>
              <a:t>Bayesian Network</a:t>
            </a:r>
          </a:p>
          <a:p>
            <a:pPr lvl="1">
              <a:lnSpc>
                <a:spcPct val="150000"/>
              </a:lnSpc>
            </a:pPr>
            <a:r>
              <a:rPr lang="en-US" sz="2400" dirty="0" smtClean="0"/>
              <a:t>Model </a:t>
            </a:r>
            <a:r>
              <a:rPr lang="en-US" sz="2400" dirty="0"/>
              <a:t>Trained Using EDW </a:t>
            </a:r>
            <a:r>
              <a:rPr lang="en-US" sz="2400" dirty="0" smtClean="0"/>
              <a:t>Data</a:t>
            </a:r>
            <a:endParaRPr lang="en-US" sz="2800" dirty="0" smtClean="0"/>
          </a:p>
          <a:p>
            <a:pPr lvl="0">
              <a:lnSpc>
                <a:spcPct val="150000"/>
              </a:lnSpc>
            </a:pPr>
            <a:r>
              <a:rPr lang="en-US" sz="2800" dirty="0" smtClean="0"/>
              <a:t>NLP System </a:t>
            </a:r>
          </a:p>
          <a:p>
            <a:pPr lvl="1">
              <a:lnSpc>
                <a:spcPct val="150000"/>
              </a:lnSpc>
            </a:pPr>
            <a:r>
              <a:rPr lang="en-US" sz="2400" dirty="0"/>
              <a:t>Random Forests-Based Concept Identification</a:t>
            </a:r>
          </a:p>
          <a:p>
            <a:pPr lvl="1">
              <a:lnSpc>
                <a:spcPct val="150000"/>
              </a:lnSpc>
            </a:pPr>
            <a:r>
              <a:rPr lang="en-US" sz="2400" dirty="0" smtClean="0"/>
              <a:t>Trained with Documents in the EDW</a:t>
            </a:r>
          </a:p>
          <a:p>
            <a:pPr lvl="0">
              <a:lnSpc>
                <a:spcPct val="150000"/>
              </a:lnSpc>
            </a:pPr>
            <a:endParaRPr lang="en-US" sz="2800" dirty="0"/>
          </a:p>
        </p:txBody>
      </p:sp>
      <p:sp>
        <p:nvSpPr>
          <p:cNvPr id="2" name="Title 1"/>
          <p:cNvSpPr>
            <a:spLocks noGrp="1"/>
          </p:cNvSpPr>
          <p:nvPr>
            <p:ph type="title"/>
          </p:nvPr>
        </p:nvSpPr>
        <p:spPr>
          <a:xfrm>
            <a:off x="1143000" y="533400"/>
            <a:ext cx="6934200" cy="914400"/>
          </a:xfrm>
        </p:spPr>
        <p:txBody>
          <a:bodyPr>
            <a:normAutofit/>
          </a:bodyPr>
          <a:lstStyle/>
          <a:p>
            <a:r>
              <a:rPr lang="en-US" dirty="0" smtClean="0"/>
              <a:t>Implemented Using:</a:t>
            </a:r>
            <a:endParaRPr lang="en-US" dirty="0"/>
          </a:p>
        </p:txBody>
      </p:sp>
      <p:pic>
        <p:nvPicPr>
          <p:cNvPr id="94209" name="Picture 1">
            <a:hlinkClick r:id="rId2" action="ppaction://hlinkfile"/>
          </p:cNvPr>
          <p:cNvPicPr>
            <a:picLocks noChangeAspect="1" noChangeArrowheads="1"/>
          </p:cNvPicPr>
          <p:nvPr/>
        </p:nvPicPr>
        <p:blipFill>
          <a:blip r:embed="rId3" cstate="print"/>
          <a:srcRect/>
          <a:stretch>
            <a:fillRect/>
          </a:stretch>
        </p:blipFill>
        <p:spPr bwMode="auto">
          <a:xfrm>
            <a:off x="0" y="0"/>
            <a:ext cx="9144000" cy="6858000"/>
          </a:xfrm>
          <a:prstGeom prst="rect">
            <a:avLst/>
          </a:prstGeom>
          <a:ln w="9525">
            <a:noFill/>
            <a:miter lim="800000"/>
            <a:headEnd/>
            <a:tailEnd/>
          </a:ln>
          <a:effectLst/>
        </p:spPr>
        <p:style>
          <a:lnRef idx="0">
            <a:scrgbClr r="0" g="0" b="0"/>
          </a:lnRef>
          <a:fillRef idx="1001">
            <a:schemeClr val="lt2"/>
          </a:fillRef>
          <a:effectRef idx="0">
            <a:scrgbClr r="0" g="0" b="0"/>
          </a:effectRef>
          <a:fontRef idx="major"/>
        </p:style>
      </p:pic>
    </p:spTree>
    <p:extLst>
      <p:ext uri="{BB962C8B-B14F-4D97-AF65-F5344CB8AC3E}">
        <p14:creationId xmlns:p14="http://schemas.microsoft.com/office/powerpoint/2010/main" val="266481660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62000"/>
          </a:xfrm>
        </p:spPr>
        <p:txBody>
          <a:bodyPr/>
          <a:lstStyle/>
          <a:p>
            <a:r>
              <a:rPr lang="en-US" sz="3200" dirty="0" smtClean="0"/>
              <a:t>Agenda</a:t>
            </a:r>
            <a:endParaRPr lang="en-US" sz="3200" dirty="0"/>
          </a:p>
        </p:txBody>
      </p:sp>
      <p:sp>
        <p:nvSpPr>
          <p:cNvPr id="3" name="Content Placeholder 2"/>
          <p:cNvSpPr>
            <a:spLocks noGrp="1"/>
          </p:cNvSpPr>
          <p:nvPr>
            <p:ph idx="1"/>
          </p:nvPr>
        </p:nvSpPr>
        <p:spPr>
          <a:xfrm>
            <a:off x="990600" y="838200"/>
            <a:ext cx="7620000" cy="5029200"/>
          </a:xfrm>
        </p:spPr>
        <p:txBody>
          <a:bodyPr/>
          <a:lstStyle/>
          <a:p>
            <a:pPr>
              <a:buFont typeface="Arial"/>
              <a:buChar char="•"/>
            </a:pPr>
            <a:r>
              <a:rPr lang="en-US" dirty="0" smtClean="0"/>
              <a:t>Why?</a:t>
            </a:r>
          </a:p>
          <a:p>
            <a:pPr>
              <a:buFont typeface="Arial"/>
              <a:buChar char="•"/>
            </a:pPr>
            <a:r>
              <a:rPr lang="en-US" dirty="0" smtClean="0"/>
              <a:t>Introduction: Bayesian Diagnostic Networks</a:t>
            </a:r>
          </a:p>
          <a:p>
            <a:pPr lvl="1">
              <a:buFont typeface="Arial"/>
              <a:buChar char="•"/>
            </a:pPr>
            <a:r>
              <a:rPr lang="en-US" dirty="0"/>
              <a:t>Bayesian Systems</a:t>
            </a:r>
          </a:p>
          <a:p>
            <a:pPr lvl="2">
              <a:buFont typeface="Arial"/>
              <a:buChar char="•"/>
            </a:pPr>
            <a:r>
              <a:rPr lang="en-US" sz="2000" i="1" dirty="0" smtClean="0"/>
              <a:t>A Framework for Computable Models</a:t>
            </a:r>
          </a:p>
          <a:p>
            <a:pPr lvl="1">
              <a:buFont typeface="Arial"/>
              <a:buChar char="•"/>
            </a:pPr>
            <a:r>
              <a:rPr lang="en-US" dirty="0" smtClean="0"/>
              <a:t>A Few Bayesian Tools</a:t>
            </a:r>
          </a:p>
          <a:p>
            <a:pPr lvl="1">
              <a:buFont typeface="Arial"/>
              <a:buChar char="•"/>
            </a:pPr>
            <a:r>
              <a:rPr lang="en-US" dirty="0" smtClean="0"/>
              <a:t>Diagnostic Systems</a:t>
            </a:r>
          </a:p>
          <a:p>
            <a:pPr>
              <a:buFont typeface="Arial"/>
              <a:buChar char="•"/>
            </a:pPr>
            <a:r>
              <a:rPr lang="en-US" dirty="0" smtClean="0"/>
              <a:t>Representing the Semantics of Diagnosis</a:t>
            </a:r>
          </a:p>
          <a:p>
            <a:pPr lvl="1">
              <a:buFont typeface="Arial"/>
              <a:buChar char="•"/>
            </a:pPr>
            <a:r>
              <a:rPr lang="en-US" dirty="0" smtClean="0"/>
              <a:t>Diagnostic Modeling with Ontologies</a:t>
            </a:r>
            <a:endParaRPr lang="en-US" dirty="0"/>
          </a:p>
          <a:p>
            <a:pPr lvl="1">
              <a:buFont typeface="Arial"/>
              <a:buChar char="•"/>
            </a:pPr>
            <a:r>
              <a:rPr lang="en-US" dirty="0" smtClean="0"/>
              <a:t>Ontologies -&gt; Bayesian Network</a:t>
            </a:r>
          </a:p>
          <a:p>
            <a:pPr>
              <a:buFont typeface="Arial"/>
              <a:buChar char="•"/>
            </a:pPr>
            <a:r>
              <a:rPr lang="en-US" dirty="0" smtClean="0"/>
              <a:t>Clinical Data</a:t>
            </a:r>
          </a:p>
          <a:p>
            <a:pPr lvl="1">
              <a:buFont typeface="Arial"/>
              <a:buChar char="•"/>
            </a:pPr>
            <a:r>
              <a:rPr lang="en-US" dirty="0" smtClean="0"/>
              <a:t>A Brief Look at Medical Data Forms</a:t>
            </a:r>
          </a:p>
        </p:txBody>
      </p:sp>
    </p:spTree>
    <p:extLst>
      <p:ext uri="{BB962C8B-B14F-4D97-AF65-F5344CB8AC3E}">
        <p14:creationId xmlns:p14="http://schemas.microsoft.com/office/powerpoint/2010/main" val="34247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5"/>
                                      </p:to>
                                    </p:set>
                                    <p:animEffect filter="image" prLst="opacity: 0.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5"/>
                                      </p:to>
                                    </p:set>
                                    <p:animEffect filter="image" prLst="opacity: 0.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0" end="0"/>
                                            </p:txEl>
                                          </p:spTgt>
                                        </p:tgtEl>
                                        <p:attrNameLst>
                                          <p:attrName>style.opacity</p:attrName>
                                        </p:attrNameLst>
                                      </p:cBhvr>
                                      <p:to>
                                        <p:strVal val="0.5"/>
                                      </p:to>
                                    </p:set>
                                    <p:animEffect filter="image" prLst="opacity: 0.5">
                                      <p:cBhvr rctx="IE">
                                        <p:cTn id="22" dur="indefinite"/>
                                        <p:tgtEl>
                                          <p:spTgt spid="3">
                                            <p:txEl>
                                              <p:pRg st="0" end="0"/>
                                            </p:txEl>
                                          </p:spTgt>
                                        </p:tgtEl>
                                      </p:cBhvr>
                                    </p:animEffect>
                                  </p:childTnLst>
                                </p:cTn>
                              </p:par>
                              <p:par>
                                <p:cTn id="23" presetID="9" presetClass="emph" presetSubtype="0" nodeType="withEffect">
                                  <p:stCondLst>
                                    <p:cond delay="0"/>
                                  </p:stCondLst>
                                  <p:childTnLst>
                                    <p:set>
                                      <p:cBhvr rctx="PPT">
                                        <p:cTn id="24" dur="indefinite"/>
                                        <p:tgtEl>
                                          <p:spTgt spid="3">
                                            <p:txEl>
                                              <p:pRg st="9" end="9"/>
                                            </p:txEl>
                                          </p:spTgt>
                                        </p:tgtEl>
                                        <p:attrNameLst>
                                          <p:attrName>style.opacity</p:attrName>
                                        </p:attrNameLst>
                                      </p:cBhvr>
                                      <p:to>
                                        <p:strVal val="0.5"/>
                                      </p:to>
                                    </p:set>
                                    <p:animEffect filter="image" prLst="opacity: 0.5">
                                      <p:cBhvr rctx="IE">
                                        <p:cTn id="25" dur="indefinite"/>
                                        <p:tgtEl>
                                          <p:spTgt spid="3">
                                            <p:txEl>
                                              <p:pRg st="9" end="9"/>
                                            </p:txEl>
                                          </p:spTgt>
                                        </p:tgtEl>
                                      </p:cBhvr>
                                    </p:animEffect>
                                  </p:childTnLst>
                                </p:cTn>
                              </p:par>
                              <p:par>
                                <p:cTn id="26" presetID="9" presetClass="emph" presetSubtype="0" nodeType="withEffect">
                                  <p:stCondLst>
                                    <p:cond delay="0"/>
                                  </p:stCondLst>
                                  <p:childTnLst>
                                    <p:set>
                                      <p:cBhvr rctx="PPT">
                                        <p:cTn id="27" dur="indefinite"/>
                                        <p:tgtEl>
                                          <p:spTgt spid="3">
                                            <p:txEl>
                                              <p:pRg st="10" end="10"/>
                                            </p:txEl>
                                          </p:spTgt>
                                        </p:tgtEl>
                                        <p:attrNameLst>
                                          <p:attrName>style.opacity</p:attrName>
                                        </p:attrNameLst>
                                      </p:cBhvr>
                                      <p:to>
                                        <p:strVal val="0.5"/>
                                      </p:to>
                                    </p:set>
                                    <p:animEffect filter="image" prLst="opacity: 0.5">
                                      <p:cBhvr rctx="IE">
                                        <p:cTn id="28" dur="indefinite"/>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1143000"/>
          </a:xfrm>
        </p:spPr>
        <p:txBody>
          <a:bodyPr/>
          <a:lstStyle/>
          <a:p>
            <a:pPr algn="ctr">
              <a:lnSpc>
                <a:spcPct val="100000"/>
              </a:lnSpc>
              <a:spcAft>
                <a:spcPts val="600"/>
              </a:spcAft>
            </a:pPr>
            <a:r>
              <a:rPr lang="en-US" dirty="0" smtClean="0"/>
              <a:t>The Process of Data-Based Research</a:t>
            </a:r>
            <a:br>
              <a:rPr lang="en-US" dirty="0" smtClean="0"/>
            </a:br>
            <a:r>
              <a:rPr lang="en-US" sz="2800" dirty="0" smtClean="0"/>
              <a:t>(finding the right data)</a:t>
            </a:r>
            <a:endParaRPr lang="en-US" sz="2800" dirty="0"/>
          </a:p>
        </p:txBody>
      </p:sp>
      <p:sp>
        <p:nvSpPr>
          <p:cNvPr id="4" name="Rounded Rectangle 3"/>
          <p:cNvSpPr/>
          <p:nvPr/>
        </p:nvSpPr>
        <p:spPr bwMode="auto">
          <a:xfrm>
            <a:off x="3251581" y="1447800"/>
            <a:ext cx="3200400"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 charset="0"/>
              </a:rPr>
              <a:t>Identify Research</a:t>
            </a:r>
            <a:r>
              <a:rPr kumimoji="0" lang="en-US" sz="2000" b="0" i="0" u="none" strike="noStrike" cap="none" normalizeH="0" dirty="0" smtClean="0">
                <a:ln>
                  <a:noFill/>
                </a:ln>
                <a:solidFill>
                  <a:schemeClr val="tx1"/>
                </a:solidFill>
                <a:effectLst/>
                <a:latin typeface="Times" pitchFamily="1" charset="0"/>
              </a:rPr>
              <a:t> Problem</a:t>
            </a:r>
            <a:endParaRPr kumimoji="0" lang="en-US" sz="2000" b="0" i="0" u="none" strike="noStrike" cap="none" normalizeH="0" baseline="0" dirty="0" smtClean="0">
              <a:ln>
                <a:noFill/>
              </a:ln>
              <a:solidFill>
                <a:schemeClr val="tx1"/>
              </a:solidFill>
              <a:effectLst/>
              <a:latin typeface="Times" pitchFamily="1" charset="0"/>
            </a:endParaRPr>
          </a:p>
        </p:txBody>
      </p:sp>
      <p:sp>
        <p:nvSpPr>
          <p:cNvPr id="5" name="Rounded Rectangle 4"/>
          <p:cNvSpPr/>
          <p:nvPr/>
        </p:nvSpPr>
        <p:spPr bwMode="auto">
          <a:xfrm>
            <a:off x="3251581" y="2209800"/>
            <a:ext cx="3188677"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pitchFamily="1" charset="0"/>
              </a:rPr>
              <a:t>Determine</a:t>
            </a:r>
            <a:r>
              <a:rPr kumimoji="0" lang="en-US" sz="1800" b="0" i="0" u="none" strike="noStrike" cap="none" normalizeH="0" dirty="0" smtClean="0">
                <a:ln>
                  <a:noFill/>
                </a:ln>
                <a:solidFill>
                  <a:schemeClr val="tx1"/>
                </a:solidFill>
                <a:effectLst/>
                <a:latin typeface="Times" pitchFamily="1" charset="0"/>
              </a:rPr>
              <a:t> Subject Availability</a:t>
            </a:r>
            <a:endParaRPr kumimoji="0" lang="en-US" sz="1800" b="0" i="0" u="none" strike="noStrike" cap="none" normalizeH="0" baseline="0" dirty="0" smtClean="0">
              <a:ln>
                <a:noFill/>
              </a:ln>
              <a:solidFill>
                <a:schemeClr val="tx1"/>
              </a:solidFill>
              <a:effectLst/>
              <a:latin typeface="Times" pitchFamily="1" charset="0"/>
            </a:endParaRPr>
          </a:p>
        </p:txBody>
      </p:sp>
      <p:sp>
        <p:nvSpPr>
          <p:cNvPr id="6" name="TextBox 5"/>
          <p:cNvSpPr txBox="1"/>
          <p:nvPr/>
        </p:nvSpPr>
        <p:spPr>
          <a:xfrm>
            <a:off x="7061581" y="1491734"/>
            <a:ext cx="1802096" cy="338554"/>
          </a:xfrm>
          <a:prstGeom prst="rect">
            <a:avLst/>
          </a:prstGeom>
          <a:noFill/>
          <a:ln>
            <a:solidFill>
              <a:srgbClr val="FFFF00"/>
            </a:solidFill>
          </a:ln>
          <a:effectLst>
            <a:outerShdw blurRad="50800" dist="38100" algn="l" rotWithShape="0">
              <a:prstClr val="black">
                <a:alpha val="40000"/>
              </a:prstClr>
            </a:outerShdw>
          </a:effectLst>
        </p:spPr>
        <p:txBody>
          <a:bodyPr wrap="none" rtlCol="0">
            <a:spAutoFit/>
          </a:bodyPr>
          <a:lstStyle/>
          <a:p>
            <a:r>
              <a:rPr lang="en-US" sz="1600" dirty="0" smtClean="0"/>
              <a:t>Clinical Researcher</a:t>
            </a:r>
            <a:endParaRPr lang="en-US" sz="1600" dirty="0"/>
          </a:p>
        </p:txBody>
      </p:sp>
      <p:cxnSp>
        <p:nvCxnSpPr>
          <p:cNvPr id="9" name="Straight Arrow Connector 8"/>
          <p:cNvCxnSpPr/>
          <p:nvPr/>
        </p:nvCxnSpPr>
        <p:spPr bwMode="auto">
          <a:xfrm flipH="1">
            <a:off x="6451981" y="1676400"/>
            <a:ext cx="609600" cy="0"/>
          </a:xfrm>
          <a:prstGeom prst="straightConnector1">
            <a:avLst/>
          </a:prstGeom>
          <a:solidFill>
            <a:schemeClr val="accent1"/>
          </a:solidFill>
          <a:ln w="25400" cap="flat" cmpd="sng" algn="ctr">
            <a:solidFill>
              <a:schemeClr val="bg1"/>
            </a:solidFill>
            <a:prstDash val="dash"/>
            <a:round/>
            <a:headEnd type="none" w="med" len="med"/>
            <a:tailEnd type="arrow"/>
          </a:ln>
          <a:effectLst/>
        </p:spPr>
      </p:cxnSp>
      <p:sp>
        <p:nvSpPr>
          <p:cNvPr id="11" name="TextBox 10"/>
          <p:cNvSpPr txBox="1"/>
          <p:nvPr/>
        </p:nvSpPr>
        <p:spPr>
          <a:xfrm>
            <a:off x="7062008" y="1981200"/>
            <a:ext cx="1853392" cy="830997"/>
          </a:xfrm>
          <a:prstGeom prst="rect">
            <a:avLst/>
          </a:prstGeom>
          <a:noFill/>
          <a:ln>
            <a:solidFill>
              <a:srgbClr val="FFFF00"/>
            </a:solidFill>
          </a:ln>
          <a:effectLst>
            <a:outerShdw blurRad="50800" dist="38100" algn="l" rotWithShape="0">
              <a:prstClr val="black">
                <a:alpha val="40000"/>
              </a:prstClr>
            </a:outerShdw>
          </a:effectLst>
        </p:spPr>
        <p:txBody>
          <a:bodyPr wrap="none" rtlCol="0">
            <a:spAutoFit/>
          </a:bodyPr>
          <a:lstStyle/>
          <a:p>
            <a:r>
              <a:rPr lang="en-US" sz="1600" dirty="0" smtClean="0"/>
              <a:t>Clinical Researcher </a:t>
            </a:r>
          </a:p>
          <a:p>
            <a:r>
              <a:rPr lang="en-US" sz="1600" dirty="0" smtClean="0"/>
              <a:t>+ Data Analyst </a:t>
            </a:r>
          </a:p>
          <a:p>
            <a:r>
              <a:rPr lang="en-US" sz="1600" dirty="0" smtClean="0"/>
              <a:t>+ Terminologist</a:t>
            </a:r>
            <a:endParaRPr lang="en-US" sz="1600" dirty="0"/>
          </a:p>
        </p:txBody>
      </p:sp>
      <p:cxnSp>
        <p:nvCxnSpPr>
          <p:cNvPr id="12" name="Straight Arrow Connector 11"/>
          <p:cNvCxnSpPr/>
          <p:nvPr/>
        </p:nvCxnSpPr>
        <p:spPr bwMode="auto">
          <a:xfrm flipH="1">
            <a:off x="6440258" y="2429608"/>
            <a:ext cx="609600" cy="0"/>
          </a:xfrm>
          <a:prstGeom prst="straightConnector1">
            <a:avLst/>
          </a:prstGeom>
          <a:solidFill>
            <a:schemeClr val="accent1"/>
          </a:solidFill>
          <a:ln w="25400" cap="flat" cmpd="sng" algn="ctr">
            <a:solidFill>
              <a:schemeClr val="bg1"/>
            </a:solidFill>
            <a:prstDash val="dash"/>
            <a:round/>
            <a:headEnd type="none" w="med" len="med"/>
            <a:tailEnd type="arrow"/>
          </a:ln>
          <a:effectLst/>
        </p:spPr>
      </p:cxnSp>
      <p:cxnSp>
        <p:nvCxnSpPr>
          <p:cNvPr id="14" name="Straight Arrow Connector 13"/>
          <p:cNvCxnSpPr>
            <a:stCxn id="4" idx="2"/>
            <a:endCxn id="5" idx="0"/>
          </p:cNvCxnSpPr>
          <p:nvPr/>
        </p:nvCxnSpPr>
        <p:spPr bwMode="auto">
          <a:xfrm flipH="1">
            <a:off x="4845920" y="1905000"/>
            <a:ext cx="5861" cy="3048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17" name="Oval 16"/>
          <p:cNvSpPr/>
          <p:nvPr/>
        </p:nvSpPr>
        <p:spPr bwMode="auto">
          <a:xfrm>
            <a:off x="584581" y="2253734"/>
            <a:ext cx="2130669" cy="4132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 charset="0"/>
              </a:rPr>
              <a:t>Query Database</a:t>
            </a:r>
          </a:p>
        </p:txBody>
      </p:sp>
      <p:cxnSp>
        <p:nvCxnSpPr>
          <p:cNvPr id="18" name="Straight Arrow Connector 17"/>
          <p:cNvCxnSpPr>
            <a:stCxn id="5" idx="1"/>
            <a:endCxn id="17" idx="6"/>
          </p:cNvCxnSpPr>
          <p:nvPr/>
        </p:nvCxnSpPr>
        <p:spPr bwMode="auto">
          <a:xfrm flipH="1">
            <a:off x="2715250" y="2438400"/>
            <a:ext cx="536331" cy="21967"/>
          </a:xfrm>
          <a:prstGeom prst="straightConnector1">
            <a:avLst/>
          </a:prstGeom>
          <a:solidFill>
            <a:schemeClr val="accent1"/>
          </a:solidFill>
          <a:ln w="25400" cap="flat" cmpd="sng" algn="ctr">
            <a:solidFill>
              <a:schemeClr val="bg1"/>
            </a:solidFill>
            <a:prstDash val="dash"/>
            <a:round/>
            <a:headEnd type="arrow" w="med" len="med"/>
            <a:tailEnd type="arrow"/>
          </a:ln>
          <a:effectLst/>
        </p:spPr>
      </p:cxnSp>
      <p:sp>
        <p:nvSpPr>
          <p:cNvPr id="22" name="Rounded Rectangle 21"/>
          <p:cNvSpPr/>
          <p:nvPr/>
        </p:nvSpPr>
        <p:spPr bwMode="auto">
          <a:xfrm>
            <a:off x="3251581" y="3124200"/>
            <a:ext cx="3188677"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 charset="0"/>
              </a:rPr>
              <a:t>Determine</a:t>
            </a:r>
            <a:r>
              <a:rPr kumimoji="0" lang="en-US" sz="2000" b="0" i="0" u="none" strike="noStrike" cap="none" normalizeH="0" dirty="0" smtClean="0">
                <a:ln>
                  <a:noFill/>
                </a:ln>
                <a:solidFill>
                  <a:schemeClr val="tx1"/>
                </a:solidFill>
                <a:effectLst/>
                <a:latin typeface="Times" pitchFamily="1" charset="0"/>
              </a:rPr>
              <a:t> Data Availability</a:t>
            </a:r>
            <a:endParaRPr kumimoji="0" lang="en-US" sz="2000" b="0" i="0" u="none" strike="noStrike" cap="none" normalizeH="0" baseline="0" dirty="0" smtClean="0">
              <a:ln>
                <a:noFill/>
              </a:ln>
              <a:solidFill>
                <a:schemeClr val="tx1"/>
              </a:solidFill>
              <a:effectLst/>
              <a:latin typeface="Times" pitchFamily="1" charset="0"/>
            </a:endParaRPr>
          </a:p>
        </p:txBody>
      </p:sp>
      <p:sp>
        <p:nvSpPr>
          <p:cNvPr id="23" name="TextBox 22"/>
          <p:cNvSpPr txBox="1"/>
          <p:nvPr/>
        </p:nvSpPr>
        <p:spPr>
          <a:xfrm>
            <a:off x="7062008" y="2895600"/>
            <a:ext cx="1853392" cy="830997"/>
          </a:xfrm>
          <a:prstGeom prst="rect">
            <a:avLst/>
          </a:prstGeom>
          <a:noFill/>
          <a:ln>
            <a:solidFill>
              <a:srgbClr val="FFFF00"/>
            </a:solidFill>
          </a:ln>
          <a:effectLst>
            <a:outerShdw blurRad="50800" dist="38100" algn="l" rotWithShape="0">
              <a:prstClr val="black">
                <a:alpha val="40000"/>
              </a:prstClr>
            </a:outerShdw>
          </a:effectLst>
        </p:spPr>
        <p:txBody>
          <a:bodyPr wrap="none" rtlCol="0">
            <a:spAutoFit/>
          </a:bodyPr>
          <a:lstStyle/>
          <a:p>
            <a:r>
              <a:rPr lang="en-US" sz="1600" dirty="0" smtClean="0"/>
              <a:t>Clinical Researcher </a:t>
            </a:r>
          </a:p>
          <a:p>
            <a:r>
              <a:rPr lang="en-US" sz="1600" dirty="0" smtClean="0"/>
              <a:t>+ Data Analyst </a:t>
            </a:r>
          </a:p>
          <a:p>
            <a:r>
              <a:rPr lang="en-US" sz="1600" dirty="0" smtClean="0"/>
              <a:t>+ Terminologist</a:t>
            </a:r>
            <a:endParaRPr lang="en-US" sz="1600" dirty="0"/>
          </a:p>
        </p:txBody>
      </p:sp>
      <p:cxnSp>
        <p:nvCxnSpPr>
          <p:cNvPr id="24" name="Straight Arrow Connector 23"/>
          <p:cNvCxnSpPr/>
          <p:nvPr/>
        </p:nvCxnSpPr>
        <p:spPr bwMode="auto">
          <a:xfrm flipH="1">
            <a:off x="6440258" y="3344008"/>
            <a:ext cx="609600" cy="0"/>
          </a:xfrm>
          <a:prstGeom prst="straightConnector1">
            <a:avLst/>
          </a:prstGeom>
          <a:solidFill>
            <a:schemeClr val="accent1"/>
          </a:solidFill>
          <a:ln w="25400" cap="flat" cmpd="sng" algn="ctr">
            <a:solidFill>
              <a:schemeClr val="bg1"/>
            </a:solidFill>
            <a:prstDash val="dash"/>
            <a:round/>
            <a:headEnd type="none" w="med" len="med"/>
            <a:tailEnd type="arrow"/>
          </a:ln>
          <a:effectLst/>
        </p:spPr>
      </p:cxnSp>
      <p:cxnSp>
        <p:nvCxnSpPr>
          <p:cNvPr id="25" name="Straight Arrow Connector 24"/>
          <p:cNvCxnSpPr>
            <a:stCxn id="5" idx="2"/>
            <a:endCxn id="22" idx="0"/>
          </p:cNvCxnSpPr>
          <p:nvPr/>
        </p:nvCxnSpPr>
        <p:spPr bwMode="auto">
          <a:xfrm>
            <a:off x="4845920" y="2667000"/>
            <a:ext cx="0" cy="4572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26" name="Oval 25"/>
          <p:cNvSpPr/>
          <p:nvPr/>
        </p:nvSpPr>
        <p:spPr bwMode="auto">
          <a:xfrm>
            <a:off x="584581" y="3168134"/>
            <a:ext cx="2130669" cy="4132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 charset="0"/>
              </a:rPr>
              <a:t>Query Database</a:t>
            </a:r>
          </a:p>
        </p:txBody>
      </p:sp>
      <p:cxnSp>
        <p:nvCxnSpPr>
          <p:cNvPr id="27" name="Straight Arrow Connector 26"/>
          <p:cNvCxnSpPr>
            <a:stCxn id="22" idx="1"/>
            <a:endCxn id="26" idx="6"/>
          </p:cNvCxnSpPr>
          <p:nvPr/>
        </p:nvCxnSpPr>
        <p:spPr bwMode="auto">
          <a:xfrm flipH="1">
            <a:off x="2715250" y="3352800"/>
            <a:ext cx="536331" cy="21967"/>
          </a:xfrm>
          <a:prstGeom prst="straightConnector1">
            <a:avLst/>
          </a:prstGeom>
          <a:solidFill>
            <a:schemeClr val="accent1"/>
          </a:solidFill>
          <a:ln w="25400" cap="flat" cmpd="sng" algn="ctr">
            <a:solidFill>
              <a:schemeClr val="bg1"/>
            </a:solidFill>
            <a:prstDash val="dash"/>
            <a:round/>
            <a:headEnd type="arrow" w="med" len="med"/>
            <a:tailEnd type="arrow"/>
          </a:ln>
          <a:effectLst/>
        </p:spPr>
      </p:cxnSp>
      <p:sp>
        <p:nvSpPr>
          <p:cNvPr id="29" name="Rounded Rectangle 28"/>
          <p:cNvSpPr/>
          <p:nvPr/>
        </p:nvSpPr>
        <p:spPr bwMode="auto">
          <a:xfrm>
            <a:off x="3251581" y="4029670"/>
            <a:ext cx="3188677"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pitchFamily="1" charset="0"/>
              </a:rPr>
              <a:t>Collect/Analyze</a:t>
            </a:r>
            <a:r>
              <a:rPr kumimoji="0" lang="en-US" sz="2000" b="0" i="0" u="none" strike="noStrike" cap="none" normalizeH="0" dirty="0" smtClean="0">
                <a:ln>
                  <a:noFill/>
                </a:ln>
                <a:solidFill>
                  <a:schemeClr val="tx1"/>
                </a:solidFill>
                <a:effectLst/>
                <a:latin typeface="Times" pitchFamily="1" charset="0"/>
              </a:rPr>
              <a:t> Data</a:t>
            </a:r>
            <a:endParaRPr kumimoji="0" lang="en-US" sz="2000" b="0" i="0" u="none" strike="noStrike" cap="none" normalizeH="0" baseline="0" dirty="0" smtClean="0">
              <a:ln>
                <a:noFill/>
              </a:ln>
              <a:solidFill>
                <a:schemeClr val="tx1"/>
              </a:solidFill>
              <a:effectLst/>
              <a:latin typeface="Times" pitchFamily="1" charset="0"/>
            </a:endParaRPr>
          </a:p>
        </p:txBody>
      </p:sp>
      <p:sp>
        <p:nvSpPr>
          <p:cNvPr id="30" name="TextBox 29"/>
          <p:cNvSpPr txBox="1"/>
          <p:nvPr/>
        </p:nvSpPr>
        <p:spPr>
          <a:xfrm>
            <a:off x="7062008" y="3801070"/>
            <a:ext cx="1853392" cy="1077218"/>
          </a:xfrm>
          <a:prstGeom prst="rect">
            <a:avLst/>
          </a:prstGeom>
          <a:noFill/>
          <a:ln>
            <a:solidFill>
              <a:srgbClr val="FFFF00"/>
            </a:solidFill>
          </a:ln>
          <a:effectLst>
            <a:outerShdw blurRad="50800" dist="38100" algn="l" rotWithShape="0">
              <a:prstClr val="black">
                <a:alpha val="40000"/>
              </a:prstClr>
            </a:outerShdw>
          </a:effectLst>
        </p:spPr>
        <p:txBody>
          <a:bodyPr wrap="none" rtlCol="0">
            <a:spAutoFit/>
          </a:bodyPr>
          <a:lstStyle/>
          <a:p>
            <a:r>
              <a:rPr lang="en-US" sz="1600" dirty="0" smtClean="0"/>
              <a:t>Clinical Researcher </a:t>
            </a:r>
          </a:p>
          <a:p>
            <a:r>
              <a:rPr lang="en-US" sz="1600" dirty="0" smtClean="0"/>
              <a:t>+ Data Analyst </a:t>
            </a:r>
          </a:p>
          <a:p>
            <a:r>
              <a:rPr lang="en-US" sz="1600" dirty="0" smtClean="0"/>
              <a:t>+ Terminologist</a:t>
            </a:r>
          </a:p>
          <a:p>
            <a:r>
              <a:rPr lang="en-US" sz="1600" dirty="0" smtClean="0"/>
              <a:t>+ Statistician</a:t>
            </a:r>
            <a:endParaRPr lang="en-US" sz="1600" dirty="0"/>
          </a:p>
        </p:txBody>
      </p:sp>
      <p:cxnSp>
        <p:nvCxnSpPr>
          <p:cNvPr id="31" name="Straight Arrow Connector 30"/>
          <p:cNvCxnSpPr/>
          <p:nvPr/>
        </p:nvCxnSpPr>
        <p:spPr bwMode="auto">
          <a:xfrm flipH="1">
            <a:off x="6440258" y="4249478"/>
            <a:ext cx="609600" cy="0"/>
          </a:xfrm>
          <a:prstGeom prst="straightConnector1">
            <a:avLst/>
          </a:prstGeom>
          <a:solidFill>
            <a:schemeClr val="accent1"/>
          </a:solidFill>
          <a:ln w="25400" cap="flat" cmpd="sng" algn="ctr">
            <a:solidFill>
              <a:schemeClr val="bg1"/>
            </a:solidFill>
            <a:prstDash val="dash"/>
            <a:round/>
            <a:headEnd type="none" w="med" len="med"/>
            <a:tailEnd type="arrow"/>
          </a:ln>
          <a:effectLst/>
        </p:spPr>
      </p:cxnSp>
      <p:cxnSp>
        <p:nvCxnSpPr>
          <p:cNvPr id="32" name="Straight Arrow Connector 31"/>
          <p:cNvCxnSpPr>
            <a:stCxn id="22" idx="2"/>
            <a:endCxn id="29" idx="0"/>
          </p:cNvCxnSpPr>
          <p:nvPr/>
        </p:nvCxnSpPr>
        <p:spPr bwMode="auto">
          <a:xfrm>
            <a:off x="4845920" y="3581400"/>
            <a:ext cx="0" cy="44827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33" name="Oval 32"/>
          <p:cNvSpPr/>
          <p:nvPr/>
        </p:nvSpPr>
        <p:spPr bwMode="auto">
          <a:xfrm>
            <a:off x="584581" y="3733800"/>
            <a:ext cx="2130669" cy="41326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 charset="0"/>
              </a:rPr>
              <a:t>Query Database</a:t>
            </a:r>
          </a:p>
        </p:txBody>
      </p:sp>
      <p:cxnSp>
        <p:nvCxnSpPr>
          <p:cNvPr id="34" name="Straight Arrow Connector 33"/>
          <p:cNvCxnSpPr>
            <a:stCxn id="29" idx="1"/>
            <a:endCxn id="33" idx="6"/>
          </p:cNvCxnSpPr>
          <p:nvPr/>
        </p:nvCxnSpPr>
        <p:spPr bwMode="auto">
          <a:xfrm flipH="1" flipV="1">
            <a:off x="2715250" y="3940433"/>
            <a:ext cx="536331" cy="317837"/>
          </a:xfrm>
          <a:prstGeom prst="straightConnector1">
            <a:avLst/>
          </a:prstGeom>
          <a:solidFill>
            <a:schemeClr val="accent1"/>
          </a:solidFill>
          <a:ln w="25400" cap="flat" cmpd="sng" algn="ctr">
            <a:solidFill>
              <a:schemeClr val="bg1"/>
            </a:solidFill>
            <a:prstDash val="dash"/>
            <a:round/>
            <a:headEnd type="arrow" w="med" len="med"/>
            <a:tailEnd type="arrow"/>
          </a:ln>
          <a:effectLst/>
        </p:spPr>
      </p:cxnSp>
      <p:sp>
        <p:nvSpPr>
          <p:cNvPr id="37" name="Oval 36"/>
          <p:cNvSpPr/>
          <p:nvPr/>
        </p:nvSpPr>
        <p:spPr bwMode="auto">
          <a:xfrm>
            <a:off x="584581" y="4267200"/>
            <a:ext cx="2130669" cy="685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 charset="0"/>
              </a:rPr>
              <a:t>Data Review/</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 charset="0"/>
              </a:rPr>
              <a:t>Analysis</a:t>
            </a:r>
          </a:p>
        </p:txBody>
      </p:sp>
      <p:cxnSp>
        <p:nvCxnSpPr>
          <p:cNvPr id="38" name="Straight Arrow Connector 37"/>
          <p:cNvCxnSpPr>
            <a:stCxn id="29" idx="1"/>
            <a:endCxn id="37" idx="6"/>
          </p:cNvCxnSpPr>
          <p:nvPr/>
        </p:nvCxnSpPr>
        <p:spPr bwMode="auto">
          <a:xfrm flipH="1">
            <a:off x="2715250" y="4258270"/>
            <a:ext cx="536331" cy="351830"/>
          </a:xfrm>
          <a:prstGeom prst="straightConnector1">
            <a:avLst/>
          </a:prstGeom>
          <a:solidFill>
            <a:schemeClr val="accent1"/>
          </a:solidFill>
          <a:ln w="25400" cap="flat" cmpd="sng" algn="ctr">
            <a:solidFill>
              <a:schemeClr val="bg1"/>
            </a:solidFill>
            <a:prstDash val="dash"/>
            <a:round/>
            <a:headEnd type="arrow" w="med" len="med"/>
            <a:tailEnd type="arrow"/>
          </a:ln>
          <a:effectLst/>
        </p:spPr>
      </p:cxnSp>
      <p:sp>
        <p:nvSpPr>
          <p:cNvPr id="41" name="Rounded Rectangle 40"/>
          <p:cNvSpPr/>
          <p:nvPr/>
        </p:nvSpPr>
        <p:spPr bwMode="auto">
          <a:xfrm>
            <a:off x="3251581" y="4953000"/>
            <a:ext cx="3188677" cy="457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Times" pitchFamily="1" charset="0"/>
              </a:rPr>
              <a:t>Review Results</a:t>
            </a:r>
            <a:endParaRPr kumimoji="0" lang="en-US" sz="2000" b="0" i="0" u="none" strike="noStrike" cap="none" normalizeH="0" baseline="0" dirty="0" smtClean="0">
              <a:ln>
                <a:noFill/>
              </a:ln>
              <a:solidFill>
                <a:schemeClr val="tx1"/>
              </a:solidFill>
              <a:effectLst/>
              <a:latin typeface="Times" pitchFamily="1" charset="0"/>
            </a:endParaRPr>
          </a:p>
        </p:txBody>
      </p:sp>
      <p:sp>
        <p:nvSpPr>
          <p:cNvPr id="42" name="TextBox 41"/>
          <p:cNvSpPr txBox="1"/>
          <p:nvPr/>
        </p:nvSpPr>
        <p:spPr>
          <a:xfrm>
            <a:off x="7062008" y="5005864"/>
            <a:ext cx="1853392" cy="338554"/>
          </a:xfrm>
          <a:prstGeom prst="rect">
            <a:avLst/>
          </a:prstGeom>
          <a:noFill/>
          <a:ln>
            <a:solidFill>
              <a:srgbClr val="FFFF00"/>
            </a:solidFill>
          </a:ln>
          <a:effectLst>
            <a:outerShdw blurRad="50800" dist="38100" algn="l" rotWithShape="0">
              <a:prstClr val="black">
                <a:alpha val="40000"/>
              </a:prstClr>
            </a:outerShdw>
          </a:effectLst>
        </p:spPr>
        <p:txBody>
          <a:bodyPr wrap="none" rtlCol="0">
            <a:spAutoFit/>
          </a:bodyPr>
          <a:lstStyle/>
          <a:p>
            <a:r>
              <a:rPr lang="en-US" sz="1600" dirty="0" smtClean="0"/>
              <a:t>Clinical Researcher </a:t>
            </a:r>
          </a:p>
        </p:txBody>
      </p:sp>
      <p:cxnSp>
        <p:nvCxnSpPr>
          <p:cNvPr id="43" name="Straight Arrow Connector 42"/>
          <p:cNvCxnSpPr/>
          <p:nvPr/>
        </p:nvCxnSpPr>
        <p:spPr bwMode="auto">
          <a:xfrm flipH="1">
            <a:off x="6440258" y="5172808"/>
            <a:ext cx="609600" cy="0"/>
          </a:xfrm>
          <a:prstGeom prst="straightConnector1">
            <a:avLst/>
          </a:prstGeom>
          <a:solidFill>
            <a:schemeClr val="accent1"/>
          </a:solidFill>
          <a:ln w="25400" cap="flat" cmpd="sng" algn="ctr">
            <a:solidFill>
              <a:schemeClr val="bg1"/>
            </a:solidFill>
            <a:prstDash val="dash"/>
            <a:round/>
            <a:headEnd type="none" w="med" len="med"/>
            <a:tailEnd type="arrow"/>
          </a:ln>
          <a:effectLst/>
        </p:spPr>
      </p:cxnSp>
      <p:cxnSp>
        <p:nvCxnSpPr>
          <p:cNvPr id="44" name="Straight Arrow Connector 43"/>
          <p:cNvCxnSpPr>
            <a:stCxn id="29" idx="2"/>
            <a:endCxn id="41" idx="0"/>
          </p:cNvCxnSpPr>
          <p:nvPr/>
        </p:nvCxnSpPr>
        <p:spPr bwMode="auto">
          <a:xfrm>
            <a:off x="4845920" y="4486870"/>
            <a:ext cx="0" cy="46613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grpSp>
        <p:nvGrpSpPr>
          <p:cNvPr id="3" name="Group 2"/>
          <p:cNvGrpSpPr/>
          <p:nvPr/>
        </p:nvGrpSpPr>
        <p:grpSpPr>
          <a:xfrm>
            <a:off x="174273" y="1489501"/>
            <a:ext cx="3080240" cy="3750689"/>
            <a:chOff x="174273" y="1489501"/>
            <a:chExt cx="3080240" cy="3750689"/>
          </a:xfrm>
        </p:grpSpPr>
        <p:sp>
          <p:nvSpPr>
            <p:cNvPr id="52" name="Bent Arrow 51"/>
            <p:cNvSpPr/>
            <p:nvPr/>
          </p:nvSpPr>
          <p:spPr bwMode="auto">
            <a:xfrm>
              <a:off x="265127" y="1489501"/>
              <a:ext cx="2986454" cy="2316033"/>
            </a:xfrm>
            <a:prstGeom prst="bentArrow">
              <a:avLst>
                <a:gd name="adj1" fmla="val 5331"/>
                <a:gd name="adj2" fmla="val 6553"/>
                <a:gd name="adj3" fmla="val 14584"/>
                <a:gd name="adj4" fmla="val 4375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Bent Arrow 53"/>
            <p:cNvSpPr/>
            <p:nvPr/>
          </p:nvSpPr>
          <p:spPr bwMode="auto">
            <a:xfrm rot="16200000">
              <a:off x="580198" y="2565875"/>
              <a:ext cx="2268390" cy="3080240"/>
            </a:xfrm>
            <a:prstGeom prst="bentArrow">
              <a:avLst>
                <a:gd name="adj1" fmla="val 5703"/>
                <a:gd name="adj2" fmla="val 6747"/>
                <a:gd name="adj3" fmla="val 12403"/>
                <a:gd name="adj4" fmla="val 4375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sp>
        <p:nvSpPr>
          <p:cNvPr id="7" name="TextBox 6"/>
          <p:cNvSpPr txBox="1"/>
          <p:nvPr/>
        </p:nvSpPr>
        <p:spPr>
          <a:xfrm>
            <a:off x="1066800" y="5486400"/>
            <a:ext cx="7108036" cy="461665"/>
          </a:xfrm>
          <a:prstGeom prst="rect">
            <a:avLst/>
          </a:prstGeom>
          <a:noFill/>
        </p:spPr>
        <p:txBody>
          <a:bodyPr wrap="none" rtlCol="0">
            <a:spAutoFit/>
          </a:bodyPr>
          <a:lstStyle/>
          <a:p>
            <a:r>
              <a:rPr lang="en-US" dirty="0" smtClean="0"/>
              <a:t>Data discovery and extraction takes 80-90% of the time.</a:t>
            </a:r>
            <a:endParaRPr lang="en-US" dirty="0"/>
          </a:p>
        </p:txBody>
      </p:sp>
    </p:spTree>
    <p:extLst>
      <p:ext uri="{BB962C8B-B14F-4D97-AF65-F5344CB8AC3E}">
        <p14:creationId xmlns:p14="http://schemas.microsoft.com/office/powerpoint/2010/main" val="368366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01000" cy="838200"/>
          </a:xfrm>
        </p:spPr>
        <p:txBody>
          <a:bodyPr/>
          <a:lstStyle/>
          <a:p>
            <a:pPr algn="ctr"/>
            <a:r>
              <a:rPr lang="en-US" sz="2800" b="1" dirty="0" smtClean="0"/>
              <a:t>Building a System to Automate Predictive Modeling</a:t>
            </a:r>
            <a:endParaRPr lang="en-US" sz="2800" b="1" dirty="0"/>
          </a:p>
        </p:txBody>
      </p:sp>
      <p:sp>
        <p:nvSpPr>
          <p:cNvPr id="3" name="Content Placeholder 2"/>
          <p:cNvSpPr>
            <a:spLocks noGrp="1"/>
          </p:cNvSpPr>
          <p:nvPr>
            <p:ph idx="1"/>
          </p:nvPr>
        </p:nvSpPr>
        <p:spPr>
          <a:xfrm>
            <a:off x="762000" y="1295400"/>
            <a:ext cx="7620000" cy="4648200"/>
          </a:xfrm>
        </p:spPr>
        <p:txBody>
          <a:bodyPr/>
          <a:lstStyle/>
          <a:p>
            <a:pPr>
              <a:buFont typeface="Arial" pitchFamily="34" charset="0"/>
              <a:buChar char="•"/>
            </a:pPr>
            <a:r>
              <a:rPr lang="en-US" dirty="0" smtClean="0"/>
              <a:t>Build a System That Can:</a:t>
            </a:r>
          </a:p>
          <a:p>
            <a:pPr lvl="1">
              <a:buFont typeface="Arial" pitchFamily="34" charset="0"/>
              <a:buChar char="•"/>
            </a:pPr>
            <a:r>
              <a:rPr lang="en-US" dirty="0" smtClean="0"/>
              <a:t>Identify the Target Patients</a:t>
            </a:r>
          </a:p>
          <a:p>
            <a:pPr lvl="1">
              <a:buFont typeface="Arial" pitchFamily="34" charset="0"/>
              <a:buChar char="•"/>
            </a:pPr>
            <a:r>
              <a:rPr lang="en-US" dirty="0" smtClean="0"/>
              <a:t>Identify Relevant Data Elements</a:t>
            </a:r>
          </a:p>
          <a:p>
            <a:pPr lvl="1">
              <a:buFont typeface="Arial" pitchFamily="34" charset="0"/>
              <a:buChar char="•"/>
            </a:pPr>
            <a:r>
              <a:rPr lang="en-US" dirty="0" smtClean="0"/>
              <a:t>Extract Patients and Data from the EDW/AHR</a:t>
            </a:r>
          </a:p>
          <a:p>
            <a:pPr lvl="1">
              <a:buFont typeface="Arial" pitchFamily="34" charset="0"/>
              <a:buChar char="•"/>
            </a:pPr>
            <a:r>
              <a:rPr lang="en-US" dirty="0" smtClean="0"/>
              <a:t>Provide Initial Analyses</a:t>
            </a:r>
          </a:p>
          <a:p>
            <a:pPr lvl="1">
              <a:buFont typeface="Arial" pitchFamily="34" charset="0"/>
              <a:buChar char="•"/>
            </a:pPr>
            <a:r>
              <a:rPr lang="en-US" dirty="0" smtClean="0"/>
              <a:t>Support Refinement</a:t>
            </a:r>
            <a:br>
              <a:rPr lang="en-US" dirty="0" smtClean="0"/>
            </a:br>
            <a:endParaRPr lang="en-US" dirty="0" smtClean="0"/>
          </a:p>
          <a:p>
            <a:pPr>
              <a:buFont typeface="Arial" pitchFamily="34" charset="0"/>
              <a:buChar char="•"/>
            </a:pPr>
            <a:r>
              <a:rPr lang="en-US" dirty="0" smtClean="0"/>
              <a:t>The Key is Teaching the System a Certain Amount of Medical Knowledge</a:t>
            </a:r>
          </a:p>
          <a:p>
            <a:pPr lvl="1">
              <a:buFont typeface="Arial" pitchFamily="34" charset="0"/>
              <a:buChar char="•"/>
            </a:pPr>
            <a:r>
              <a:rPr lang="en-US" b="1" i="1" dirty="0" smtClean="0"/>
              <a:t>Ontologies</a:t>
            </a:r>
            <a:r>
              <a:rPr lang="en-US" dirty="0" smtClean="0"/>
              <a:t>: Tools For Capturing Complex</a:t>
            </a:r>
            <a:br>
              <a:rPr lang="en-US" dirty="0" smtClean="0"/>
            </a:br>
            <a:r>
              <a:rPr lang="en-US" dirty="0" smtClean="0"/>
              <a:t>                     Medical Knowledge</a:t>
            </a:r>
            <a:endParaRPr lang="en-US" dirty="0"/>
          </a:p>
        </p:txBody>
      </p:sp>
    </p:spTree>
    <p:extLst>
      <p:ext uri="{BB962C8B-B14F-4D97-AF65-F5344CB8AC3E}">
        <p14:creationId xmlns:p14="http://schemas.microsoft.com/office/powerpoint/2010/main" val="193991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685800"/>
          </a:xfrm>
          <a:ln>
            <a:noFill/>
          </a:ln>
        </p:spPr>
        <p:txBody>
          <a:bodyPr>
            <a:normAutofit/>
          </a:bodyPr>
          <a:lstStyle/>
          <a:p>
            <a:r>
              <a:rPr lang="en-US" sz="3200" b="1" dirty="0" smtClean="0"/>
              <a:t>Ontology-Driven Model Discovery</a:t>
            </a:r>
            <a:endParaRPr lang="en-US" sz="3200" b="1" dirty="0"/>
          </a:p>
        </p:txBody>
      </p:sp>
      <p:sp>
        <p:nvSpPr>
          <p:cNvPr id="10" name="Content Placeholder 9"/>
          <p:cNvSpPr>
            <a:spLocks noGrp="1"/>
          </p:cNvSpPr>
          <p:nvPr>
            <p:ph idx="1"/>
          </p:nvPr>
        </p:nvSpPr>
        <p:spPr>
          <a:xfrm>
            <a:off x="1371600" y="685801"/>
            <a:ext cx="5715000" cy="990600"/>
          </a:xfrm>
        </p:spPr>
        <p:txBody>
          <a:bodyPr>
            <a:normAutofit/>
          </a:bodyPr>
          <a:lstStyle/>
          <a:p>
            <a:pPr>
              <a:lnSpc>
                <a:spcPct val="120000"/>
              </a:lnSpc>
              <a:buFont typeface="Arial" pitchFamily="34" charset="0"/>
              <a:buChar char="•"/>
            </a:pPr>
            <a:r>
              <a:rPr lang="en-US" sz="2400" dirty="0" smtClean="0"/>
              <a:t>Can we use knowledge</a:t>
            </a:r>
            <a:r>
              <a:rPr lang="en-US" sz="2400" baseline="0" dirty="0" smtClean="0"/>
              <a:t> embedded in </a:t>
            </a:r>
            <a:r>
              <a:rPr lang="en-US" sz="2400" i="1" dirty="0" smtClean="0"/>
              <a:t>o</a:t>
            </a:r>
            <a:r>
              <a:rPr lang="en-US" sz="2400" i="1" baseline="0" dirty="0" smtClean="0"/>
              <a:t>ntologies</a:t>
            </a:r>
            <a:r>
              <a:rPr lang="en-US" sz="2400" baseline="0" dirty="0" smtClean="0"/>
              <a:t> to drive research?</a:t>
            </a:r>
          </a:p>
        </p:txBody>
      </p:sp>
      <p:sp>
        <p:nvSpPr>
          <p:cNvPr id="7" name="Content Placeholder 9"/>
          <p:cNvSpPr txBox="1">
            <a:spLocks/>
          </p:cNvSpPr>
          <p:nvPr/>
        </p:nvSpPr>
        <p:spPr bwMode="auto">
          <a:xfrm>
            <a:off x="1371600" y="1866900"/>
            <a:ext cx="6070233" cy="33909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normAutofit fontScale="92500" lnSpcReduction="20000"/>
          </a:bodyPr>
          <a:lstStyle>
            <a:lvl1pPr marL="457200" indent="-457200" algn="l" rtl="0" eaLnBrk="1" fontAlgn="base" hangingPunct="1">
              <a:lnSpc>
                <a:spcPct val="85000"/>
              </a:lnSpc>
              <a:spcBef>
                <a:spcPct val="20000"/>
              </a:spcBef>
              <a:spcAft>
                <a:spcPct val="20000"/>
              </a:spcAft>
              <a:buClr>
                <a:schemeClr val="accent2"/>
              </a:buClr>
              <a:buSzPct val="85000"/>
              <a:buFont typeface="Times" pitchFamily="1" charset="0"/>
              <a:defRPr sz="2600" i="1" baseline="0">
                <a:solidFill>
                  <a:schemeClr val="tx1"/>
                </a:solidFill>
                <a:latin typeface="Arial" pitchFamily="34" charset="0"/>
                <a:ea typeface="+mn-ea"/>
                <a:cs typeface="+mn-cs"/>
              </a:defRPr>
            </a:lvl1pPr>
            <a:lvl2pPr marL="9144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baseline="0">
                <a:solidFill>
                  <a:schemeClr val="tx1"/>
                </a:solidFill>
                <a:latin typeface="Arial" pitchFamily="34" charset="0"/>
              </a:defRPr>
            </a:lvl2pPr>
            <a:lvl3pPr marL="13716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baseline="0">
                <a:solidFill>
                  <a:schemeClr val="tx1"/>
                </a:solidFill>
                <a:latin typeface="Arial" pitchFamily="34" charset="0"/>
              </a:defRPr>
            </a:lvl3pPr>
            <a:lvl4pPr marL="18288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baseline="0">
                <a:solidFill>
                  <a:schemeClr val="tx1"/>
                </a:solidFill>
                <a:latin typeface="Arial" pitchFamily="34" charset="0"/>
              </a:defRPr>
            </a:lvl4pPr>
            <a:lvl5pPr marL="22860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baseline="0">
                <a:solidFill>
                  <a:schemeClr val="tx1"/>
                </a:solidFill>
                <a:latin typeface="Arial" pitchFamily="34" charset="0"/>
              </a:defRPr>
            </a:lvl5pPr>
            <a:lvl6pPr marL="27432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6pPr>
            <a:lvl7pPr marL="32004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7pPr>
            <a:lvl8pPr marL="36576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8pPr>
            <a:lvl9pPr marL="4114800" indent="-457200" algn="l" rtl="0" eaLnBrk="1" fontAlgn="base" hangingPunct="1">
              <a:lnSpc>
                <a:spcPct val="85000"/>
              </a:lnSpc>
              <a:spcBef>
                <a:spcPct val="20000"/>
              </a:spcBef>
              <a:spcAft>
                <a:spcPct val="20000"/>
              </a:spcAft>
              <a:buClr>
                <a:schemeClr val="accent2"/>
              </a:buClr>
              <a:buSzPct val="85000"/>
              <a:buFont typeface="Times" pitchFamily="1" charset="0"/>
              <a:buChar char="•"/>
              <a:defRPr sz="2400">
                <a:solidFill>
                  <a:schemeClr val="tx1"/>
                </a:solidFill>
                <a:latin typeface="+mn-lt"/>
              </a:defRPr>
            </a:lvl9pPr>
          </a:lstStyle>
          <a:p>
            <a:pPr>
              <a:lnSpc>
                <a:spcPct val="120000"/>
              </a:lnSpc>
              <a:buFont typeface="Arial" pitchFamily="34" charset="0"/>
              <a:buChar char="•"/>
            </a:pPr>
            <a:r>
              <a:rPr lang="en-US" sz="2400" i="0" dirty="0" smtClean="0">
                <a:effectLst>
                  <a:outerShdw blurRad="50800" dist="38100" dir="2700000" algn="tl" rotWithShape="0">
                    <a:prstClr val="black">
                      <a:alpha val="40000"/>
                    </a:prstClr>
                  </a:outerShdw>
                </a:effectLst>
              </a:rPr>
              <a:t>The Ontology would: </a:t>
            </a:r>
          </a:p>
          <a:p>
            <a:pPr lvl="1">
              <a:lnSpc>
                <a:spcPct val="120000"/>
              </a:lnSpc>
              <a:buFont typeface="Arial" pitchFamily="34" charset="0"/>
              <a:buChar char="•"/>
            </a:pPr>
            <a:r>
              <a:rPr lang="en-US" sz="2200" i="0" dirty="0" smtClean="0">
                <a:effectLst>
                  <a:outerShdw blurRad="50800" dist="38100" dir="2700000" algn="tl" rotWithShape="0">
                    <a:prstClr val="black">
                      <a:alpha val="40000"/>
                    </a:prstClr>
                  </a:outerShdw>
                </a:effectLst>
              </a:rPr>
              <a:t>Help select research patients</a:t>
            </a:r>
          </a:p>
          <a:p>
            <a:pPr lvl="1">
              <a:lnSpc>
                <a:spcPct val="120000"/>
              </a:lnSpc>
              <a:buFont typeface="Arial" pitchFamily="34" charset="0"/>
              <a:buChar char="•"/>
            </a:pPr>
            <a:r>
              <a:rPr lang="en-US" sz="2200" dirty="0" smtClean="0">
                <a:effectLst>
                  <a:outerShdw blurRad="50800" dist="38100" dir="2700000" algn="tl" rotWithShape="0">
                    <a:prstClr val="black">
                      <a:alpha val="40000"/>
                    </a:prstClr>
                  </a:outerShdw>
                </a:effectLst>
              </a:rPr>
              <a:t>Identify and extract relevant data</a:t>
            </a:r>
          </a:p>
          <a:p>
            <a:pPr lvl="1">
              <a:lnSpc>
                <a:spcPct val="120000"/>
              </a:lnSpc>
              <a:buFont typeface="Arial" pitchFamily="34" charset="0"/>
              <a:buChar char="•"/>
            </a:pPr>
            <a:r>
              <a:rPr lang="en-US" sz="2200" i="0" dirty="0" smtClean="0">
                <a:effectLst>
                  <a:outerShdw blurRad="50800" dist="38100" dir="2700000" algn="tl" rotWithShape="0">
                    <a:prstClr val="black">
                      <a:alpha val="40000"/>
                    </a:prstClr>
                  </a:outerShdw>
                </a:effectLst>
              </a:rPr>
              <a:t>Provide preliminary analysis of the data</a:t>
            </a:r>
          </a:p>
          <a:p>
            <a:pPr lvl="1">
              <a:lnSpc>
                <a:spcPct val="120000"/>
              </a:lnSpc>
              <a:buFont typeface="Arial" pitchFamily="34" charset="0"/>
              <a:buChar char="•"/>
            </a:pPr>
            <a:r>
              <a:rPr lang="en-US" sz="2200" dirty="0" smtClean="0">
                <a:effectLst>
                  <a:outerShdw blurRad="50800" dist="38100" dir="2700000" algn="tl" rotWithShape="0">
                    <a:prstClr val="black">
                      <a:alpha val="40000"/>
                    </a:prstClr>
                  </a:outerShdw>
                </a:effectLst>
              </a:rPr>
              <a:t>Allow visualization of this data</a:t>
            </a:r>
          </a:p>
          <a:p>
            <a:pPr lvl="1">
              <a:lnSpc>
                <a:spcPct val="120000"/>
              </a:lnSpc>
              <a:buFont typeface="Arial" pitchFamily="34" charset="0"/>
              <a:buChar char="•"/>
            </a:pPr>
            <a:r>
              <a:rPr lang="en-US" sz="2200" i="0" dirty="0" smtClean="0">
                <a:effectLst>
                  <a:outerShdw blurRad="50800" dist="38100" dir="2700000" algn="tl" rotWithShape="0">
                    <a:prstClr val="black">
                      <a:alpha val="40000"/>
                    </a:prstClr>
                  </a:outerShdw>
                </a:effectLst>
              </a:rPr>
              <a:t>Return Data and results to the user for further study</a:t>
            </a:r>
          </a:p>
          <a:p>
            <a:pPr>
              <a:lnSpc>
                <a:spcPct val="120000"/>
              </a:lnSpc>
              <a:buFont typeface="Arial" pitchFamily="34" charset="0"/>
              <a:buChar char="•"/>
            </a:pPr>
            <a:r>
              <a:rPr lang="en-US" i="0" dirty="0" smtClean="0">
                <a:effectLst>
                  <a:outerShdw blurRad="50800" dist="38100" dir="2700000" algn="tl" rotWithShape="0">
                    <a:prstClr val="black">
                      <a:alpha val="40000"/>
                    </a:prstClr>
                  </a:outerShdw>
                </a:effectLst>
              </a:rPr>
              <a:t>A tool to support </a:t>
            </a:r>
            <a:r>
              <a:rPr lang="en-US" b="1" dirty="0" smtClean="0">
                <a:effectLst>
                  <a:outerShdw blurRad="50800" dist="38100" dir="2700000" algn="tl" rotWithShape="0">
                    <a:prstClr val="black">
                      <a:alpha val="40000"/>
                    </a:prstClr>
                  </a:outerShdw>
                </a:effectLst>
              </a:rPr>
              <a:t>Medical</a:t>
            </a:r>
            <a:r>
              <a:rPr lang="en-US" i="0" dirty="0" smtClean="0">
                <a:effectLst>
                  <a:outerShdw blurRad="50800" dist="38100" dir="2700000" algn="tl" rotWithShape="0">
                    <a:prstClr val="black">
                      <a:alpha val="40000"/>
                    </a:prstClr>
                  </a:outerShdw>
                </a:effectLst>
              </a:rPr>
              <a:t> Data Mining</a:t>
            </a:r>
          </a:p>
        </p:txBody>
      </p:sp>
      <p:grpSp>
        <p:nvGrpSpPr>
          <p:cNvPr id="3" name="Group 2"/>
          <p:cNvGrpSpPr/>
          <p:nvPr/>
        </p:nvGrpSpPr>
        <p:grpSpPr>
          <a:xfrm>
            <a:off x="228600" y="1828800"/>
            <a:ext cx="8763000" cy="4419600"/>
            <a:chOff x="152400" y="1905000"/>
            <a:chExt cx="8763000" cy="4419600"/>
          </a:xfrm>
        </p:grpSpPr>
        <p:sp>
          <p:nvSpPr>
            <p:cNvPr id="9" name="Rounded Rectangle 8"/>
            <p:cNvSpPr/>
            <p:nvPr/>
          </p:nvSpPr>
          <p:spPr>
            <a:xfrm>
              <a:off x="152400" y="1905000"/>
              <a:ext cx="8763000" cy="44196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24062"/>
              <a:ext cx="833046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1634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76200" y="838200"/>
            <a:ext cx="8991600" cy="59436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itle 1"/>
          <p:cNvSpPr>
            <a:spLocks noGrp="1"/>
          </p:cNvSpPr>
          <p:nvPr>
            <p:ph type="title"/>
          </p:nvPr>
        </p:nvSpPr>
        <p:spPr>
          <a:xfrm>
            <a:off x="228600" y="76200"/>
            <a:ext cx="8382000" cy="609600"/>
          </a:xfrm>
        </p:spPr>
        <p:txBody>
          <a:bodyPr/>
          <a:lstStyle/>
          <a:p>
            <a:pPr algn="ctr"/>
            <a:r>
              <a:rPr lang="en-US" sz="2800" b="1" dirty="0" smtClean="0"/>
              <a:t>Ontologies Describe How Diseases Are Related</a:t>
            </a:r>
            <a:br>
              <a:rPr lang="en-US" sz="2800" b="1" dirty="0" smtClean="0"/>
            </a:br>
            <a:r>
              <a:rPr lang="en-US" sz="2400" b="1" dirty="0" smtClean="0"/>
              <a:t>(according to ICD9)</a:t>
            </a:r>
            <a:endParaRPr lang="en-US" sz="2400" b="1"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69" y="914401"/>
            <a:ext cx="8779031"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0719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76200" y="914400"/>
            <a:ext cx="8991600" cy="586740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Title 1"/>
          <p:cNvSpPr>
            <a:spLocks noGrp="1"/>
          </p:cNvSpPr>
          <p:nvPr>
            <p:ph type="title"/>
          </p:nvPr>
        </p:nvSpPr>
        <p:spPr>
          <a:xfrm>
            <a:off x="0" y="155944"/>
            <a:ext cx="9144000" cy="682256"/>
          </a:xfrm>
        </p:spPr>
        <p:txBody>
          <a:bodyPr/>
          <a:lstStyle/>
          <a:p>
            <a:pPr algn="ctr"/>
            <a:r>
              <a:rPr lang="en-US" sz="2800" b="1" dirty="0" smtClean="0"/>
              <a:t>Ontologies Describe How Clinical Data are Related to Diseases</a:t>
            </a:r>
            <a:endParaRPr lang="en-US"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686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23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extLst>
              <a:ext uri="{28A0092B-C50C-407E-A947-70E740481C1C}">
                <a14:useLocalDpi xmlns:a14="http://schemas.microsoft.com/office/drawing/2010/main" val="0"/>
              </a:ext>
            </a:extLst>
          </a:blip>
          <a:srcRect l="707" r="697" b="1229"/>
          <a:stretch/>
        </p:blipFill>
        <p:spPr bwMode="auto">
          <a:xfrm>
            <a:off x="26975" y="1143000"/>
            <a:ext cx="4495800" cy="5562600"/>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95300" y="152400"/>
            <a:ext cx="8001000" cy="685800"/>
          </a:xfrm>
        </p:spPr>
        <p:txBody>
          <a:bodyPr>
            <a:normAutofit/>
          </a:bodyPr>
          <a:lstStyle/>
          <a:p>
            <a:r>
              <a:rPr lang="en-US" dirty="0" smtClean="0"/>
              <a:t>Visualizing the Results</a:t>
            </a:r>
            <a:endParaRPr lang="en-US" dirty="0"/>
          </a:p>
        </p:txBody>
      </p:sp>
      <p:pic>
        <p:nvPicPr>
          <p:cNvPr id="1027" name="Picture 3" descr="\\psf\Home\Documents\AMIA Papers and projects-2012\AMIA 2012--Ontology Paper\Graphic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45967"/>
            <a:ext cx="4495799" cy="555963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90" y="1145967"/>
            <a:ext cx="4515490" cy="338554"/>
          </a:xfrm>
          <a:prstGeom prst="rect">
            <a:avLst/>
          </a:prstGeom>
          <a:solidFill>
            <a:srgbClr val="FFFFFF"/>
          </a:solidFill>
        </p:spPr>
        <p:txBody>
          <a:bodyPr wrap="square" rtlCol="0">
            <a:spAutoFit/>
          </a:bodyPr>
          <a:lstStyle/>
          <a:p>
            <a:r>
              <a:rPr lang="en-US" sz="1600" dirty="0" smtClean="0"/>
              <a:t>Comparing Two Models Using the ROC Curves</a:t>
            </a:r>
            <a:endParaRPr lang="en-US" sz="1600" dirty="0"/>
          </a:p>
        </p:txBody>
      </p:sp>
      <p:sp>
        <p:nvSpPr>
          <p:cNvPr id="8" name="TextBox 7"/>
          <p:cNvSpPr txBox="1"/>
          <p:nvPr/>
        </p:nvSpPr>
        <p:spPr>
          <a:xfrm>
            <a:off x="4572000" y="1143000"/>
            <a:ext cx="4478867" cy="338554"/>
          </a:xfrm>
          <a:prstGeom prst="rect">
            <a:avLst/>
          </a:prstGeom>
          <a:solidFill>
            <a:srgbClr val="FFFFFF"/>
          </a:solidFill>
        </p:spPr>
        <p:txBody>
          <a:bodyPr wrap="square" rtlCol="0">
            <a:spAutoFit/>
          </a:bodyPr>
          <a:lstStyle/>
          <a:p>
            <a:r>
              <a:rPr lang="en-US" sz="1600" dirty="0" smtClean="0"/>
              <a:t>Inspecting the Tradeoffs in Accuracy</a:t>
            </a:r>
            <a:endParaRPr lang="en-US" sz="1600" dirty="0"/>
          </a:p>
        </p:txBody>
      </p:sp>
    </p:spTree>
    <p:extLst>
      <p:ext uri="{BB962C8B-B14F-4D97-AF65-F5344CB8AC3E}">
        <p14:creationId xmlns:p14="http://schemas.microsoft.com/office/powerpoint/2010/main" val="18358356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001000" cy="593651"/>
          </a:xfrm>
        </p:spPr>
        <p:txBody>
          <a:bodyPr/>
          <a:lstStyle/>
          <a:p>
            <a:pPr algn="ctr"/>
            <a:r>
              <a:rPr lang="en-US" dirty="0" smtClean="0"/>
              <a:t>Extensions of Diagnostic Modeling</a:t>
            </a:r>
            <a:endParaRPr lang="en-US" dirty="0"/>
          </a:p>
        </p:txBody>
      </p:sp>
      <p:sp>
        <p:nvSpPr>
          <p:cNvPr id="3" name="Content Placeholder 2"/>
          <p:cNvSpPr>
            <a:spLocks noGrp="1"/>
          </p:cNvSpPr>
          <p:nvPr>
            <p:ph idx="1"/>
          </p:nvPr>
        </p:nvSpPr>
        <p:spPr>
          <a:xfrm>
            <a:off x="990600" y="1371600"/>
            <a:ext cx="7620000" cy="3124200"/>
          </a:xfrm>
        </p:spPr>
        <p:txBody>
          <a:bodyPr/>
          <a:lstStyle/>
          <a:p>
            <a:pPr>
              <a:buFont typeface="Arial"/>
              <a:buChar char="•"/>
            </a:pPr>
            <a:r>
              <a:rPr lang="en-US" dirty="0" smtClean="0"/>
              <a:t>Large Models</a:t>
            </a:r>
          </a:p>
          <a:p>
            <a:pPr lvl="1">
              <a:buFont typeface="Arial"/>
              <a:buChar char="•"/>
            </a:pPr>
            <a:r>
              <a:rPr lang="en-US" sz="2000" i="1" dirty="0"/>
              <a:t>Redundant Data</a:t>
            </a:r>
          </a:p>
          <a:p>
            <a:pPr lvl="1">
              <a:buFont typeface="Arial"/>
              <a:buChar char="•"/>
            </a:pPr>
            <a:r>
              <a:rPr lang="en-US" sz="2000" i="1" dirty="0"/>
              <a:t>Equations and Logic</a:t>
            </a:r>
          </a:p>
          <a:p>
            <a:pPr>
              <a:buFont typeface="Arial"/>
              <a:buChar char="•"/>
            </a:pPr>
            <a:r>
              <a:rPr lang="en-US" dirty="0" smtClean="0"/>
              <a:t>Temporal Models</a:t>
            </a:r>
          </a:p>
          <a:p>
            <a:pPr lvl="1">
              <a:buFont typeface="Arial"/>
              <a:buChar char="•"/>
            </a:pPr>
            <a:r>
              <a:rPr lang="en-US" sz="2000" i="1" dirty="0" smtClean="0"/>
              <a:t>Following Disease Over Time</a:t>
            </a:r>
          </a:p>
          <a:p>
            <a:pPr lvl="1">
              <a:buFont typeface="Arial"/>
              <a:buChar char="•"/>
            </a:pPr>
            <a:r>
              <a:rPr lang="en-US" sz="2000" i="1" dirty="0" smtClean="0"/>
              <a:t>Summarized Data as Features</a:t>
            </a:r>
            <a:endParaRPr lang="en-US" sz="2000" i="1" dirty="0"/>
          </a:p>
        </p:txBody>
      </p:sp>
      <p:grpSp>
        <p:nvGrpSpPr>
          <p:cNvPr id="8" name="Group 7"/>
          <p:cNvGrpSpPr/>
          <p:nvPr/>
        </p:nvGrpSpPr>
        <p:grpSpPr>
          <a:xfrm>
            <a:off x="152400" y="1371600"/>
            <a:ext cx="8812619" cy="3962400"/>
            <a:chOff x="152400" y="1295400"/>
            <a:chExt cx="8812619" cy="396240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832"/>
            <a:stretch/>
          </p:blipFill>
          <p:spPr bwMode="auto">
            <a:xfrm>
              <a:off x="152400" y="1295400"/>
              <a:ext cx="8812619" cy="3962400"/>
            </a:xfrm>
            <a:prstGeom prst="rect">
              <a:avLst/>
            </a:prstGeom>
            <a:ln/>
          </p:spPr>
          <p:style>
            <a:lnRef idx="1">
              <a:schemeClr val="accent2"/>
            </a:lnRef>
            <a:fillRef idx="2">
              <a:schemeClr val="accent2"/>
            </a:fillRef>
            <a:effectRef idx="1">
              <a:schemeClr val="accent2"/>
            </a:effectRef>
            <a:fontRef idx="minor">
              <a:schemeClr val="dk1"/>
            </a:fontRef>
          </p:style>
        </p:pic>
        <p:sp>
          <p:nvSpPr>
            <p:cNvPr id="5" name="TextBox 4"/>
            <p:cNvSpPr txBox="1"/>
            <p:nvPr/>
          </p:nvSpPr>
          <p:spPr>
            <a:xfrm>
              <a:off x="228600" y="1447800"/>
              <a:ext cx="3183684" cy="461665"/>
            </a:xfrm>
            <a:prstGeom prst="rect">
              <a:avLst/>
            </a:prstGeom>
            <a:noFill/>
          </p:spPr>
          <p:txBody>
            <a:bodyPr wrap="none" rtlCol="0">
              <a:spAutoFit/>
            </a:bodyPr>
            <a:lstStyle/>
            <a:p>
              <a:r>
                <a:rPr lang="en-US" dirty="0" smtClean="0"/>
                <a:t>Simple Temporal Model</a:t>
              </a:r>
              <a:endParaRPr lang="en-US" dirty="0"/>
            </a:p>
          </p:txBody>
        </p:sp>
      </p:grpSp>
      <p:sp>
        <p:nvSpPr>
          <p:cNvPr id="4" name="TextBox 3"/>
          <p:cNvSpPr txBox="1"/>
          <p:nvPr/>
        </p:nvSpPr>
        <p:spPr>
          <a:xfrm>
            <a:off x="3810000" y="2438400"/>
            <a:ext cx="1385716" cy="369332"/>
          </a:xfrm>
          <a:prstGeom prst="rect">
            <a:avLst/>
          </a:prstGeom>
          <a:noFill/>
        </p:spPr>
        <p:txBody>
          <a:bodyPr wrap="none" rtlCol="0">
            <a:spAutoFit/>
          </a:bodyPr>
          <a:lstStyle/>
          <a:p>
            <a:r>
              <a:rPr lang="en-US" b="1" u="sng" dirty="0" smtClean="0">
                <a:solidFill>
                  <a:schemeClr val="tx1">
                    <a:lumMod val="60000"/>
                    <a:lumOff val="40000"/>
                  </a:schemeClr>
                </a:solidFill>
              </a:rPr>
              <a:t>Time Slice 2</a:t>
            </a:r>
          </a:p>
        </p:txBody>
      </p:sp>
      <p:sp>
        <p:nvSpPr>
          <p:cNvPr id="6" name="TextBox 5"/>
          <p:cNvSpPr txBox="1"/>
          <p:nvPr/>
        </p:nvSpPr>
        <p:spPr>
          <a:xfrm>
            <a:off x="1371600" y="2438400"/>
            <a:ext cx="1385716" cy="369332"/>
          </a:xfrm>
          <a:prstGeom prst="rect">
            <a:avLst/>
          </a:prstGeom>
          <a:noFill/>
        </p:spPr>
        <p:txBody>
          <a:bodyPr wrap="none" rtlCol="0">
            <a:spAutoFit/>
          </a:bodyPr>
          <a:lstStyle/>
          <a:p>
            <a:r>
              <a:rPr lang="en-US" b="1" u="sng" dirty="0" smtClean="0">
                <a:solidFill>
                  <a:schemeClr val="tx1">
                    <a:lumMod val="60000"/>
                    <a:lumOff val="40000"/>
                  </a:schemeClr>
                </a:solidFill>
              </a:rPr>
              <a:t>Time Slice 1</a:t>
            </a:r>
          </a:p>
        </p:txBody>
      </p:sp>
      <p:sp>
        <p:nvSpPr>
          <p:cNvPr id="7" name="TextBox 6"/>
          <p:cNvSpPr txBox="1"/>
          <p:nvPr/>
        </p:nvSpPr>
        <p:spPr>
          <a:xfrm>
            <a:off x="6172200" y="2438400"/>
            <a:ext cx="1385716" cy="369332"/>
          </a:xfrm>
          <a:prstGeom prst="rect">
            <a:avLst/>
          </a:prstGeom>
          <a:noFill/>
        </p:spPr>
        <p:txBody>
          <a:bodyPr wrap="none" rtlCol="0">
            <a:spAutoFit/>
          </a:bodyPr>
          <a:lstStyle/>
          <a:p>
            <a:r>
              <a:rPr lang="en-US" b="1" u="sng" dirty="0" smtClean="0">
                <a:solidFill>
                  <a:schemeClr val="tx1">
                    <a:lumMod val="60000"/>
                    <a:lumOff val="40000"/>
                  </a:schemeClr>
                </a:solidFill>
              </a:rPr>
              <a:t>Time Slice 3</a:t>
            </a:r>
          </a:p>
        </p:txBody>
      </p:sp>
    </p:spTree>
    <p:extLst>
      <p:ext uri="{BB962C8B-B14F-4D97-AF65-F5344CB8AC3E}">
        <p14:creationId xmlns:p14="http://schemas.microsoft.com/office/powerpoint/2010/main" val="14784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bwMode="auto">
          <a:xfrm>
            <a:off x="567820" y="1447800"/>
            <a:ext cx="7989888" cy="4918075"/>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None/>
            </a:pPr>
            <a:r>
              <a:rPr lang="en-US" sz="2800" dirty="0"/>
              <a:t>‘... man is not perfectible.  There are limits to man’s capabilities as an  information  processor that assure the occurrence of random errors in his activities.’</a:t>
            </a:r>
          </a:p>
          <a:p>
            <a:pPr>
              <a:spcBef>
                <a:spcPct val="0"/>
              </a:spcBef>
              <a:buNone/>
            </a:pPr>
            <a:r>
              <a:rPr lang="en-US" sz="1800" dirty="0"/>
              <a:t>	~ Clement J. McDonald, MD (1976</a:t>
            </a:r>
            <a:r>
              <a:rPr lang="en-US" sz="1800" dirty="0" smtClean="0"/>
              <a:t>)</a:t>
            </a:r>
          </a:p>
          <a:p>
            <a:pPr>
              <a:spcBef>
                <a:spcPct val="0"/>
              </a:spcBef>
              <a:buNone/>
            </a:pPr>
            <a:endParaRPr lang="en-US" dirty="0" smtClean="0"/>
          </a:p>
          <a:p>
            <a:pPr>
              <a:spcBef>
                <a:spcPct val="0"/>
              </a:spcBef>
              <a:buNone/>
            </a:pPr>
            <a:endParaRPr lang="en-US" dirty="0"/>
          </a:p>
          <a:p>
            <a:pPr marL="342900" indent="-342900" defTabSz="914400">
              <a:spcBef>
                <a:spcPct val="0"/>
              </a:spcBef>
              <a:buFontTx/>
              <a:buNone/>
            </a:pPr>
            <a:r>
              <a:rPr lang="en-US" sz="2800" dirty="0" smtClean="0"/>
              <a:t>‘The complexity of modern medicine exceeds the inherent limitations of the unaided human mind.’</a:t>
            </a:r>
          </a:p>
          <a:p>
            <a:pPr marL="342900" indent="-342900" defTabSz="914400">
              <a:spcBef>
                <a:spcPct val="0"/>
              </a:spcBef>
              <a:buFontTx/>
              <a:buNone/>
            </a:pPr>
            <a:r>
              <a:rPr lang="en-US" sz="1800" dirty="0" smtClean="0"/>
              <a:t>	~ David M. Eddy, MD, Ph.D. (1990)</a:t>
            </a:r>
          </a:p>
        </p:txBody>
      </p:sp>
      <p:sp>
        <p:nvSpPr>
          <p:cNvPr id="4" name="Title 1"/>
          <p:cNvSpPr txBox="1">
            <a:spLocks/>
          </p:cNvSpPr>
          <p:nvPr/>
        </p:nvSpPr>
        <p:spPr bwMode="auto">
          <a:xfrm>
            <a:off x="-9236" y="0"/>
            <a:ext cx="9144000" cy="1066800"/>
          </a:xfrm>
          <a:prstGeom prst="rect">
            <a:avLst/>
          </a:prstGeom>
          <a:noFill/>
          <a:ln w="9525">
            <a:noFill/>
            <a:miter lim="800000"/>
            <a:headEnd/>
            <a:tailEnd/>
          </a:ln>
          <a:extLst/>
        </p:spPr>
        <p:txBody>
          <a:bodyPr vert="horz" wrap="square" lIns="182880" tIns="45720" rIns="91440" bIns="45720" numCol="1" anchor="t" anchorCtr="0" compatLnSpc="1">
            <a:prstTxWarp prst="textNoShape">
              <a:avLst/>
            </a:prstTxWarp>
          </a:bodyPr>
          <a:lstStyle>
            <a:lvl1pPr algn="l" rtl="0" eaLnBrk="1" fontAlgn="base" hangingPunct="1">
              <a:spcBef>
                <a:spcPct val="0"/>
              </a:spcBef>
              <a:spcAft>
                <a:spcPct val="0"/>
              </a:spcAft>
              <a:defRPr sz="3400" b="1">
                <a:solidFill>
                  <a:srgbClr val="32689B"/>
                </a:solidFill>
                <a:latin typeface="+mj-lt"/>
                <a:ea typeface="+mj-ea"/>
                <a:cs typeface="+mj-cs"/>
              </a:defRPr>
            </a:lvl1pPr>
            <a:lvl2pPr algn="l" rtl="0" eaLnBrk="1" fontAlgn="base" hangingPunct="1">
              <a:spcBef>
                <a:spcPct val="0"/>
              </a:spcBef>
              <a:spcAft>
                <a:spcPct val="0"/>
              </a:spcAft>
              <a:defRPr sz="3400" b="1">
                <a:solidFill>
                  <a:srgbClr val="32689B"/>
                </a:solidFill>
                <a:latin typeface="Arial" charset="0"/>
              </a:defRPr>
            </a:lvl2pPr>
            <a:lvl3pPr algn="l" rtl="0" eaLnBrk="1" fontAlgn="base" hangingPunct="1">
              <a:spcBef>
                <a:spcPct val="0"/>
              </a:spcBef>
              <a:spcAft>
                <a:spcPct val="0"/>
              </a:spcAft>
              <a:defRPr sz="3400" b="1">
                <a:solidFill>
                  <a:srgbClr val="32689B"/>
                </a:solidFill>
                <a:latin typeface="Arial" charset="0"/>
              </a:defRPr>
            </a:lvl3pPr>
            <a:lvl4pPr algn="l" rtl="0" eaLnBrk="1" fontAlgn="base" hangingPunct="1">
              <a:spcBef>
                <a:spcPct val="0"/>
              </a:spcBef>
              <a:spcAft>
                <a:spcPct val="0"/>
              </a:spcAft>
              <a:defRPr sz="3400" b="1">
                <a:solidFill>
                  <a:srgbClr val="32689B"/>
                </a:solidFill>
                <a:latin typeface="Arial" charset="0"/>
              </a:defRPr>
            </a:lvl4pPr>
            <a:lvl5pPr algn="l" rtl="0" eaLnBrk="1" fontAlgn="base" hangingPunct="1">
              <a:spcBef>
                <a:spcPct val="0"/>
              </a:spcBef>
              <a:spcAft>
                <a:spcPct val="0"/>
              </a:spcAft>
              <a:defRPr sz="3400" b="1">
                <a:solidFill>
                  <a:srgbClr val="32689B"/>
                </a:solidFill>
                <a:latin typeface="Arial" charset="0"/>
              </a:defRPr>
            </a:lvl5pPr>
            <a:lvl6pPr marL="457200" algn="l" rtl="0" eaLnBrk="1" fontAlgn="base" hangingPunct="1">
              <a:spcBef>
                <a:spcPct val="0"/>
              </a:spcBef>
              <a:spcAft>
                <a:spcPct val="0"/>
              </a:spcAft>
              <a:defRPr sz="3400" b="1">
                <a:solidFill>
                  <a:srgbClr val="32689B"/>
                </a:solidFill>
                <a:latin typeface="Arial" charset="0"/>
              </a:defRPr>
            </a:lvl6pPr>
            <a:lvl7pPr marL="914400" algn="l" rtl="0" eaLnBrk="1" fontAlgn="base" hangingPunct="1">
              <a:spcBef>
                <a:spcPct val="0"/>
              </a:spcBef>
              <a:spcAft>
                <a:spcPct val="0"/>
              </a:spcAft>
              <a:defRPr sz="3400" b="1">
                <a:solidFill>
                  <a:srgbClr val="32689B"/>
                </a:solidFill>
                <a:latin typeface="Arial" charset="0"/>
              </a:defRPr>
            </a:lvl7pPr>
            <a:lvl8pPr marL="1371600" algn="l" rtl="0" eaLnBrk="1" fontAlgn="base" hangingPunct="1">
              <a:spcBef>
                <a:spcPct val="0"/>
              </a:spcBef>
              <a:spcAft>
                <a:spcPct val="0"/>
              </a:spcAft>
              <a:defRPr sz="3400" b="1">
                <a:solidFill>
                  <a:srgbClr val="32689B"/>
                </a:solidFill>
                <a:latin typeface="Arial" charset="0"/>
              </a:defRPr>
            </a:lvl8pPr>
            <a:lvl9pPr marL="1828800" algn="l" rtl="0" eaLnBrk="1" fontAlgn="base" hangingPunct="1">
              <a:spcBef>
                <a:spcPct val="0"/>
              </a:spcBef>
              <a:spcAft>
                <a:spcPct val="0"/>
              </a:spcAft>
              <a:defRPr sz="3400" b="1">
                <a:solidFill>
                  <a:srgbClr val="32689B"/>
                </a:solidFill>
                <a:latin typeface="Arial" charset="0"/>
              </a:defRPr>
            </a:lvl9pPr>
          </a:lstStyle>
          <a:p>
            <a:pPr algn="ctr"/>
            <a:r>
              <a:rPr lang="en-US" sz="3600" dirty="0" smtClean="0"/>
              <a:t>Computerized Decision Support:</a:t>
            </a:r>
          </a:p>
          <a:p>
            <a:pPr algn="ctr"/>
            <a:r>
              <a:rPr lang="en-US" sz="2800" dirty="0" smtClean="0"/>
              <a:t>Core Assumptions</a:t>
            </a:r>
            <a:endParaRPr lang="en-US" sz="2800" dirty="0"/>
          </a:p>
        </p:txBody>
      </p:sp>
      <p:cxnSp>
        <p:nvCxnSpPr>
          <p:cNvPr id="3" name="Straight Connector 2"/>
          <p:cNvCxnSpPr/>
          <p:nvPr/>
        </p:nvCxnSpPr>
        <p:spPr bwMode="auto">
          <a:xfrm>
            <a:off x="838200" y="37338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1244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62000"/>
          </a:xfrm>
        </p:spPr>
        <p:txBody>
          <a:bodyPr/>
          <a:lstStyle/>
          <a:p>
            <a:r>
              <a:rPr lang="en-US" sz="3200" dirty="0" smtClean="0"/>
              <a:t>Agenda</a:t>
            </a:r>
            <a:endParaRPr lang="en-US" sz="3200" dirty="0"/>
          </a:p>
        </p:txBody>
      </p:sp>
      <p:sp>
        <p:nvSpPr>
          <p:cNvPr id="3" name="Content Placeholder 2"/>
          <p:cNvSpPr>
            <a:spLocks noGrp="1"/>
          </p:cNvSpPr>
          <p:nvPr>
            <p:ph idx="1"/>
          </p:nvPr>
        </p:nvSpPr>
        <p:spPr>
          <a:xfrm>
            <a:off x="990600" y="838200"/>
            <a:ext cx="7620000" cy="5029200"/>
          </a:xfrm>
        </p:spPr>
        <p:txBody>
          <a:bodyPr/>
          <a:lstStyle/>
          <a:p>
            <a:pPr>
              <a:buFont typeface="Arial"/>
              <a:buChar char="•"/>
            </a:pPr>
            <a:r>
              <a:rPr lang="en-US" dirty="0" smtClean="0"/>
              <a:t>Why Decision Support?</a:t>
            </a:r>
          </a:p>
          <a:p>
            <a:pPr>
              <a:buFont typeface="Arial"/>
              <a:buChar char="•"/>
            </a:pPr>
            <a:r>
              <a:rPr lang="en-US" dirty="0" smtClean="0"/>
              <a:t>Introduction: Bayesian Diagnostic Networks</a:t>
            </a:r>
          </a:p>
          <a:p>
            <a:pPr lvl="1">
              <a:buFont typeface="Arial"/>
              <a:buChar char="•"/>
            </a:pPr>
            <a:r>
              <a:rPr lang="en-US" dirty="0"/>
              <a:t>Bayesian Systems</a:t>
            </a:r>
          </a:p>
          <a:p>
            <a:pPr lvl="2">
              <a:buFont typeface="Arial"/>
              <a:buChar char="•"/>
            </a:pPr>
            <a:r>
              <a:rPr lang="en-US" sz="2000" i="1" dirty="0" smtClean="0"/>
              <a:t>A Framework for Computable Models</a:t>
            </a:r>
          </a:p>
          <a:p>
            <a:pPr lvl="1">
              <a:buFont typeface="Arial"/>
              <a:buChar char="•"/>
            </a:pPr>
            <a:r>
              <a:rPr lang="en-US" dirty="0" smtClean="0"/>
              <a:t>A Few Bayesian Tools</a:t>
            </a:r>
          </a:p>
          <a:p>
            <a:pPr lvl="1">
              <a:buFont typeface="Arial"/>
              <a:buChar char="•"/>
            </a:pPr>
            <a:r>
              <a:rPr lang="en-US" dirty="0" smtClean="0"/>
              <a:t>Diagnostic Systems</a:t>
            </a:r>
          </a:p>
          <a:p>
            <a:pPr>
              <a:buFont typeface="Arial"/>
              <a:buChar char="•"/>
            </a:pPr>
            <a:r>
              <a:rPr lang="en-US" dirty="0" smtClean="0"/>
              <a:t>Representing the Semantics of Diagnosis</a:t>
            </a:r>
          </a:p>
          <a:p>
            <a:pPr lvl="1">
              <a:buFont typeface="Arial"/>
              <a:buChar char="•"/>
            </a:pPr>
            <a:r>
              <a:rPr lang="en-US" dirty="0"/>
              <a:t>Diagnostic Modeling with Ontologies</a:t>
            </a:r>
          </a:p>
          <a:p>
            <a:pPr lvl="1">
              <a:buFont typeface="Arial"/>
              <a:buChar char="•"/>
            </a:pPr>
            <a:r>
              <a:rPr lang="en-US" dirty="0"/>
              <a:t>Ontologies -&gt; Bayesian Network</a:t>
            </a:r>
          </a:p>
          <a:p>
            <a:pPr>
              <a:buFont typeface="Arial"/>
              <a:buChar char="•"/>
            </a:pPr>
            <a:r>
              <a:rPr lang="en-US" dirty="0" smtClean="0"/>
              <a:t>Clinical Data</a:t>
            </a:r>
          </a:p>
          <a:p>
            <a:pPr lvl="1">
              <a:buFont typeface="Arial"/>
              <a:buChar char="•"/>
            </a:pPr>
            <a:r>
              <a:rPr lang="en-US" dirty="0" smtClean="0"/>
              <a:t>A Brief Look at Medical Data Forms</a:t>
            </a:r>
          </a:p>
        </p:txBody>
      </p:sp>
    </p:spTree>
    <p:extLst>
      <p:ext uri="{BB962C8B-B14F-4D97-AF65-F5344CB8AC3E}">
        <p14:creationId xmlns:p14="http://schemas.microsoft.com/office/powerpoint/2010/main" val="139063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5"/>
                                      </p:to>
                                    </p:set>
                                    <p:animEffect filter="image" prLst="opacity: 0.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5"/>
                                      </p:to>
                                    </p:set>
                                    <p:animEffect filter="image" prLst="opacity: 0.5">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5"/>
                                      </p:to>
                                    </p:set>
                                    <p:animEffect filter="image" prLst="opacity: 0.5">
                                      <p:cBhvr rctx="IE">
                                        <p:cTn id="19" dur="indefinite"/>
                                        <p:tgtEl>
                                          <p:spTgt spid="3">
                                            <p:txEl>
                                              <p:pRg st="5" end="5"/>
                                            </p:txEl>
                                          </p:spTgt>
                                        </p:tgtEl>
                                      </p:cBhvr>
                                    </p:animEffect>
                                  </p:childTnLst>
                                </p:cTn>
                              </p:par>
                              <p:par>
                                <p:cTn id="20" presetID="9" presetClass="emph" presetSubtype="0" nodeType="withEffect">
                                  <p:stCondLst>
                                    <p:cond delay="0"/>
                                  </p:stCondLst>
                                  <p:childTnLst>
                                    <p:set>
                                      <p:cBhvr rctx="PPT">
                                        <p:cTn id="21" dur="indefinite"/>
                                        <p:tgtEl>
                                          <p:spTgt spid="3">
                                            <p:txEl>
                                              <p:pRg st="6" end="6"/>
                                            </p:txEl>
                                          </p:spTgt>
                                        </p:tgtEl>
                                        <p:attrNameLst>
                                          <p:attrName>style.opacity</p:attrName>
                                        </p:attrNameLst>
                                      </p:cBhvr>
                                      <p:to>
                                        <p:strVal val="0.5"/>
                                      </p:to>
                                    </p:set>
                                    <p:animEffect filter="image" prLst="opacity: 0.5">
                                      <p:cBhvr rctx="IE">
                                        <p:cTn id="22" dur="indefinite"/>
                                        <p:tgtEl>
                                          <p:spTgt spid="3">
                                            <p:txEl>
                                              <p:pRg st="6" end="6"/>
                                            </p:txEl>
                                          </p:spTgt>
                                        </p:tgtEl>
                                      </p:cBhvr>
                                    </p:animEffect>
                                  </p:childTnLst>
                                </p:cTn>
                              </p:par>
                              <p:par>
                                <p:cTn id="23" presetID="9" presetClass="emph" presetSubtype="0" nodeType="withEffect">
                                  <p:stCondLst>
                                    <p:cond delay="0"/>
                                  </p:stCondLst>
                                  <p:childTnLst>
                                    <p:set>
                                      <p:cBhvr rctx="PPT">
                                        <p:cTn id="24" dur="indefinite"/>
                                        <p:tgtEl>
                                          <p:spTgt spid="3">
                                            <p:txEl>
                                              <p:pRg st="7" end="7"/>
                                            </p:txEl>
                                          </p:spTgt>
                                        </p:tgtEl>
                                        <p:attrNameLst>
                                          <p:attrName>style.opacity</p:attrName>
                                        </p:attrNameLst>
                                      </p:cBhvr>
                                      <p:to>
                                        <p:strVal val="0.5"/>
                                      </p:to>
                                    </p:set>
                                    <p:animEffect filter="image" prLst="opacity: 0.5">
                                      <p:cBhvr rctx="IE">
                                        <p:cTn id="25" dur="indefinite"/>
                                        <p:tgtEl>
                                          <p:spTgt spid="3">
                                            <p:txEl>
                                              <p:pRg st="7" end="7"/>
                                            </p:txEl>
                                          </p:spTgt>
                                        </p:tgtEl>
                                      </p:cBhvr>
                                    </p:animEffect>
                                  </p:childTnLst>
                                </p:cTn>
                              </p:par>
                              <p:par>
                                <p:cTn id="26" presetID="9" presetClass="emph" presetSubtype="0" nodeType="withEffect">
                                  <p:stCondLst>
                                    <p:cond delay="0"/>
                                  </p:stCondLst>
                                  <p:childTnLst>
                                    <p:set>
                                      <p:cBhvr rctx="PPT">
                                        <p:cTn id="27" dur="indefinite"/>
                                        <p:tgtEl>
                                          <p:spTgt spid="3">
                                            <p:txEl>
                                              <p:pRg st="8" end="8"/>
                                            </p:txEl>
                                          </p:spTgt>
                                        </p:tgtEl>
                                        <p:attrNameLst>
                                          <p:attrName>style.opacity</p:attrName>
                                        </p:attrNameLst>
                                      </p:cBhvr>
                                      <p:to>
                                        <p:strVal val="0.5"/>
                                      </p:to>
                                    </p:set>
                                    <p:animEffect filter="image" prLst="opacity: 0.5">
                                      <p:cBhvr rctx="IE">
                                        <p:cTn id="28" dur="indefinite"/>
                                        <p:tgtEl>
                                          <p:spTgt spid="3">
                                            <p:txEl>
                                              <p:pRg st="8" end="8"/>
                                            </p:txEl>
                                          </p:spTgt>
                                        </p:tgtEl>
                                      </p:cBhvr>
                                    </p:animEffect>
                                  </p:childTnLst>
                                </p:cTn>
                              </p:par>
                              <p:par>
                                <p:cTn id="29" presetID="9" presetClass="emph" presetSubtype="0" nodeType="withEffect">
                                  <p:stCondLst>
                                    <p:cond delay="0"/>
                                  </p:stCondLst>
                                  <p:childTnLst>
                                    <p:set>
                                      <p:cBhvr rctx="PPT">
                                        <p:cTn id="30" dur="indefinite"/>
                                        <p:tgtEl>
                                          <p:spTgt spid="3">
                                            <p:txEl>
                                              <p:pRg st="0" end="0"/>
                                            </p:txEl>
                                          </p:spTgt>
                                        </p:tgtEl>
                                        <p:attrNameLst>
                                          <p:attrName>style.opacity</p:attrName>
                                        </p:attrNameLst>
                                      </p:cBhvr>
                                      <p:to>
                                        <p:strVal val="0.5"/>
                                      </p:to>
                                    </p:set>
                                    <p:animEffect filter="image" prLst="opacity: 0.5">
                                      <p:cBhvr rctx="IE">
                                        <p:cTn id="31"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504825" y="1184275"/>
            <a:ext cx="8180388" cy="506412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n-US">
              <a:solidFill>
                <a:schemeClr val="bg1"/>
              </a:solidFill>
              <a:latin typeface="SimSun" pitchFamily="2" charset="-122"/>
            </a:endParaRPr>
          </a:p>
        </p:txBody>
      </p:sp>
      <p:sp>
        <p:nvSpPr>
          <p:cNvPr id="15364" name="Rectangle 3"/>
          <p:cNvSpPr>
            <a:spLocks noGrp="1" noChangeArrowheads="1"/>
          </p:cNvSpPr>
          <p:nvPr>
            <p:ph type="title"/>
          </p:nvPr>
        </p:nvSpPr>
        <p:spPr bwMode="auto">
          <a:xfrm>
            <a:off x="85725" y="68263"/>
            <a:ext cx="9317038"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100000"/>
              </a:lnSpc>
              <a:buNone/>
            </a:pPr>
            <a:r>
              <a:rPr lang="en-US" b="1" dirty="0" smtClean="0"/>
              <a:t>A diagram of a simple clinical  model</a:t>
            </a:r>
            <a:br>
              <a:rPr lang="en-US" b="1" dirty="0" smtClean="0"/>
            </a:br>
            <a:r>
              <a:rPr lang="en-US" sz="2800" b="1" i="1" dirty="0" smtClean="0"/>
              <a:t>(</a:t>
            </a:r>
            <a:r>
              <a:rPr lang="en-US" sz="2800" i="1" dirty="0" smtClean="0"/>
              <a:t>A Data Object)</a:t>
            </a:r>
            <a:endParaRPr lang="en-US" sz="2800" b="1" i="1" dirty="0" smtClean="0"/>
          </a:p>
        </p:txBody>
      </p:sp>
      <p:sp>
        <p:nvSpPr>
          <p:cNvPr id="15365" name="AutoShape 29"/>
          <p:cNvSpPr>
            <a:spLocks noChangeArrowheads="1"/>
          </p:cNvSpPr>
          <p:nvPr/>
        </p:nvSpPr>
        <p:spPr bwMode="auto">
          <a:xfrm>
            <a:off x="2147888" y="2530475"/>
            <a:ext cx="2363787" cy="398463"/>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02" name="AutoShape 30"/>
          <p:cNvSpPr>
            <a:spLocks noChangeArrowheads="1"/>
          </p:cNvSpPr>
          <p:nvPr/>
        </p:nvSpPr>
        <p:spPr bwMode="auto">
          <a:xfrm>
            <a:off x="2422525" y="2571750"/>
            <a:ext cx="639763" cy="30003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67" name="Text Box 31"/>
          <p:cNvSpPr txBox="1">
            <a:spLocks noChangeArrowheads="1"/>
          </p:cNvSpPr>
          <p:nvPr/>
        </p:nvSpPr>
        <p:spPr bwMode="auto">
          <a:xfrm>
            <a:off x="2371725" y="2552700"/>
            <a:ext cx="506413" cy="336550"/>
          </a:xfrm>
          <a:prstGeom prst="rect">
            <a:avLst/>
          </a:prstGeom>
          <a:noFill/>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a:solidFill>
                  <a:schemeClr val="bg1"/>
                </a:solidFill>
                <a:latin typeface="Arial Narrow" pitchFamily="34" charset="0"/>
              </a:rPr>
              <a:t>data</a:t>
            </a:r>
          </a:p>
        </p:txBody>
      </p:sp>
      <p:sp>
        <p:nvSpPr>
          <p:cNvPr id="15368" name="Text Box 32"/>
          <p:cNvSpPr txBox="1">
            <a:spLocks noChangeArrowheads="1"/>
          </p:cNvSpPr>
          <p:nvPr/>
        </p:nvSpPr>
        <p:spPr bwMode="auto">
          <a:xfrm>
            <a:off x="3038475" y="2543175"/>
            <a:ext cx="1128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smtClean="0">
                <a:solidFill>
                  <a:schemeClr val="bg1"/>
                </a:solidFill>
                <a:latin typeface="Arial Narrow" pitchFamily="34" charset="0"/>
              </a:rPr>
              <a:t>9.6 x 10</a:t>
            </a:r>
            <a:r>
              <a:rPr lang="en-US" sz="1600" baseline="30000" dirty="0" smtClean="0">
                <a:solidFill>
                  <a:schemeClr val="bg1"/>
                </a:solidFill>
                <a:latin typeface="Arial Narrow" pitchFamily="34" charset="0"/>
              </a:rPr>
              <a:t>3</a:t>
            </a:r>
            <a:endParaRPr lang="en-US" sz="1600" dirty="0">
              <a:solidFill>
                <a:schemeClr val="bg1"/>
              </a:solidFill>
              <a:latin typeface="Arial Narrow" pitchFamily="34" charset="0"/>
            </a:endParaRPr>
          </a:p>
        </p:txBody>
      </p:sp>
      <p:sp>
        <p:nvSpPr>
          <p:cNvPr id="361505" name="AutoShape 33"/>
          <p:cNvSpPr>
            <a:spLocks noChangeArrowheads="1"/>
          </p:cNvSpPr>
          <p:nvPr/>
        </p:nvSpPr>
        <p:spPr bwMode="auto">
          <a:xfrm>
            <a:off x="2420938" y="3679825"/>
            <a:ext cx="639762" cy="30003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70" name="Text Box 34"/>
          <p:cNvSpPr txBox="1">
            <a:spLocks noChangeArrowheads="1"/>
          </p:cNvSpPr>
          <p:nvPr/>
        </p:nvSpPr>
        <p:spPr bwMode="auto">
          <a:xfrm>
            <a:off x="2419350" y="3641725"/>
            <a:ext cx="581025" cy="336550"/>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a:solidFill>
                  <a:schemeClr val="bg1"/>
                </a:solidFill>
                <a:latin typeface="Arial Narrow" pitchFamily="34" charset="0"/>
              </a:rPr>
              <a:t>quals</a:t>
            </a:r>
            <a:endParaRPr lang="en-US" sz="1600" dirty="0">
              <a:solidFill>
                <a:schemeClr val="bg1"/>
              </a:solidFill>
              <a:latin typeface="Arial Narrow" pitchFamily="34" charset="0"/>
            </a:endParaRPr>
          </a:p>
        </p:txBody>
      </p:sp>
      <p:sp>
        <p:nvSpPr>
          <p:cNvPr id="15371" name="Text Box 37"/>
          <p:cNvSpPr txBox="1">
            <a:spLocks noChangeArrowheads="1"/>
          </p:cNvSpPr>
          <p:nvPr/>
        </p:nvSpPr>
        <p:spPr bwMode="auto">
          <a:xfrm>
            <a:off x="4433888" y="2043113"/>
            <a:ext cx="2249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i="1" dirty="0" smtClean="0">
                <a:solidFill>
                  <a:schemeClr val="bg1"/>
                </a:solidFill>
                <a:latin typeface="Arial Narrow" pitchFamily="34" charset="0"/>
              </a:rPr>
              <a:t>White Blood Count</a:t>
            </a:r>
            <a:endParaRPr lang="en-US" sz="1600" i="1" dirty="0">
              <a:solidFill>
                <a:schemeClr val="bg1"/>
              </a:solidFill>
              <a:latin typeface="Arial Narrow" pitchFamily="34" charset="0"/>
            </a:endParaRPr>
          </a:p>
        </p:txBody>
      </p:sp>
      <p:sp>
        <p:nvSpPr>
          <p:cNvPr id="361510" name="AutoShape 38"/>
          <p:cNvSpPr>
            <a:spLocks noChangeArrowheads="1"/>
          </p:cNvSpPr>
          <p:nvPr/>
        </p:nvSpPr>
        <p:spPr bwMode="auto">
          <a:xfrm>
            <a:off x="1790700" y="2095500"/>
            <a:ext cx="2606675"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73" name="Text Box 39"/>
          <p:cNvSpPr txBox="1">
            <a:spLocks noChangeArrowheads="1"/>
          </p:cNvSpPr>
          <p:nvPr/>
        </p:nvSpPr>
        <p:spPr bwMode="auto">
          <a:xfrm>
            <a:off x="1898650" y="2068513"/>
            <a:ext cx="284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smtClean="0">
                <a:solidFill>
                  <a:schemeClr val="bg1"/>
                </a:solidFill>
                <a:latin typeface="Arial Narrow" pitchFamily="34" charset="0"/>
              </a:rPr>
              <a:t>WBCLabObs</a:t>
            </a:r>
            <a:endParaRPr lang="en-US" sz="1600" dirty="0">
              <a:solidFill>
                <a:schemeClr val="bg1"/>
              </a:solidFill>
              <a:latin typeface="Arial Narrow" pitchFamily="34" charset="0"/>
            </a:endParaRPr>
          </a:p>
        </p:txBody>
      </p:sp>
      <p:sp>
        <p:nvSpPr>
          <p:cNvPr id="15374" name="AutoShape 40"/>
          <p:cNvSpPr>
            <a:spLocks noChangeArrowheads="1"/>
          </p:cNvSpPr>
          <p:nvPr/>
        </p:nvSpPr>
        <p:spPr bwMode="auto">
          <a:xfrm>
            <a:off x="2922588" y="4549775"/>
            <a:ext cx="2363787" cy="398463"/>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13" name="AutoShape 41"/>
          <p:cNvSpPr>
            <a:spLocks noChangeArrowheads="1"/>
          </p:cNvSpPr>
          <p:nvPr/>
        </p:nvSpPr>
        <p:spPr bwMode="auto">
          <a:xfrm>
            <a:off x="3197225" y="4591050"/>
            <a:ext cx="639763" cy="30003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76" name="Text Box 42"/>
          <p:cNvSpPr txBox="1">
            <a:spLocks noChangeArrowheads="1"/>
          </p:cNvSpPr>
          <p:nvPr/>
        </p:nvSpPr>
        <p:spPr bwMode="auto">
          <a:xfrm>
            <a:off x="3146425" y="4572000"/>
            <a:ext cx="506413" cy="336550"/>
          </a:xfrm>
          <a:prstGeom prst="rect">
            <a:avLst/>
          </a:prstGeom>
          <a:noFill/>
          <a:ln>
            <a:noFill/>
          </a:ln>
          <a:extLst/>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data</a:t>
            </a:r>
          </a:p>
        </p:txBody>
      </p:sp>
      <p:sp>
        <p:nvSpPr>
          <p:cNvPr id="15377" name="Text Box 43"/>
          <p:cNvSpPr txBox="1">
            <a:spLocks noChangeArrowheads="1"/>
          </p:cNvSpPr>
          <p:nvPr/>
        </p:nvSpPr>
        <p:spPr bwMode="auto">
          <a:xfrm>
            <a:off x="3813174" y="4562475"/>
            <a:ext cx="1292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smtClean="0">
                <a:solidFill>
                  <a:schemeClr val="bg1"/>
                </a:solidFill>
                <a:latin typeface="Arial Narrow" pitchFamily="34" charset="0"/>
              </a:rPr>
              <a:t>Whole Blood</a:t>
            </a:r>
            <a:endParaRPr lang="en-US" sz="1600" dirty="0">
              <a:solidFill>
                <a:schemeClr val="bg1"/>
              </a:solidFill>
              <a:latin typeface="Arial Narrow" pitchFamily="34" charset="0"/>
            </a:endParaRPr>
          </a:p>
        </p:txBody>
      </p:sp>
      <p:sp>
        <p:nvSpPr>
          <p:cNvPr id="15378" name="Text Box 44"/>
          <p:cNvSpPr txBox="1">
            <a:spLocks noChangeArrowheads="1"/>
          </p:cNvSpPr>
          <p:nvPr/>
        </p:nvSpPr>
        <p:spPr bwMode="auto">
          <a:xfrm>
            <a:off x="4913312" y="4062413"/>
            <a:ext cx="1716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i="1" dirty="0" smtClean="0">
                <a:solidFill>
                  <a:schemeClr val="bg1"/>
                </a:solidFill>
                <a:latin typeface="Arial Narrow" pitchFamily="34" charset="0"/>
              </a:rPr>
              <a:t>Specimen Type</a:t>
            </a:r>
            <a:endParaRPr lang="en-US" sz="1600" i="1" dirty="0">
              <a:solidFill>
                <a:schemeClr val="bg1"/>
              </a:solidFill>
              <a:latin typeface="Arial Narrow" pitchFamily="34" charset="0"/>
            </a:endParaRPr>
          </a:p>
        </p:txBody>
      </p:sp>
      <p:sp>
        <p:nvSpPr>
          <p:cNvPr id="361517" name="AutoShape 45"/>
          <p:cNvSpPr>
            <a:spLocks noChangeArrowheads="1"/>
          </p:cNvSpPr>
          <p:nvPr/>
        </p:nvSpPr>
        <p:spPr bwMode="auto">
          <a:xfrm>
            <a:off x="2565400" y="4114800"/>
            <a:ext cx="2324100"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80" name="Text Box 46"/>
          <p:cNvSpPr txBox="1">
            <a:spLocks noChangeArrowheads="1"/>
          </p:cNvSpPr>
          <p:nvPr/>
        </p:nvSpPr>
        <p:spPr bwMode="auto">
          <a:xfrm>
            <a:off x="2673350" y="4087813"/>
            <a:ext cx="13003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smtClean="0">
                <a:solidFill>
                  <a:schemeClr val="bg1"/>
                </a:solidFill>
                <a:latin typeface="Arial Narrow" pitchFamily="34" charset="0"/>
              </a:rPr>
              <a:t>SpecimenType</a:t>
            </a:r>
            <a:endParaRPr lang="en-US" sz="1600" dirty="0">
              <a:solidFill>
                <a:schemeClr val="bg1"/>
              </a:solidFill>
              <a:latin typeface="Arial Narrow" pitchFamily="34" charset="0"/>
            </a:endParaRPr>
          </a:p>
        </p:txBody>
      </p:sp>
      <p:sp>
        <p:nvSpPr>
          <p:cNvPr id="15381" name="AutoShape 47"/>
          <p:cNvSpPr>
            <a:spLocks noChangeArrowheads="1"/>
          </p:cNvSpPr>
          <p:nvPr/>
        </p:nvSpPr>
        <p:spPr bwMode="auto">
          <a:xfrm>
            <a:off x="2924174" y="5621338"/>
            <a:ext cx="3019425" cy="398462"/>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20" name="AutoShape 48"/>
          <p:cNvSpPr>
            <a:spLocks noChangeArrowheads="1"/>
          </p:cNvSpPr>
          <p:nvPr/>
        </p:nvSpPr>
        <p:spPr bwMode="auto">
          <a:xfrm>
            <a:off x="3198813" y="5662613"/>
            <a:ext cx="639762" cy="30003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83" name="Text Box 49"/>
          <p:cNvSpPr txBox="1">
            <a:spLocks noChangeArrowheads="1"/>
          </p:cNvSpPr>
          <p:nvPr/>
        </p:nvSpPr>
        <p:spPr bwMode="auto">
          <a:xfrm>
            <a:off x="3148013" y="5643563"/>
            <a:ext cx="506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data</a:t>
            </a:r>
          </a:p>
        </p:txBody>
      </p:sp>
      <p:sp>
        <p:nvSpPr>
          <p:cNvPr id="15384" name="Text Box 50"/>
          <p:cNvSpPr txBox="1">
            <a:spLocks noChangeArrowheads="1"/>
          </p:cNvSpPr>
          <p:nvPr/>
        </p:nvSpPr>
        <p:spPr bwMode="auto">
          <a:xfrm>
            <a:off x="3814763" y="5634038"/>
            <a:ext cx="2738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smtClean="0">
                <a:solidFill>
                  <a:schemeClr val="bg1"/>
                </a:solidFill>
                <a:latin typeface="Arial Narrow" pitchFamily="34" charset="0"/>
              </a:rPr>
              <a:t>Specimen </a:t>
            </a:r>
            <a:r>
              <a:rPr lang="en-US" sz="1600" dirty="0" err="1" smtClean="0">
                <a:solidFill>
                  <a:schemeClr val="bg1"/>
                </a:solidFill>
                <a:latin typeface="Arial Narrow" pitchFamily="34" charset="0"/>
              </a:rPr>
              <a:t>Hemolyzed</a:t>
            </a:r>
            <a:endParaRPr lang="en-US" sz="1600" dirty="0">
              <a:solidFill>
                <a:schemeClr val="bg1"/>
              </a:solidFill>
              <a:latin typeface="Arial Narrow" pitchFamily="34" charset="0"/>
            </a:endParaRPr>
          </a:p>
        </p:txBody>
      </p:sp>
      <p:sp>
        <p:nvSpPr>
          <p:cNvPr id="15385" name="Text Box 51"/>
          <p:cNvSpPr txBox="1">
            <a:spLocks noChangeArrowheads="1"/>
          </p:cNvSpPr>
          <p:nvPr/>
        </p:nvSpPr>
        <p:spPr bwMode="auto">
          <a:xfrm>
            <a:off x="4914900" y="5133975"/>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i="1" dirty="0" smtClean="0">
                <a:solidFill>
                  <a:schemeClr val="bg1"/>
                </a:solidFill>
                <a:latin typeface="Arial Narrow" pitchFamily="34" charset="0"/>
              </a:rPr>
              <a:t>Comment</a:t>
            </a:r>
            <a:endParaRPr lang="en-US" sz="1600" i="1" dirty="0">
              <a:solidFill>
                <a:schemeClr val="bg1"/>
              </a:solidFill>
              <a:latin typeface="Arial Narrow" pitchFamily="34" charset="0"/>
            </a:endParaRPr>
          </a:p>
        </p:txBody>
      </p:sp>
      <p:sp>
        <p:nvSpPr>
          <p:cNvPr id="361524" name="AutoShape 52"/>
          <p:cNvSpPr>
            <a:spLocks noChangeArrowheads="1"/>
          </p:cNvSpPr>
          <p:nvPr/>
        </p:nvSpPr>
        <p:spPr bwMode="auto">
          <a:xfrm>
            <a:off x="2566988" y="5186363"/>
            <a:ext cx="2324100"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87" name="Text Box 53"/>
          <p:cNvSpPr txBox="1">
            <a:spLocks noChangeArrowheads="1"/>
          </p:cNvSpPr>
          <p:nvPr/>
        </p:nvSpPr>
        <p:spPr bwMode="auto">
          <a:xfrm>
            <a:off x="2674938" y="5159375"/>
            <a:ext cx="1054095" cy="338554"/>
          </a:xfrm>
          <a:prstGeom prst="rect">
            <a:avLst/>
          </a:prstGeom>
          <a:noFill/>
          <a:ln/>
          <a:extLst/>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smtClean="0">
                <a:solidFill>
                  <a:schemeClr val="bg1"/>
                </a:solidFill>
                <a:latin typeface="Arial Narrow" pitchFamily="34" charset="0"/>
              </a:rPr>
              <a:t>Commment</a:t>
            </a:r>
            <a:endParaRPr lang="en-US" sz="1600" dirty="0">
              <a:solidFill>
                <a:schemeClr val="bg1"/>
              </a:solidFill>
              <a:latin typeface="Arial Narrow" pitchFamily="34" charset="0"/>
            </a:endParaRPr>
          </a:p>
        </p:txBody>
      </p:sp>
      <p:sp>
        <p:nvSpPr>
          <p:cNvPr id="15388" name="Text Box 55"/>
          <p:cNvSpPr txBox="1">
            <a:spLocks noChangeArrowheads="1"/>
          </p:cNvSpPr>
          <p:nvPr/>
        </p:nvSpPr>
        <p:spPr bwMode="auto">
          <a:xfrm>
            <a:off x="1403350" y="1430794"/>
            <a:ext cx="58657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b="1" u="sng" dirty="0">
                <a:solidFill>
                  <a:schemeClr val="bg1"/>
                </a:solidFill>
              </a:rPr>
              <a:t>Clinical Element Model for </a:t>
            </a:r>
            <a:r>
              <a:rPr lang="en-US" b="1" u="sng" dirty="0" smtClean="0">
                <a:solidFill>
                  <a:schemeClr val="bg1"/>
                </a:solidFill>
              </a:rPr>
              <a:t>White Blood Count</a:t>
            </a:r>
            <a:endParaRPr lang="en-US" b="1" u="sng" dirty="0">
              <a:solidFill>
                <a:schemeClr val="bg1"/>
              </a:solidFill>
            </a:endParaRPr>
          </a:p>
        </p:txBody>
      </p:sp>
      <p:sp>
        <p:nvSpPr>
          <p:cNvPr id="29" name="AutoShape 29"/>
          <p:cNvSpPr>
            <a:spLocks noChangeArrowheads="1"/>
          </p:cNvSpPr>
          <p:nvPr/>
        </p:nvSpPr>
        <p:spPr bwMode="auto">
          <a:xfrm>
            <a:off x="2133600" y="3124200"/>
            <a:ext cx="2362200" cy="398463"/>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0" name="AutoShape 30"/>
          <p:cNvSpPr>
            <a:spLocks noChangeArrowheads="1"/>
          </p:cNvSpPr>
          <p:nvPr/>
        </p:nvSpPr>
        <p:spPr bwMode="auto">
          <a:xfrm>
            <a:off x="2408237" y="3165475"/>
            <a:ext cx="639763" cy="30003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31" name="Text Box 31"/>
          <p:cNvSpPr txBox="1">
            <a:spLocks noChangeArrowheads="1"/>
          </p:cNvSpPr>
          <p:nvPr/>
        </p:nvSpPr>
        <p:spPr bwMode="auto">
          <a:xfrm>
            <a:off x="2357437" y="3146425"/>
            <a:ext cx="567984" cy="338554"/>
          </a:xfrm>
          <a:prstGeom prst="rect">
            <a:avLst/>
          </a:prstGeom>
          <a:noFill/>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smtClean="0">
                <a:solidFill>
                  <a:schemeClr val="bg1"/>
                </a:solidFill>
                <a:latin typeface="Arial Narrow" pitchFamily="34" charset="0"/>
              </a:rPr>
              <a:t>Units</a:t>
            </a:r>
            <a:endParaRPr lang="en-US" sz="1600" dirty="0">
              <a:solidFill>
                <a:schemeClr val="bg1"/>
              </a:solidFill>
              <a:latin typeface="Arial Narrow" pitchFamily="34" charset="0"/>
            </a:endParaRPr>
          </a:p>
        </p:txBody>
      </p:sp>
      <p:sp>
        <p:nvSpPr>
          <p:cNvPr id="32" name="Text Box 32"/>
          <p:cNvSpPr txBox="1">
            <a:spLocks noChangeArrowheads="1"/>
          </p:cNvSpPr>
          <p:nvPr/>
        </p:nvSpPr>
        <p:spPr bwMode="auto">
          <a:xfrm>
            <a:off x="3024187" y="3136900"/>
            <a:ext cx="1395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smtClean="0">
                <a:solidFill>
                  <a:schemeClr val="bg1"/>
                </a:solidFill>
                <a:latin typeface="Arial Narrow" pitchFamily="34" charset="0"/>
              </a:rPr>
              <a:t>Cells per CC </a:t>
            </a:r>
            <a:endParaRPr lang="en-US" sz="1600" dirty="0">
              <a:solidFill>
                <a:schemeClr val="bg1"/>
              </a:solidFill>
              <a:latin typeface="Arial Narrow" pitchFamily="34" charset="0"/>
            </a:endParaRPr>
          </a:p>
        </p:txBody>
      </p:sp>
    </p:spTree>
    <p:extLst>
      <p:ext uri="{BB962C8B-B14F-4D97-AF65-F5344CB8AC3E}">
        <p14:creationId xmlns:p14="http://schemas.microsoft.com/office/powerpoint/2010/main" val="3161301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067800" cy="685800"/>
          </a:xfrm>
        </p:spPr>
        <p:txBody>
          <a:bodyPr/>
          <a:lstStyle/>
          <a:p>
            <a:pPr algn="ctr"/>
            <a:r>
              <a:rPr lang="en-US" dirty="0" smtClean="0"/>
              <a:t>What Does a Medical Concept Look Like</a:t>
            </a:r>
            <a:br>
              <a:rPr lang="en-US" dirty="0" smtClean="0"/>
            </a:br>
            <a:r>
              <a:rPr lang="en-US" sz="3200" b="0" i="1" dirty="0" smtClean="0"/>
              <a:t>(in probability space)</a:t>
            </a:r>
            <a:endParaRPr lang="en-US" sz="3200" b="0" i="1" dirty="0"/>
          </a:p>
        </p:txBody>
      </p:sp>
      <p:sp>
        <p:nvSpPr>
          <p:cNvPr id="3" name="Content Placeholder 2"/>
          <p:cNvSpPr>
            <a:spLocks noGrp="1"/>
          </p:cNvSpPr>
          <p:nvPr>
            <p:ph idx="1"/>
          </p:nvPr>
        </p:nvSpPr>
        <p:spPr>
          <a:xfrm>
            <a:off x="685800" y="1219200"/>
            <a:ext cx="7620000" cy="609600"/>
          </a:xfrm>
          <a:prstGeom prst="roundRect">
            <a:avLst/>
          </a:prstGeom>
        </p:spPr>
        <p:txBody>
          <a:bodyPr/>
          <a:lstStyle/>
          <a:p>
            <a:r>
              <a:rPr lang="en-US" dirty="0" smtClean="0"/>
              <a:t>Concepts vary based on source, goals, and usage.  </a:t>
            </a:r>
            <a:endParaRPr lang="en-US" dirty="0"/>
          </a:p>
        </p:txBody>
      </p:sp>
      <p:sp>
        <p:nvSpPr>
          <p:cNvPr id="5" name="Rounded Rectangle 4"/>
          <p:cNvSpPr/>
          <p:nvPr/>
        </p:nvSpPr>
        <p:spPr bwMode="auto">
          <a:xfrm>
            <a:off x="1447800" y="1752600"/>
            <a:ext cx="1600200" cy="1066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Pneumonia</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p:txBody>
      </p:sp>
      <p:sp>
        <p:nvSpPr>
          <p:cNvPr id="6" name="Rounded Rectangle 5"/>
          <p:cNvSpPr/>
          <p:nvPr/>
        </p:nvSpPr>
        <p:spPr bwMode="auto">
          <a:xfrm>
            <a:off x="1371600" y="3810000"/>
            <a:ext cx="2362200" cy="1371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White</a:t>
            </a:r>
            <a:r>
              <a:rPr kumimoji="0" lang="en-US" sz="1800" b="0" i="0" u="sng" strike="noStrike" cap="none" normalizeH="0" dirty="0" smtClean="0">
                <a:ln>
                  <a:noFill/>
                </a:ln>
                <a:solidFill>
                  <a:schemeClr val="tx1"/>
                </a:solidFill>
                <a:effectLst/>
              </a:rPr>
              <a:t> Blood Count</a:t>
            </a:r>
            <a:endParaRPr kumimoji="0" lang="en-US" sz="1800" b="0" i="0" u="sng"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Specimen Type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Units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Value</a:t>
            </a:r>
            <a:endParaRPr kumimoji="0" lang="en-US" sz="1800" b="0" i="1" u="none" strike="noStrike" cap="none" normalizeH="0" baseline="0" dirty="0" smtClean="0">
              <a:ln>
                <a:noFill/>
              </a:ln>
              <a:solidFill>
                <a:schemeClr val="tx1"/>
              </a:solidFill>
              <a:effectLst/>
            </a:endParaRPr>
          </a:p>
        </p:txBody>
      </p:sp>
      <p:sp>
        <p:nvSpPr>
          <p:cNvPr id="7" name="Rounded Rectangle 6"/>
          <p:cNvSpPr/>
          <p:nvPr/>
        </p:nvSpPr>
        <p:spPr bwMode="auto">
          <a:xfrm>
            <a:off x="5334000" y="3581400"/>
            <a:ext cx="2514600" cy="2057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Pulmonary Infiltrate (Chest X-ray Report)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Possible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Unknown</a:t>
            </a:r>
            <a:endParaRPr kumimoji="0" lang="en-US" sz="1800" b="0" i="1" u="none" strike="noStrike" cap="none" normalizeH="0" baseline="0" dirty="0" smtClean="0">
              <a:ln>
                <a:noFill/>
              </a:ln>
              <a:solidFill>
                <a:schemeClr val="tx1"/>
              </a:solidFill>
              <a:effectLst/>
            </a:endParaRPr>
          </a:p>
        </p:txBody>
      </p:sp>
      <p:sp>
        <p:nvSpPr>
          <p:cNvPr id="8" name="Rounded Rectangle 7"/>
          <p:cNvSpPr/>
          <p:nvPr/>
        </p:nvSpPr>
        <p:spPr bwMode="auto">
          <a:xfrm>
            <a:off x="5638800" y="1600200"/>
            <a:ext cx="1600200" cy="1295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Cough</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Unknown</a:t>
            </a:r>
            <a:endParaRPr kumimoji="0" lang="en-US" sz="1800" b="0" i="1" u="none" strike="noStrike" cap="none" normalizeH="0" baseline="0" dirty="0" smtClean="0">
              <a:ln>
                <a:noFill/>
              </a:ln>
              <a:solidFill>
                <a:schemeClr val="tx1"/>
              </a:solidFill>
              <a:effectLst/>
            </a:endParaRPr>
          </a:p>
        </p:txBody>
      </p:sp>
      <p:sp>
        <p:nvSpPr>
          <p:cNvPr id="9" name="TextBox 8"/>
          <p:cNvSpPr txBox="1"/>
          <p:nvPr/>
        </p:nvSpPr>
        <p:spPr>
          <a:xfrm>
            <a:off x="1284491" y="2819400"/>
            <a:ext cx="1915909"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Simple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1447800" y="5181600"/>
            <a:ext cx="1941557"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 Object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5181600" y="2895600"/>
            <a:ext cx="3077084"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Human Reported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5105400" y="5638800"/>
            <a:ext cx="3077084" cy="707886"/>
          </a:xfrm>
          <a:prstGeom prst="rect">
            <a:avLst/>
          </a:prstGeom>
          <a:noFill/>
        </p:spPr>
        <p:txBody>
          <a:bodyPr wrap="none" rtlCol="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Human Reported Concept</a:t>
            </a:r>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(extended value set)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831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Concept Look Like</a:t>
            </a:r>
            <a:endParaRPr lang="en-US" dirty="0"/>
          </a:p>
        </p:txBody>
      </p:sp>
      <p:sp>
        <p:nvSpPr>
          <p:cNvPr id="3" name="Content Placeholder 2"/>
          <p:cNvSpPr>
            <a:spLocks noGrp="1"/>
          </p:cNvSpPr>
          <p:nvPr>
            <p:ph idx="1"/>
          </p:nvPr>
        </p:nvSpPr>
        <p:spPr>
          <a:xfrm>
            <a:off x="609600" y="914400"/>
            <a:ext cx="7620000" cy="609600"/>
          </a:xfrm>
          <a:prstGeom prst="roundRect">
            <a:avLst/>
          </a:prstGeom>
        </p:spPr>
        <p:txBody>
          <a:bodyPr/>
          <a:lstStyle/>
          <a:p>
            <a:r>
              <a:rPr lang="en-US" dirty="0" smtClean="0"/>
              <a:t>Some concepts have </a:t>
            </a:r>
            <a:r>
              <a:rPr lang="en-US" dirty="0" err="1" smtClean="0"/>
              <a:t>subconcepts</a:t>
            </a:r>
            <a:r>
              <a:rPr lang="en-US" dirty="0" smtClean="0"/>
              <a:t>.</a:t>
            </a:r>
            <a:endParaRPr lang="en-US" dirty="0"/>
          </a:p>
        </p:txBody>
      </p:sp>
      <p:sp>
        <p:nvSpPr>
          <p:cNvPr id="6" name="Rounded Rectangle 5"/>
          <p:cNvSpPr/>
          <p:nvPr/>
        </p:nvSpPr>
        <p:spPr bwMode="auto">
          <a:xfrm>
            <a:off x="914400" y="4114800"/>
            <a:ext cx="2362200" cy="1371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White</a:t>
            </a:r>
            <a:r>
              <a:rPr kumimoji="0" lang="en-US" sz="1800" b="0" i="0" u="sng" strike="noStrike" cap="none" normalizeH="0" dirty="0" smtClean="0">
                <a:ln>
                  <a:noFill/>
                </a:ln>
                <a:solidFill>
                  <a:schemeClr val="tx1"/>
                </a:solidFill>
                <a:effectLst/>
              </a:rPr>
              <a:t> Blood Count</a:t>
            </a:r>
            <a:endParaRPr kumimoji="0" lang="en-US" sz="1800" b="0" i="0" u="sng"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Specimen Type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Units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Value</a:t>
            </a:r>
            <a:endParaRPr kumimoji="0" lang="en-US" sz="1800" b="0" i="1" u="none" strike="noStrike" cap="none" normalizeH="0" baseline="0" dirty="0" smtClean="0">
              <a:ln>
                <a:noFill/>
              </a:ln>
              <a:solidFill>
                <a:schemeClr val="tx1"/>
              </a:solidFill>
              <a:effectLst/>
            </a:endParaRPr>
          </a:p>
        </p:txBody>
      </p:sp>
      <p:sp>
        <p:nvSpPr>
          <p:cNvPr id="7" name="Rounded Rectangle 6"/>
          <p:cNvSpPr/>
          <p:nvPr/>
        </p:nvSpPr>
        <p:spPr bwMode="auto">
          <a:xfrm>
            <a:off x="762000" y="1524000"/>
            <a:ext cx="2514600" cy="2057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Pulmonary Infiltrate (Chest X-ray Report)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Possible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Unknown</a:t>
            </a:r>
            <a:endParaRPr kumimoji="0" lang="en-US" sz="1800" b="0" i="1" u="none" strike="noStrike" cap="none" normalizeH="0" baseline="0" dirty="0" smtClean="0">
              <a:ln>
                <a:noFill/>
              </a:ln>
              <a:solidFill>
                <a:schemeClr val="tx1"/>
              </a:solidFill>
              <a:effectLst/>
            </a:endParaRPr>
          </a:p>
        </p:txBody>
      </p:sp>
      <p:sp>
        <p:nvSpPr>
          <p:cNvPr id="11" name="TextBox 10"/>
          <p:cNvSpPr txBox="1"/>
          <p:nvPr/>
        </p:nvSpPr>
        <p:spPr>
          <a:xfrm>
            <a:off x="990600" y="5486400"/>
            <a:ext cx="2114907"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3930869" y="2312624"/>
            <a:ext cx="1843774" cy="400110"/>
          </a:xfrm>
          <a:prstGeom prst="rect">
            <a:avLst/>
          </a:prstGeom>
          <a:noFill/>
        </p:spPr>
        <p:txBody>
          <a:bodyPr wrap="none" rtlCol="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Concept values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Oval 3"/>
          <p:cNvSpPr/>
          <p:nvPr/>
        </p:nvSpPr>
        <p:spPr bwMode="auto">
          <a:xfrm>
            <a:off x="762000" y="2133600"/>
            <a:ext cx="1752600" cy="138921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cxnSp>
        <p:nvCxnSpPr>
          <p:cNvPr id="14" name="Straight Arrow Connector 13"/>
          <p:cNvCxnSpPr>
            <a:stCxn id="13" idx="1"/>
          </p:cNvCxnSpPr>
          <p:nvPr/>
        </p:nvCxnSpPr>
        <p:spPr bwMode="auto">
          <a:xfrm flipH="1">
            <a:off x="2514600" y="2512679"/>
            <a:ext cx="1416269" cy="315527"/>
          </a:xfrm>
          <a:prstGeom prst="straightConnector1">
            <a:avLst/>
          </a:prstGeom>
          <a:noFill/>
          <a:ln w="28575" cap="flat" cmpd="sng" algn="ctr">
            <a:solidFill>
              <a:srgbClr val="FF0000"/>
            </a:solidFill>
            <a:prstDash val="solid"/>
            <a:round/>
            <a:headEnd type="none" w="med" len="med"/>
            <a:tailEnd type="none" w="med" len="med"/>
          </a:ln>
          <a:effectLst/>
        </p:spPr>
      </p:cxnSp>
      <p:sp>
        <p:nvSpPr>
          <p:cNvPr id="16" name="TextBox 15"/>
          <p:cNvSpPr txBox="1"/>
          <p:nvPr/>
        </p:nvSpPr>
        <p:spPr>
          <a:xfrm>
            <a:off x="3863989" y="5772090"/>
            <a:ext cx="1552854" cy="400110"/>
          </a:xfrm>
          <a:prstGeom prst="rect">
            <a:avLst/>
          </a:prstGeom>
          <a:noFill/>
        </p:spPr>
        <p:txBody>
          <a:bodyPr wrap="none" rtlCol="0">
            <a:spAutoFit/>
          </a:bodyPr>
          <a:lstStyle/>
          <a:p>
            <a:pPr algn="ctr"/>
            <a:r>
              <a:rPr lang="en-US" sz="2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Subconcepts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Oval 16"/>
          <p:cNvSpPr/>
          <p:nvPr/>
        </p:nvSpPr>
        <p:spPr bwMode="auto">
          <a:xfrm>
            <a:off x="1143000" y="4343400"/>
            <a:ext cx="1752600" cy="111487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cxnSp>
        <p:nvCxnSpPr>
          <p:cNvPr id="18" name="Straight Arrow Connector 17"/>
          <p:cNvCxnSpPr>
            <a:stCxn id="16" idx="1"/>
            <a:endCxn id="17" idx="6"/>
          </p:cNvCxnSpPr>
          <p:nvPr/>
        </p:nvCxnSpPr>
        <p:spPr bwMode="auto">
          <a:xfrm flipH="1" flipV="1">
            <a:off x="2895600" y="4900839"/>
            <a:ext cx="968389" cy="1071306"/>
          </a:xfrm>
          <a:prstGeom prst="straightConnector1">
            <a:avLst/>
          </a:prstGeom>
          <a:noFill/>
          <a:ln w="28575" cap="flat" cmpd="sng" algn="ctr">
            <a:solidFill>
              <a:srgbClr val="FF0000"/>
            </a:solidFill>
            <a:prstDash val="solid"/>
            <a:round/>
            <a:headEnd type="none" w="med" len="med"/>
            <a:tailEnd type="none" w="med" len="med"/>
          </a:ln>
          <a:effectLst/>
        </p:spPr>
      </p:cxnSp>
      <p:sp>
        <p:nvSpPr>
          <p:cNvPr id="21" name="Rounded Rectangle 20"/>
          <p:cNvSpPr/>
          <p:nvPr/>
        </p:nvSpPr>
        <p:spPr bwMode="auto">
          <a:xfrm>
            <a:off x="5798291" y="5366845"/>
            <a:ext cx="1752600" cy="737961"/>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rPr>
              <a:t>Value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smtClean="0"/>
              <a:t>Real Number</a:t>
            </a:r>
            <a:endParaRPr kumimoji="0" lang="en-US" sz="1400" b="0" i="1" u="none" strike="noStrike" cap="none" normalizeH="0" baseline="0" dirty="0" smtClean="0">
              <a:ln>
                <a:noFill/>
              </a:ln>
              <a:solidFill>
                <a:schemeClr val="tx1"/>
              </a:solidFill>
              <a:effectLst/>
            </a:endParaRPr>
          </a:p>
        </p:txBody>
      </p:sp>
      <p:sp>
        <p:nvSpPr>
          <p:cNvPr id="22" name="Rounded Rectangle 21"/>
          <p:cNvSpPr/>
          <p:nvPr/>
        </p:nvSpPr>
        <p:spPr bwMode="auto">
          <a:xfrm>
            <a:off x="5798291" y="3889751"/>
            <a:ext cx="1981200" cy="1176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rPr>
              <a:t>Units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smtClean="0"/>
              <a:t>Mg per Deciliter</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400" b="0" i="1" u="none" strike="noStrike" cap="none" normalizeH="0" baseline="0" dirty="0" smtClean="0">
                <a:ln>
                  <a:noFill/>
                </a:ln>
                <a:solidFill>
                  <a:schemeClr val="tx1"/>
                </a:solidFill>
                <a:effectLst/>
              </a:rPr>
              <a:t>Grams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smtClean="0">
                <a:solidFill>
                  <a:schemeClr val="tx1"/>
                </a:solidFill>
              </a:rPr>
              <a:t>Cells per CC</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smtClean="0">
                <a:solidFill>
                  <a:schemeClr val="tx1"/>
                </a:solidFill>
              </a:rPr>
              <a:t>…</a:t>
            </a:r>
          </a:p>
        </p:txBody>
      </p:sp>
      <p:sp>
        <p:nvSpPr>
          <p:cNvPr id="23" name="Rounded Rectangle 22"/>
          <p:cNvSpPr/>
          <p:nvPr/>
        </p:nvSpPr>
        <p:spPr bwMode="auto">
          <a:xfrm>
            <a:off x="5798291" y="2371006"/>
            <a:ext cx="2057400" cy="1219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rPr>
              <a:t>Specimen Type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smtClean="0"/>
              <a:t>Blood</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400" b="0" i="1" u="none" strike="noStrike" cap="none" normalizeH="0" baseline="0" dirty="0" smtClean="0">
                <a:ln>
                  <a:noFill/>
                </a:ln>
                <a:solidFill>
                  <a:schemeClr val="tx1"/>
                </a:solidFill>
                <a:effectLst/>
              </a:rPr>
              <a:t>Pleural Fluid</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400" i="1" dirty="0" err="1" smtClean="0">
                <a:solidFill>
                  <a:schemeClr val="tx1"/>
                </a:solidFill>
              </a:rPr>
              <a:t>Ascitic</a:t>
            </a:r>
            <a:r>
              <a:rPr lang="en-US" sz="1400" i="1" dirty="0" smtClean="0">
                <a:solidFill>
                  <a:schemeClr val="tx1"/>
                </a:solidFill>
              </a:rPr>
              <a:t> Fluid</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400" b="0" i="1" u="none" strike="noStrike" cap="none" normalizeH="0" baseline="0" dirty="0" smtClean="0">
                <a:ln>
                  <a:noFill/>
                </a:ln>
                <a:solidFill>
                  <a:schemeClr val="tx1"/>
                </a:solidFill>
                <a:effectLst/>
              </a:rPr>
              <a:t>…</a:t>
            </a:r>
          </a:p>
        </p:txBody>
      </p:sp>
      <p:cxnSp>
        <p:nvCxnSpPr>
          <p:cNvPr id="25" name="Straight Arrow Connector 24"/>
          <p:cNvCxnSpPr>
            <a:endCxn id="23" idx="1"/>
          </p:cNvCxnSpPr>
          <p:nvPr/>
        </p:nvCxnSpPr>
        <p:spPr bwMode="auto">
          <a:xfrm flipV="1">
            <a:off x="3276600" y="2980606"/>
            <a:ext cx="2521691" cy="177008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6" name="Straight Arrow Connector 25"/>
          <p:cNvCxnSpPr>
            <a:stCxn id="6" idx="3"/>
            <a:endCxn id="21" idx="1"/>
          </p:cNvCxnSpPr>
          <p:nvPr/>
        </p:nvCxnSpPr>
        <p:spPr bwMode="auto">
          <a:xfrm>
            <a:off x="3276600" y="4800600"/>
            <a:ext cx="2521691" cy="93522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7" name="Straight Arrow Connector 26"/>
          <p:cNvCxnSpPr>
            <a:stCxn id="6" idx="3"/>
            <a:endCxn id="22" idx="1"/>
          </p:cNvCxnSpPr>
          <p:nvPr/>
        </p:nvCxnSpPr>
        <p:spPr bwMode="auto">
          <a:xfrm flipV="1">
            <a:off x="3276600" y="4478151"/>
            <a:ext cx="2521691" cy="32244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TextBox 18"/>
          <p:cNvSpPr txBox="1"/>
          <p:nvPr/>
        </p:nvSpPr>
        <p:spPr>
          <a:xfrm>
            <a:off x="838200" y="3562290"/>
            <a:ext cx="2427268"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Categorical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726784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Concept Look Like</a:t>
            </a:r>
            <a:endParaRPr lang="en-US" dirty="0"/>
          </a:p>
        </p:txBody>
      </p:sp>
      <p:sp>
        <p:nvSpPr>
          <p:cNvPr id="3" name="Content Placeholder 2"/>
          <p:cNvSpPr>
            <a:spLocks noGrp="1"/>
          </p:cNvSpPr>
          <p:nvPr>
            <p:ph idx="1"/>
          </p:nvPr>
        </p:nvSpPr>
        <p:spPr>
          <a:xfrm>
            <a:off x="685800" y="990600"/>
            <a:ext cx="7620000" cy="609600"/>
          </a:xfrm>
          <a:prstGeom prst="roundRect">
            <a:avLst/>
          </a:prstGeom>
        </p:spPr>
        <p:txBody>
          <a:bodyPr/>
          <a:lstStyle/>
          <a:p>
            <a:r>
              <a:rPr lang="en-US" dirty="0" smtClean="0"/>
              <a:t>Concepts can Modeled </a:t>
            </a:r>
            <a:r>
              <a:rPr lang="en-US" u="sng" dirty="0" smtClean="0"/>
              <a:t>Probabilistically</a:t>
            </a:r>
            <a:endParaRPr lang="en-US" u="sng" dirty="0"/>
          </a:p>
        </p:txBody>
      </p:sp>
      <p:sp>
        <p:nvSpPr>
          <p:cNvPr id="9" name="TextBox 8"/>
          <p:cNvSpPr txBox="1"/>
          <p:nvPr/>
        </p:nvSpPr>
        <p:spPr>
          <a:xfrm>
            <a:off x="1284491" y="2819400"/>
            <a:ext cx="1915909"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Simple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1447800" y="5181600"/>
            <a:ext cx="2114907"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Numeric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5181600" y="2895600"/>
            <a:ext cx="3077084" cy="400110"/>
          </a:xfrm>
          <a:prstGeom prst="rect">
            <a:avLst/>
          </a:prstGeom>
          <a:noFill/>
        </p:spPr>
        <p:txBody>
          <a:bodyPr wrap="non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Human Reported Concept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TextBox 12"/>
          <p:cNvSpPr txBox="1"/>
          <p:nvPr/>
        </p:nvSpPr>
        <p:spPr>
          <a:xfrm>
            <a:off x="5105400" y="5638800"/>
            <a:ext cx="3077084" cy="707886"/>
          </a:xfrm>
          <a:prstGeom prst="rect">
            <a:avLst/>
          </a:prstGeom>
          <a:noFill/>
        </p:spPr>
        <p:txBody>
          <a:bodyPr wrap="none" rtlCol="0">
            <a:spAutoFit/>
          </a:bodyPr>
          <a:lstStyle/>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Human Reported Concept</a:t>
            </a:r>
          </a:p>
          <a:p>
            <a:pPr algn="ct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(extended value set)</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77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05" y="1828800"/>
            <a:ext cx="249742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382" y="1600200"/>
            <a:ext cx="286512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594" y="4251711"/>
            <a:ext cx="3683096" cy="131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1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4" y="3206372"/>
            <a:ext cx="3467504" cy="305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ghtning Bolt 13">
            <a:hlinkClick r:id="rId6" action="ppaction://hlinkfile"/>
          </p:cNvPr>
          <p:cNvSpPr/>
          <p:nvPr/>
        </p:nvSpPr>
        <p:spPr bwMode="auto">
          <a:xfrm>
            <a:off x="7772400" y="381000"/>
            <a:ext cx="533400" cy="457200"/>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724264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 Concept Look Like</a:t>
            </a:r>
            <a:endParaRPr lang="en-US" dirty="0"/>
          </a:p>
        </p:txBody>
      </p:sp>
      <p:sp>
        <p:nvSpPr>
          <p:cNvPr id="3" name="Content Placeholder 2"/>
          <p:cNvSpPr>
            <a:spLocks noGrp="1"/>
          </p:cNvSpPr>
          <p:nvPr>
            <p:ph idx="1"/>
          </p:nvPr>
        </p:nvSpPr>
        <p:spPr>
          <a:xfrm>
            <a:off x="457200" y="990600"/>
            <a:ext cx="8153400" cy="609600"/>
          </a:xfrm>
          <a:prstGeom prst="roundRect">
            <a:avLst/>
          </a:prstGeom>
        </p:spPr>
        <p:txBody>
          <a:bodyPr/>
          <a:lstStyle/>
          <a:p>
            <a:r>
              <a:rPr lang="en-US" dirty="0" smtClean="0"/>
              <a:t>Concepts are (in part) defined by their relationships.  </a:t>
            </a:r>
            <a:endParaRPr lang="en-US" dirty="0"/>
          </a:p>
        </p:txBody>
      </p:sp>
      <p:sp>
        <p:nvSpPr>
          <p:cNvPr id="5" name="Rounded Rectangle 4"/>
          <p:cNvSpPr/>
          <p:nvPr/>
        </p:nvSpPr>
        <p:spPr bwMode="auto">
          <a:xfrm>
            <a:off x="228600" y="1943100"/>
            <a:ext cx="1600200" cy="1066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Pneumonia</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p:txBody>
      </p:sp>
      <p:sp>
        <p:nvSpPr>
          <p:cNvPr id="6" name="Rounded Rectangle 5"/>
          <p:cNvSpPr/>
          <p:nvPr/>
        </p:nvSpPr>
        <p:spPr bwMode="auto">
          <a:xfrm>
            <a:off x="762000" y="3848100"/>
            <a:ext cx="2362200" cy="13716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White</a:t>
            </a:r>
            <a:r>
              <a:rPr kumimoji="0" lang="en-US" sz="1800" b="0" i="0" u="sng" strike="noStrike" cap="none" normalizeH="0" dirty="0" smtClean="0">
                <a:ln>
                  <a:noFill/>
                </a:ln>
                <a:solidFill>
                  <a:schemeClr val="tx1"/>
                </a:solidFill>
                <a:effectLst/>
              </a:rPr>
              <a:t> Blood Count</a:t>
            </a:r>
            <a:endParaRPr kumimoji="0" lang="en-US" sz="1800" b="0" i="0" u="sng"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Specimen Type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Units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Value</a:t>
            </a:r>
            <a:endParaRPr kumimoji="0" lang="en-US" sz="1800" b="0" i="1" u="none" strike="noStrike" cap="none" normalizeH="0" baseline="0" dirty="0" smtClean="0">
              <a:ln>
                <a:noFill/>
              </a:ln>
              <a:solidFill>
                <a:schemeClr val="tx1"/>
              </a:solidFill>
              <a:effectLst/>
            </a:endParaRPr>
          </a:p>
        </p:txBody>
      </p:sp>
      <p:sp>
        <p:nvSpPr>
          <p:cNvPr id="7" name="Rounded Rectangle 6"/>
          <p:cNvSpPr/>
          <p:nvPr/>
        </p:nvSpPr>
        <p:spPr bwMode="auto">
          <a:xfrm>
            <a:off x="6629400" y="1447800"/>
            <a:ext cx="2362200" cy="2057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Pulmonary Infiltrate (Chest X-ray Report)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Possible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Unknown</a:t>
            </a:r>
            <a:endParaRPr kumimoji="0" lang="en-US" sz="1800" b="0" i="1" u="none" strike="noStrike" cap="none" normalizeH="0" baseline="0" dirty="0" smtClean="0">
              <a:ln>
                <a:noFill/>
              </a:ln>
              <a:solidFill>
                <a:schemeClr val="tx1"/>
              </a:solidFill>
              <a:effectLst/>
            </a:endParaRPr>
          </a:p>
        </p:txBody>
      </p:sp>
      <p:sp>
        <p:nvSpPr>
          <p:cNvPr id="9" name="Rounded Rectangle 8"/>
          <p:cNvSpPr/>
          <p:nvPr/>
        </p:nvSpPr>
        <p:spPr bwMode="auto">
          <a:xfrm>
            <a:off x="5791200" y="3733800"/>
            <a:ext cx="2362200" cy="16002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White</a:t>
            </a:r>
            <a:r>
              <a:rPr kumimoji="0" lang="en-US" sz="1800" b="0" i="0" u="sng" strike="noStrike" cap="none" normalizeH="0" dirty="0" smtClean="0">
                <a:ln>
                  <a:noFill/>
                </a:ln>
                <a:solidFill>
                  <a:schemeClr val="tx1"/>
                </a:solidFill>
                <a:effectLst/>
              </a:rPr>
              <a:t> Blood Count</a:t>
            </a:r>
            <a:endParaRPr kumimoji="0" lang="en-US" sz="1800" b="0" i="0" u="sng" strike="noStrike" cap="none" normalizeH="0" baseline="0" dirty="0" smtClean="0">
              <a:ln>
                <a:noFill/>
              </a:ln>
              <a:solidFill>
                <a:schemeClr val="tx1"/>
              </a:solidFill>
              <a:effectLst/>
            </a:endParaRP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Elevated</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Normal</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solidFill>
                  <a:schemeClr val="tx1"/>
                </a:solidFill>
              </a:rPr>
              <a:t>Reduced</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Unavailable</a:t>
            </a:r>
          </a:p>
        </p:txBody>
      </p:sp>
      <p:sp>
        <p:nvSpPr>
          <p:cNvPr id="11" name="Rounded Rectangle 10"/>
          <p:cNvSpPr/>
          <p:nvPr/>
        </p:nvSpPr>
        <p:spPr bwMode="auto">
          <a:xfrm>
            <a:off x="2895600" y="1943100"/>
            <a:ext cx="2209800" cy="10668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rPr>
              <a:t>Pulmonary Infiltrate</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1800" i="1" dirty="0" smtClean="0"/>
              <a:t>Present</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1800" b="0" i="1" u="none" strike="noStrike" cap="none" normalizeH="0" baseline="0" dirty="0" smtClean="0">
                <a:ln>
                  <a:noFill/>
                </a:ln>
                <a:solidFill>
                  <a:schemeClr val="tx1"/>
                </a:solidFill>
                <a:effectLst/>
              </a:rPr>
              <a:t>Absent</a:t>
            </a:r>
          </a:p>
        </p:txBody>
      </p:sp>
      <p:cxnSp>
        <p:nvCxnSpPr>
          <p:cNvPr id="12" name="Straight Arrow Connector 11"/>
          <p:cNvCxnSpPr>
            <a:stCxn id="5" idx="3"/>
            <a:endCxn id="11" idx="1"/>
          </p:cNvCxnSpPr>
          <p:nvPr/>
        </p:nvCxnSpPr>
        <p:spPr bwMode="auto">
          <a:xfrm>
            <a:off x="1828800" y="2476500"/>
            <a:ext cx="10668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11" idx="3"/>
            <a:endCxn id="7" idx="1"/>
          </p:cNvCxnSpPr>
          <p:nvPr/>
        </p:nvCxnSpPr>
        <p:spPr bwMode="auto">
          <a:xfrm>
            <a:off x="5105400" y="2476500"/>
            <a:ext cx="15240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1905000" y="2057400"/>
            <a:ext cx="838616" cy="369332"/>
          </a:xfrm>
          <a:prstGeom prst="rect">
            <a:avLst/>
          </a:prstGeom>
          <a:noFill/>
        </p:spPr>
        <p:txBody>
          <a:bodyPr wrap="none" rtlCol="0">
            <a:spAutoFit/>
          </a:bodyPr>
          <a:lstStyle/>
          <a:p>
            <a:r>
              <a:rPr lang="en-US" sz="1800" dirty="0" smtClean="0"/>
              <a:t>Causes</a:t>
            </a:r>
            <a:endParaRPr lang="en-US" sz="1800" dirty="0"/>
          </a:p>
        </p:txBody>
      </p:sp>
      <p:sp>
        <p:nvSpPr>
          <p:cNvPr id="20" name="TextBox 19"/>
          <p:cNvSpPr txBox="1"/>
          <p:nvPr/>
        </p:nvSpPr>
        <p:spPr>
          <a:xfrm>
            <a:off x="5181600" y="2069068"/>
            <a:ext cx="1332404" cy="369332"/>
          </a:xfrm>
          <a:prstGeom prst="rect">
            <a:avLst/>
          </a:prstGeom>
          <a:noFill/>
        </p:spPr>
        <p:txBody>
          <a:bodyPr wrap="none" rtlCol="0">
            <a:spAutoFit/>
          </a:bodyPr>
          <a:lstStyle/>
          <a:p>
            <a:r>
              <a:rPr lang="en-US" sz="1800" dirty="0" smtClean="0"/>
              <a:t>Reported As</a:t>
            </a:r>
            <a:endParaRPr lang="en-US" sz="1800" dirty="0"/>
          </a:p>
        </p:txBody>
      </p:sp>
      <p:cxnSp>
        <p:nvCxnSpPr>
          <p:cNvPr id="21" name="Straight Arrow Connector 20"/>
          <p:cNvCxnSpPr>
            <a:stCxn id="6" idx="3"/>
            <a:endCxn id="9" idx="1"/>
          </p:cNvCxnSpPr>
          <p:nvPr/>
        </p:nvCxnSpPr>
        <p:spPr bwMode="auto">
          <a:xfrm>
            <a:off x="3124200" y="4533900"/>
            <a:ext cx="2667000" cy="0"/>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3540069" y="4572000"/>
            <a:ext cx="1769385" cy="923330"/>
          </a:xfrm>
          <a:prstGeom prst="rect">
            <a:avLst/>
          </a:prstGeom>
          <a:noFill/>
        </p:spPr>
        <p:txBody>
          <a:bodyPr wrap="none" rtlCol="0">
            <a:spAutoFit/>
          </a:bodyPr>
          <a:lstStyle/>
          <a:p>
            <a:r>
              <a:rPr lang="en-US" sz="1800" i="1" u="sng" dirty="0" smtClean="0"/>
              <a:t>Value </a:t>
            </a:r>
            <a:r>
              <a:rPr lang="en-US" sz="1800" i="1" u="sng" dirty="0" err="1" smtClean="0"/>
              <a:t>Thesholds</a:t>
            </a:r>
            <a:r>
              <a:rPr lang="en-US" sz="1800" dirty="0" smtClean="0"/>
              <a:t>:</a:t>
            </a:r>
          </a:p>
          <a:p>
            <a:r>
              <a:rPr lang="en-US" sz="1800" dirty="0"/>
              <a:t> </a:t>
            </a:r>
            <a:r>
              <a:rPr lang="en-US" sz="1800" dirty="0" smtClean="0"/>
              <a:t>  High-9,000</a:t>
            </a:r>
          </a:p>
          <a:p>
            <a:r>
              <a:rPr lang="en-US" sz="1800" dirty="0"/>
              <a:t> </a:t>
            </a:r>
            <a:r>
              <a:rPr lang="en-US" sz="1800" dirty="0" smtClean="0"/>
              <a:t>  Low-2,000</a:t>
            </a:r>
            <a:endParaRPr lang="en-US" sz="1800" dirty="0"/>
          </a:p>
        </p:txBody>
      </p:sp>
      <p:sp>
        <p:nvSpPr>
          <p:cNvPr id="27" name="TextBox 26"/>
          <p:cNvSpPr txBox="1"/>
          <p:nvPr/>
        </p:nvSpPr>
        <p:spPr>
          <a:xfrm>
            <a:off x="3505200" y="3849469"/>
            <a:ext cx="1769047" cy="646331"/>
          </a:xfrm>
          <a:prstGeom prst="rect">
            <a:avLst/>
          </a:prstGeom>
          <a:noFill/>
        </p:spPr>
        <p:txBody>
          <a:bodyPr wrap="none" rtlCol="0">
            <a:spAutoFit/>
          </a:bodyPr>
          <a:lstStyle/>
          <a:p>
            <a:r>
              <a:rPr lang="en-US" sz="1800" i="1" u="sng" dirty="0" smtClean="0"/>
              <a:t>Specimen</a:t>
            </a:r>
            <a:r>
              <a:rPr lang="en-US" sz="1800" dirty="0" smtClean="0"/>
              <a:t>: Blood</a:t>
            </a:r>
          </a:p>
          <a:p>
            <a:r>
              <a:rPr lang="en-US" sz="1800" i="1" u="sng" dirty="0" smtClean="0"/>
              <a:t>Units</a:t>
            </a:r>
            <a:r>
              <a:rPr lang="en-US" sz="1800" dirty="0" smtClean="0"/>
              <a:t>: Cells/CC</a:t>
            </a:r>
          </a:p>
        </p:txBody>
      </p:sp>
    </p:spTree>
    <p:extLst>
      <p:ext uri="{BB962C8B-B14F-4D97-AF65-F5344CB8AC3E}">
        <p14:creationId xmlns:p14="http://schemas.microsoft.com/office/powerpoint/2010/main" val="2375099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10" y="1447800"/>
            <a:ext cx="9176690" cy="10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42" y="2581275"/>
            <a:ext cx="903922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What Does a Concept Look Like</a:t>
            </a:r>
            <a:endParaRPr lang="en-US" dirty="0"/>
          </a:p>
        </p:txBody>
      </p:sp>
      <p:sp>
        <p:nvSpPr>
          <p:cNvPr id="3" name="Content Placeholder 2"/>
          <p:cNvSpPr>
            <a:spLocks noGrp="1"/>
          </p:cNvSpPr>
          <p:nvPr>
            <p:ph idx="1"/>
          </p:nvPr>
        </p:nvSpPr>
        <p:spPr>
          <a:xfrm>
            <a:off x="457200" y="990600"/>
            <a:ext cx="8382000" cy="609600"/>
          </a:xfrm>
          <a:prstGeom prst="roundRect">
            <a:avLst/>
          </a:prstGeom>
        </p:spPr>
        <p:txBody>
          <a:bodyPr/>
          <a:lstStyle/>
          <a:p>
            <a:r>
              <a:rPr lang="en-US" dirty="0" smtClean="0"/>
              <a:t>And there are a number of ways to compute Concepts.  </a:t>
            </a:r>
            <a:endParaRPr lang="en-US" dirty="0"/>
          </a:p>
        </p:txBody>
      </p:sp>
      <p:sp>
        <p:nvSpPr>
          <p:cNvPr id="19" name="TextBox 18"/>
          <p:cNvSpPr txBox="1"/>
          <p:nvPr/>
        </p:nvSpPr>
        <p:spPr>
          <a:xfrm>
            <a:off x="1980784" y="1600200"/>
            <a:ext cx="838616" cy="369332"/>
          </a:xfrm>
          <a:prstGeom prst="rect">
            <a:avLst/>
          </a:prstGeom>
          <a:noFill/>
        </p:spPr>
        <p:txBody>
          <a:bodyPr wrap="none" rtlCol="0">
            <a:spAutoFit/>
          </a:bodyPr>
          <a:lstStyle/>
          <a:p>
            <a:r>
              <a:rPr lang="en-US" sz="1800" dirty="0" smtClean="0"/>
              <a:t>Causes</a:t>
            </a:r>
            <a:endParaRPr lang="en-US" sz="1800" dirty="0"/>
          </a:p>
        </p:txBody>
      </p:sp>
      <p:sp>
        <p:nvSpPr>
          <p:cNvPr id="20" name="TextBox 19"/>
          <p:cNvSpPr txBox="1"/>
          <p:nvPr/>
        </p:nvSpPr>
        <p:spPr>
          <a:xfrm>
            <a:off x="4876800" y="1600200"/>
            <a:ext cx="1332404" cy="369332"/>
          </a:xfrm>
          <a:prstGeom prst="rect">
            <a:avLst/>
          </a:prstGeom>
          <a:noFill/>
        </p:spPr>
        <p:txBody>
          <a:bodyPr wrap="none" rtlCol="0">
            <a:spAutoFit/>
          </a:bodyPr>
          <a:lstStyle/>
          <a:p>
            <a:r>
              <a:rPr lang="en-US" sz="1800" dirty="0" smtClean="0"/>
              <a:t>Reported As</a:t>
            </a:r>
            <a:endParaRPr lang="en-US" sz="1800" dirty="0"/>
          </a:p>
        </p:txBody>
      </p:sp>
      <p:sp>
        <p:nvSpPr>
          <p:cNvPr id="24" name="TextBox 23"/>
          <p:cNvSpPr txBox="1"/>
          <p:nvPr/>
        </p:nvSpPr>
        <p:spPr>
          <a:xfrm>
            <a:off x="5774415" y="4343400"/>
            <a:ext cx="1769385" cy="923330"/>
          </a:xfrm>
          <a:prstGeom prst="rect">
            <a:avLst/>
          </a:prstGeom>
          <a:noFill/>
        </p:spPr>
        <p:txBody>
          <a:bodyPr wrap="none" rtlCol="0">
            <a:spAutoFit/>
          </a:bodyPr>
          <a:lstStyle/>
          <a:p>
            <a:r>
              <a:rPr lang="en-US" sz="1800" i="1" u="sng" dirty="0" smtClean="0"/>
              <a:t>Value </a:t>
            </a:r>
            <a:r>
              <a:rPr lang="en-US" sz="1800" i="1" u="sng" dirty="0" err="1" smtClean="0"/>
              <a:t>Thesholds</a:t>
            </a:r>
            <a:r>
              <a:rPr lang="en-US" sz="1800" dirty="0" smtClean="0"/>
              <a:t>:</a:t>
            </a:r>
          </a:p>
          <a:p>
            <a:r>
              <a:rPr lang="en-US" sz="1800" dirty="0"/>
              <a:t> </a:t>
            </a:r>
            <a:r>
              <a:rPr lang="en-US" sz="1800" dirty="0" smtClean="0"/>
              <a:t>  High-9,000</a:t>
            </a:r>
          </a:p>
          <a:p>
            <a:r>
              <a:rPr lang="en-US" sz="1800" dirty="0"/>
              <a:t> </a:t>
            </a:r>
            <a:r>
              <a:rPr lang="en-US" sz="1800" dirty="0" smtClean="0"/>
              <a:t>  Low-2,000</a:t>
            </a:r>
            <a:endParaRPr lang="en-US" sz="1800" dirty="0"/>
          </a:p>
        </p:txBody>
      </p:sp>
      <p:sp>
        <p:nvSpPr>
          <p:cNvPr id="27" name="TextBox 26"/>
          <p:cNvSpPr txBox="1"/>
          <p:nvPr/>
        </p:nvSpPr>
        <p:spPr>
          <a:xfrm>
            <a:off x="2133600" y="5144869"/>
            <a:ext cx="1769047" cy="646331"/>
          </a:xfrm>
          <a:prstGeom prst="rect">
            <a:avLst/>
          </a:prstGeom>
          <a:noFill/>
        </p:spPr>
        <p:txBody>
          <a:bodyPr wrap="none" rtlCol="0">
            <a:spAutoFit/>
          </a:bodyPr>
          <a:lstStyle/>
          <a:p>
            <a:r>
              <a:rPr lang="en-US" sz="1800" i="1" u="sng" dirty="0" smtClean="0"/>
              <a:t>Specimen</a:t>
            </a:r>
            <a:r>
              <a:rPr lang="en-US" sz="1800" dirty="0" smtClean="0"/>
              <a:t>: Blood</a:t>
            </a:r>
          </a:p>
          <a:p>
            <a:r>
              <a:rPr lang="en-US" sz="1800" i="1" u="sng" dirty="0" smtClean="0"/>
              <a:t>Units</a:t>
            </a:r>
            <a:r>
              <a:rPr lang="en-US" sz="1800" dirty="0" smtClean="0"/>
              <a:t>: Cells/CC</a:t>
            </a:r>
          </a:p>
        </p:txBody>
      </p:sp>
      <p:sp>
        <p:nvSpPr>
          <p:cNvPr id="10" name="Lightning Bolt 9">
            <a:hlinkClick r:id="rId4" action="ppaction://hlinkfile"/>
          </p:cNvPr>
          <p:cNvSpPr/>
          <p:nvPr/>
        </p:nvSpPr>
        <p:spPr bwMode="auto">
          <a:xfrm>
            <a:off x="7772400" y="381000"/>
            <a:ext cx="533400" cy="457200"/>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483450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09600" y="1447800"/>
            <a:ext cx="7620000" cy="4191000"/>
          </a:xfrm>
        </p:spPr>
        <p:txBody>
          <a:bodyPr/>
          <a:lstStyle/>
          <a:p>
            <a:pPr>
              <a:lnSpc>
                <a:spcPct val="100000"/>
              </a:lnSpc>
              <a:buFont typeface="Arial"/>
              <a:buChar char="•"/>
            </a:pPr>
            <a:r>
              <a:rPr lang="en-US" dirty="0" smtClean="0"/>
              <a:t>Graphical Probabilistic Models can capture the Semantics of Medical Diagnosis.</a:t>
            </a:r>
          </a:p>
          <a:p>
            <a:pPr>
              <a:lnSpc>
                <a:spcPct val="100000"/>
              </a:lnSpc>
              <a:buFont typeface="Arial"/>
              <a:buChar char="•"/>
            </a:pPr>
            <a:r>
              <a:rPr lang="en-US" dirty="0" smtClean="0"/>
              <a:t>These models can be manufactured using data collected during the course of care.</a:t>
            </a:r>
          </a:p>
          <a:p>
            <a:pPr>
              <a:lnSpc>
                <a:spcPct val="100000"/>
              </a:lnSpc>
              <a:buFont typeface="Arial"/>
              <a:buChar char="•"/>
            </a:pPr>
            <a:r>
              <a:rPr lang="en-US" dirty="0" smtClean="0"/>
              <a:t>Probabilistic models can participate in clinical care.</a:t>
            </a:r>
          </a:p>
          <a:p>
            <a:pPr>
              <a:lnSpc>
                <a:spcPct val="100000"/>
              </a:lnSpc>
              <a:buFont typeface="Arial"/>
              <a:buChar char="•"/>
            </a:pPr>
            <a:r>
              <a:rPr lang="en-US" dirty="0" smtClean="0"/>
              <a:t>Medical terminologies, embedded in Ontologies can help to develop these models.</a:t>
            </a:r>
          </a:p>
          <a:p>
            <a:pPr>
              <a:lnSpc>
                <a:spcPct val="100000"/>
              </a:lnSpc>
              <a:buFont typeface="Arial"/>
              <a:buChar char="•"/>
            </a:pPr>
            <a:endParaRPr lang="en-US" dirty="0"/>
          </a:p>
        </p:txBody>
      </p:sp>
    </p:spTree>
    <p:extLst>
      <p:ext uri="{BB962C8B-B14F-4D97-AF65-F5344CB8AC3E}">
        <p14:creationId xmlns:p14="http://schemas.microsoft.com/office/powerpoint/2010/main" val="11047502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BD06663_"/>
          <p:cNvPicPr>
            <a:picLocks noChangeAspect="1" noChangeArrowheads="1"/>
          </p:cNvPicPr>
          <p:nvPr/>
        </p:nvPicPr>
        <p:blipFill>
          <a:blip r:embed="rId2" cstate="print"/>
          <a:srcRect/>
          <a:stretch>
            <a:fillRect/>
          </a:stretch>
        </p:blipFill>
        <p:spPr bwMode="auto">
          <a:xfrm>
            <a:off x="1752600" y="1143000"/>
            <a:ext cx="4876800" cy="4230688"/>
          </a:xfrm>
          <a:prstGeom prst="rect">
            <a:avLst/>
          </a:prstGeom>
          <a:noFill/>
        </p:spPr>
      </p:pic>
      <p:sp>
        <p:nvSpPr>
          <p:cNvPr id="33795" name="Text Box 3"/>
          <p:cNvSpPr txBox="1">
            <a:spLocks noChangeArrowheads="1"/>
          </p:cNvSpPr>
          <p:nvPr/>
        </p:nvSpPr>
        <p:spPr bwMode="auto">
          <a:xfrm>
            <a:off x="2971800" y="5588000"/>
            <a:ext cx="2179638" cy="519113"/>
          </a:xfrm>
          <a:prstGeom prst="rect">
            <a:avLst/>
          </a:prstGeom>
          <a:noFill/>
          <a:ln w="12700" cap="sq">
            <a:noFill/>
            <a:miter lim="800000"/>
            <a:headEnd type="none" w="sm" len="sm"/>
            <a:tailEnd type="none" w="sm" len="sm"/>
          </a:ln>
          <a:effectLst/>
        </p:spPr>
        <p:txBody>
          <a:bodyPr wrap="none">
            <a:spAutoFit/>
          </a:bodyPr>
          <a:lstStyle/>
          <a:p>
            <a:r>
              <a:rPr lang="en-US" sz="2800" b="1" i="1" u="sng">
                <a:effectLst>
                  <a:outerShdw blurRad="38100" dist="38100" dir="2700000" algn="tl">
                    <a:srgbClr val="C0C0C0"/>
                  </a:outerShdw>
                </a:effectLst>
                <a:latin typeface="Times New Roman" pitchFamily="18" charset="0"/>
              </a:rPr>
              <a:t>Questions???</a:t>
            </a:r>
          </a:p>
        </p:txBody>
      </p:sp>
      <p:sp>
        <p:nvSpPr>
          <p:cNvPr id="5" name="Rectangle 2"/>
          <p:cNvSpPr txBox="1">
            <a:spLocks noChangeArrowheads="1"/>
          </p:cNvSpPr>
          <p:nvPr/>
        </p:nvSpPr>
        <p:spPr>
          <a:xfrm>
            <a:off x="0" y="76200"/>
            <a:ext cx="9144000" cy="914400"/>
          </a:xfrm>
          <a:prstGeom prst="rect">
            <a:avLst/>
          </a:prstGeom>
          <a:noFill/>
        </p:spPr>
        <p:txBody>
          <a:bodyPr/>
          <a:lstStyle>
            <a:lvl1pPr algn="l" rtl="0" eaLnBrk="1" fontAlgn="base" hangingPunct="1">
              <a:spcBef>
                <a:spcPct val="0"/>
              </a:spcBef>
              <a:spcAft>
                <a:spcPct val="0"/>
              </a:spcAft>
              <a:defRPr sz="3400" b="1">
                <a:solidFill>
                  <a:srgbClr val="32689B"/>
                </a:solidFill>
                <a:latin typeface="+mj-lt"/>
                <a:ea typeface="+mj-ea"/>
                <a:cs typeface="+mj-cs"/>
              </a:defRPr>
            </a:lvl1pPr>
            <a:lvl2pPr algn="l" rtl="0" eaLnBrk="1" fontAlgn="base" hangingPunct="1">
              <a:spcBef>
                <a:spcPct val="0"/>
              </a:spcBef>
              <a:spcAft>
                <a:spcPct val="0"/>
              </a:spcAft>
              <a:defRPr sz="3400" b="1">
                <a:solidFill>
                  <a:srgbClr val="32689B"/>
                </a:solidFill>
                <a:latin typeface="Arial" charset="0"/>
              </a:defRPr>
            </a:lvl2pPr>
            <a:lvl3pPr algn="l" rtl="0" eaLnBrk="1" fontAlgn="base" hangingPunct="1">
              <a:spcBef>
                <a:spcPct val="0"/>
              </a:spcBef>
              <a:spcAft>
                <a:spcPct val="0"/>
              </a:spcAft>
              <a:defRPr sz="3400" b="1">
                <a:solidFill>
                  <a:srgbClr val="32689B"/>
                </a:solidFill>
                <a:latin typeface="Arial" charset="0"/>
              </a:defRPr>
            </a:lvl3pPr>
            <a:lvl4pPr algn="l" rtl="0" eaLnBrk="1" fontAlgn="base" hangingPunct="1">
              <a:spcBef>
                <a:spcPct val="0"/>
              </a:spcBef>
              <a:spcAft>
                <a:spcPct val="0"/>
              </a:spcAft>
              <a:defRPr sz="3400" b="1">
                <a:solidFill>
                  <a:srgbClr val="32689B"/>
                </a:solidFill>
                <a:latin typeface="Arial" charset="0"/>
              </a:defRPr>
            </a:lvl4pPr>
            <a:lvl5pPr algn="l" rtl="0" eaLnBrk="1" fontAlgn="base" hangingPunct="1">
              <a:spcBef>
                <a:spcPct val="0"/>
              </a:spcBef>
              <a:spcAft>
                <a:spcPct val="0"/>
              </a:spcAft>
              <a:defRPr sz="3400" b="1">
                <a:solidFill>
                  <a:srgbClr val="32689B"/>
                </a:solidFill>
                <a:latin typeface="Arial" charset="0"/>
              </a:defRPr>
            </a:lvl5pPr>
            <a:lvl6pPr marL="457200" algn="l" rtl="0" eaLnBrk="1" fontAlgn="base" hangingPunct="1">
              <a:spcBef>
                <a:spcPct val="0"/>
              </a:spcBef>
              <a:spcAft>
                <a:spcPct val="0"/>
              </a:spcAft>
              <a:defRPr sz="3400" b="1">
                <a:solidFill>
                  <a:srgbClr val="32689B"/>
                </a:solidFill>
                <a:latin typeface="Arial" charset="0"/>
              </a:defRPr>
            </a:lvl6pPr>
            <a:lvl7pPr marL="914400" algn="l" rtl="0" eaLnBrk="1" fontAlgn="base" hangingPunct="1">
              <a:spcBef>
                <a:spcPct val="0"/>
              </a:spcBef>
              <a:spcAft>
                <a:spcPct val="0"/>
              </a:spcAft>
              <a:defRPr sz="3400" b="1">
                <a:solidFill>
                  <a:srgbClr val="32689B"/>
                </a:solidFill>
                <a:latin typeface="Arial" charset="0"/>
              </a:defRPr>
            </a:lvl7pPr>
            <a:lvl8pPr marL="1371600" algn="l" rtl="0" eaLnBrk="1" fontAlgn="base" hangingPunct="1">
              <a:spcBef>
                <a:spcPct val="0"/>
              </a:spcBef>
              <a:spcAft>
                <a:spcPct val="0"/>
              </a:spcAft>
              <a:defRPr sz="3400" b="1">
                <a:solidFill>
                  <a:srgbClr val="32689B"/>
                </a:solidFill>
                <a:latin typeface="Arial" charset="0"/>
              </a:defRPr>
            </a:lvl8pPr>
            <a:lvl9pPr marL="1828800" algn="l" rtl="0" eaLnBrk="1" fontAlgn="base" hangingPunct="1">
              <a:spcBef>
                <a:spcPct val="0"/>
              </a:spcBef>
              <a:spcAft>
                <a:spcPct val="0"/>
              </a:spcAft>
              <a:defRPr sz="3400" b="1">
                <a:solidFill>
                  <a:srgbClr val="32689B"/>
                </a:solidFill>
                <a:latin typeface="Arial" charset="0"/>
              </a:defRPr>
            </a:lvl9pPr>
          </a:lstStyle>
          <a:p>
            <a:r>
              <a:rPr lang="en-US" dirty="0" smtClean="0"/>
              <a:t>Comments and Questions</a:t>
            </a:r>
          </a:p>
        </p:txBody>
      </p:sp>
    </p:spTree>
    <p:extLst>
      <p:ext uri="{BB962C8B-B14F-4D97-AF65-F5344CB8AC3E}">
        <p14:creationId xmlns:p14="http://schemas.microsoft.com/office/powerpoint/2010/main" val="190255559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01000" cy="685800"/>
          </a:xfrm>
        </p:spPr>
        <p:txBody>
          <a:bodyPr/>
          <a:lstStyle/>
          <a:p>
            <a:r>
              <a:rPr lang="en-US" sz="2800" dirty="0" smtClean="0"/>
              <a:t>Probability and Semantics</a:t>
            </a:r>
            <a:endParaRPr lang="en-US" sz="2800" dirty="0"/>
          </a:p>
        </p:txBody>
      </p:sp>
      <p:sp>
        <p:nvSpPr>
          <p:cNvPr id="4" name="Rounded Rectangle 3"/>
          <p:cNvSpPr/>
          <p:nvPr/>
        </p:nvSpPr>
        <p:spPr bwMode="auto">
          <a:xfrm>
            <a:off x="381000" y="1981200"/>
            <a:ext cx="14478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r>
              <a:rPr lang="en-US" sz="1800" u="sng" dirty="0">
                <a:solidFill>
                  <a:schemeClr val="tx1"/>
                </a:solidFill>
              </a:rPr>
              <a:t>Disease</a:t>
            </a:r>
          </a:p>
        </p:txBody>
      </p:sp>
      <p:sp>
        <p:nvSpPr>
          <p:cNvPr id="5" name="Rounded Rectangle 4"/>
          <p:cNvSpPr/>
          <p:nvPr/>
        </p:nvSpPr>
        <p:spPr bwMode="auto">
          <a:xfrm>
            <a:off x="3048000" y="1981200"/>
            <a:ext cx="11430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Finding</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7" name="Straight Arrow Connector 6"/>
          <p:cNvCxnSpPr>
            <a:stCxn id="4" idx="3"/>
            <a:endCxn id="5" idx="1"/>
          </p:cNvCxnSpPr>
          <p:nvPr/>
        </p:nvCxnSpPr>
        <p:spPr bwMode="auto">
          <a:xfrm>
            <a:off x="1828800" y="2247900"/>
            <a:ext cx="1219200" cy="0"/>
          </a:xfrm>
          <a:prstGeom prst="straightConnector1">
            <a:avLst/>
          </a:prstGeom>
          <a:ln>
            <a:headEnd type="none" w="med" len="med"/>
            <a:tailEnd type="arrow"/>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9" name="Rounded Rectangle 8"/>
          <p:cNvSpPr/>
          <p:nvPr/>
        </p:nvSpPr>
        <p:spPr bwMode="auto">
          <a:xfrm>
            <a:off x="381000" y="2819400"/>
            <a:ext cx="13716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Concept</a:t>
            </a:r>
            <a:endParaRPr kumimoji="0" lang="en-US" sz="2000" b="0" i="0" u="none" strike="noStrike" cap="none" normalizeH="0" baseline="0" dirty="0" smtClean="0">
              <a:ln>
                <a:noFill/>
              </a:ln>
              <a:solidFill>
                <a:schemeClr val="tx1"/>
              </a:solidFill>
              <a:effectLst/>
            </a:endParaRPr>
          </a:p>
        </p:txBody>
      </p:sp>
      <p:sp>
        <p:nvSpPr>
          <p:cNvPr id="10" name="Rounded Rectangle 9"/>
          <p:cNvSpPr/>
          <p:nvPr/>
        </p:nvSpPr>
        <p:spPr bwMode="auto">
          <a:xfrm>
            <a:off x="3048000" y="2819400"/>
            <a:ext cx="9906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Word</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11" name="Straight Arrow Connector 10"/>
          <p:cNvCxnSpPr>
            <a:stCxn id="9" idx="3"/>
            <a:endCxn id="10" idx="1"/>
          </p:cNvCxnSpPr>
          <p:nvPr/>
        </p:nvCxnSpPr>
        <p:spPr bwMode="auto">
          <a:xfrm>
            <a:off x="1752600" y="3086100"/>
            <a:ext cx="1295400" cy="0"/>
          </a:xfrm>
          <a:prstGeom prst="straightConnector1">
            <a:avLst/>
          </a:prstGeom>
          <a:ln>
            <a:headEnd type="none" w="med" len="med"/>
            <a:tailEnd type="arrow"/>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12" name="Rounded Rectangle 11"/>
          <p:cNvSpPr/>
          <p:nvPr/>
        </p:nvSpPr>
        <p:spPr bwMode="auto">
          <a:xfrm>
            <a:off x="381000" y="3733800"/>
            <a:ext cx="10668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Whole</a:t>
            </a:r>
            <a:endParaRPr kumimoji="0" lang="en-US" sz="2000" b="0" i="0" u="none" strike="noStrike" cap="none" normalizeH="0" baseline="0" dirty="0" smtClean="0">
              <a:ln>
                <a:noFill/>
              </a:ln>
              <a:solidFill>
                <a:schemeClr val="tx1"/>
              </a:solidFill>
              <a:effectLst/>
            </a:endParaRPr>
          </a:p>
        </p:txBody>
      </p:sp>
      <p:sp>
        <p:nvSpPr>
          <p:cNvPr id="13" name="Rounded Rectangle 12"/>
          <p:cNvSpPr/>
          <p:nvPr/>
        </p:nvSpPr>
        <p:spPr bwMode="auto">
          <a:xfrm>
            <a:off x="3048000" y="3733800"/>
            <a:ext cx="914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Part</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14" name="Straight Arrow Connector 13"/>
          <p:cNvCxnSpPr>
            <a:stCxn id="12" idx="3"/>
            <a:endCxn id="13" idx="1"/>
          </p:cNvCxnSpPr>
          <p:nvPr/>
        </p:nvCxnSpPr>
        <p:spPr bwMode="auto">
          <a:xfrm>
            <a:off x="1447800" y="4000500"/>
            <a:ext cx="1600200" cy="0"/>
          </a:xfrm>
          <a:prstGeom prst="straightConnector1">
            <a:avLst/>
          </a:prstGeom>
          <a:ln>
            <a:headEnd type="none" w="med" len="med"/>
            <a:tailEnd type="arrow"/>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19" name="Rounded Rectangle 18"/>
          <p:cNvSpPr/>
          <p:nvPr/>
        </p:nvSpPr>
        <p:spPr bwMode="auto">
          <a:xfrm>
            <a:off x="4648200" y="1981200"/>
            <a:ext cx="1600200" cy="533400"/>
          </a:xfrm>
          <a:prstGeom prst="roundRect">
            <a:avLst/>
          </a:prstGeom>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Pneumonia</a:t>
            </a:r>
            <a:endParaRPr kumimoji="0" lang="en-US" sz="2000" b="0" i="0" u="none" strike="noStrike" cap="none" normalizeH="0" baseline="0" dirty="0" smtClean="0">
              <a:ln>
                <a:noFill/>
              </a:ln>
              <a:solidFill>
                <a:schemeClr val="tx1"/>
              </a:solidFill>
              <a:effectLst/>
            </a:endParaRPr>
          </a:p>
        </p:txBody>
      </p:sp>
      <p:sp>
        <p:nvSpPr>
          <p:cNvPr id="20" name="Rounded Rectangle 19"/>
          <p:cNvSpPr/>
          <p:nvPr/>
        </p:nvSpPr>
        <p:spPr bwMode="auto">
          <a:xfrm>
            <a:off x="7315200" y="1981200"/>
            <a:ext cx="1143000" cy="533400"/>
          </a:xfrm>
          <a:prstGeom prst="roundRect">
            <a:avLst/>
          </a:prstGeom>
          <a:gradFill>
            <a:gsLst>
              <a:gs pos="0">
                <a:schemeClr val="accent5">
                  <a:shade val="51000"/>
                  <a:satMod val="130000"/>
                </a:schemeClr>
              </a:gs>
              <a:gs pos="80000">
                <a:schemeClr val="accent5">
                  <a:shade val="93000"/>
                  <a:satMod val="130000"/>
                </a:schemeClr>
              </a:gs>
              <a:gs pos="100000">
                <a:schemeClr val="accent5">
                  <a:shade val="94000"/>
                  <a:satMod val="135000"/>
                </a:schemeClr>
              </a:gs>
            </a:gsLst>
          </a:gradFill>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Cough</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21" name="Straight Arrow Connector 20"/>
          <p:cNvCxnSpPr>
            <a:stCxn id="19" idx="3"/>
            <a:endCxn id="20" idx="1"/>
          </p:cNvCxnSpPr>
          <p:nvPr/>
        </p:nvCxnSpPr>
        <p:spPr bwMode="auto">
          <a:xfrm>
            <a:off x="6248400" y="2247900"/>
            <a:ext cx="1066800" cy="0"/>
          </a:xfrm>
          <a:prstGeom prst="straightConnector1">
            <a:avLst/>
          </a:prstGeom>
          <a:ln>
            <a:prstDash val="dash"/>
            <a:headEnd type="none" w="med" len="med"/>
            <a:tailEnd type="arrow"/>
          </a:ln>
          <a:effectLst>
            <a:glow rad="101600">
              <a:schemeClr val="accent3">
                <a:satMod val="175000"/>
                <a:alpha val="40000"/>
              </a:schemeClr>
            </a:glow>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22" name="Rounded Rectangle 21"/>
          <p:cNvSpPr/>
          <p:nvPr/>
        </p:nvSpPr>
        <p:spPr bwMode="auto">
          <a:xfrm>
            <a:off x="4648200" y="2819400"/>
            <a:ext cx="1295400" cy="533400"/>
          </a:xfrm>
          <a:prstGeom prst="roundRect">
            <a:avLst/>
          </a:prstGeom>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Mammal</a:t>
            </a:r>
            <a:endParaRPr kumimoji="0" lang="en-US" sz="2000" b="0" i="0" u="none" strike="noStrike" cap="none" normalizeH="0" baseline="0" dirty="0" smtClean="0">
              <a:ln>
                <a:noFill/>
              </a:ln>
              <a:solidFill>
                <a:schemeClr val="tx1"/>
              </a:solidFill>
              <a:effectLst/>
            </a:endParaRPr>
          </a:p>
        </p:txBody>
      </p:sp>
      <p:sp>
        <p:nvSpPr>
          <p:cNvPr id="23" name="Rounded Rectangle 22"/>
          <p:cNvSpPr/>
          <p:nvPr/>
        </p:nvSpPr>
        <p:spPr bwMode="auto">
          <a:xfrm>
            <a:off x="7315200" y="2819400"/>
            <a:ext cx="1143000" cy="533400"/>
          </a:xfrm>
          <a:prstGeom prst="roundRect">
            <a:avLst/>
          </a:prstGeom>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Mouse</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24" name="Straight Arrow Connector 23"/>
          <p:cNvCxnSpPr>
            <a:stCxn id="22" idx="3"/>
            <a:endCxn id="23" idx="1"/>
          </p:cNvCxnSpPr>
          <p:nvPr/>
        </p:nvCxnSpPr>
        <p:spPr bwMode="auto">
          <a:xfrm>
            <a:off x="5943600" y="3086100"/>
            <a:ext cx="1371600" cy="0"/>
          </a:xfrm>
          <a:prstGeom prst="straightConnector1">
            <a:avLst/>
          </a:prstGeom>
          <a:ln>
            <a:prstDash val="dash"/>
            <a:headEnd type="none" w="med" len="med"/>
            <a:tailEnd type="arrow"/>
          </a:ln>
          <a:effectLst>
            <a:glow rad="101600">
              <a:schemeClr val="accent3">
                <a:satMod val="175000"/>
                <a:alpha val="40000"/>
              </a:schemeClr>
            </a:glow>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25" name="Rounded Rectangle 24"/>
          <p:cNvSpPr/>
          <p:nvPr/>
        </p:nvSpPr>
        <p:spPr bwMode="auto">
          <a:xfrm>
            <a:off x="4648200" y="3733800"/>
            <a:ext cx="838200" cy="533400"/>
          </a:xfrm>
          <a:prstGeom prst="roundRect">
            <a:avLst/>
          </a:prstGeom>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Hand</a:t>
            </a:r>
            <a:endParaRPr kumimoji="0" lang="en-US" sz="2000" b="0" i="0" u="none" strike="noStrike" cap="none" normalizeH="0" baseline="0" dirty="0" smtClean="0">
              <a:ln>
                <a:noFill/>
              </a:ln>
              <a:solidFill>
                <a:schemeClr val="tx1"/>
              </a:solidFill>
              <a:effectLst/>
            </a:endParaRPr>
          </a:p>
        </p:txBody>
      </p:sp>
      <p:sp>
        <p:nvSpPr>
          <p:cNvPr id="26" name="Rounded Rectangle 25"/>
          <p:cNvSpPr/>
          <p:nvPr/>
        </p:nvSpPr>
        <p:spPr bwMode="auto">
          <a:xfrm>
            <a:off x="7315200" y="3733800"/>
            <a:ext cx="1143000" cy="533400"/>
          </a:xfrm>
          <a:prstGeom prst="roundRect">
            <a:avLst/>
          </a:prstGeom>
          <a:ln>
            <a:prstDash val="dash"/>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Thumb</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27" name="Straight Arrow Connector 26"/>
          <p:cNvCxnSpPr>
            <a:stCxn id="25" idx="3"/>
            <a:endCxn id="26" idx="1"/>
          </p:cNvCxnSpPr>
          <p:nvPr/>
        </p:nvCxnSpPr>
        <p:spPr bwMode="auto">
          <a:xfrm>
            <a:off x="5486400" y="4000500"/>
            <a:ext cx="1828800" cy="0"/>
          </a:xfrm>
          <a:prstGeom prst="straightConnector1">
            <a:avLst/>
          </a:prstGeom>
          <a:ln>
            <a:prstDash val="dash"/>
            <a:headEnd type="none" w="med" len="med"/>
            <a:tailEnd type="arrow"/>
          </a:ln>
          <a:effectLst>
            <a:glow rad="101600">
              <a:schemeClr val="accent3">
                <a:satMod val="175000"/>
                <a:alpha val="40000"/>
              </a:schemeClr>
            </a:glow>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cxnSp>
      <p:sp>
        <p:nvSpPr>
          <p:cNvPr id="34" name="Rounded Rectangle 33"/>
          <p:cNvSpPr/>
          <p:nvPr/>
        </p:nvSpPr>
        <p:spPr bwMode="auto">
          <a:xfrm>
            <a:off x="2362200" y="5257800"/>
            <a:ext cx="1143000" cy="533400"/>
          </a:xfrm>
          <a:prstGeom prst="roundRect">
            <a:avLst/>
          </a:prstGeom>
          <a:solidFill>
            <a:srgbClr val="FF6600"/>
          </a:solidFill>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P(A)</a:t>
            </a:r>
            <a:endParaRPr kumimoji="0" lang="en-US" sz="2000" b="0" i="0" u="none" strike="noStrike" cap="none" normalizeH="0" baseline="0" dirty="0" smtClean="0">
              <a:ln>
                <a:noFill/>
              </a:ln>
              <a:solidFill>
                <a:schemeClr val="tx1"/>
              </a:solidFill>
              <a:effectLst/>
            </a:endParaRPr>
          </a:p>
        </p:txBody>
      </p:sp>
      <p:sp>
        <p:nvSpPr>
          <p:cNvPr id="35" name="Rounded Rectangle 34"/>
          <p:cNvSpPr/>
          <p:nvPr/>
        </p:nvSpPr>
        <p:spPr bwMode="auto">
          <a:xfrm>
            <a:off x="5029200" y="5257800"/>
            <a:ext cx="1143000" cy="533400"/>
          </a:xfrm>
          <a:prstGeom prst="roundRect">
            <a:avLst/>
          </a:prstGeom>
          <a:solidFill>
            <a:srgbClr val="FF6600"/>
          </a:solidFill>
          <a:ln>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t>P(B|A)</a:t>
            </a:r>
            <a:endParaRPr kumimoji="0" lang="en-US" sz="2000" b="0" i="0" u="none" strike="noStrike" cap="none" normalizeH="0" baseline="0" dirty="0" smtClean="0">
              <a:ln>
                <a:noFill/>
              </a:ln>
              <a:solidFill>
                <a:schemeClr val="tx1"/>
              </a:solidFill>
              <a:effectLst/>
              <a:latin typeface="Times" pitchFamily="1" charset="0"/>
            </a:endParaRPr>
          </a:p>
        </p:txBody>
      </p:sp>
      <p:cxnSp>
        <p:nvCxnSpPr>
          <p:cNvPr id="36" name="Straight Arrow Connector 35"/>
          <p:cNvCxnSpPr>
            <a:stCxn id="34" idx="3"/>
            <a:endCxn id="35" idx="1"/>
          </p:cNvCxnSpPr>
          <p:nvPr/>
        </p:nvCxnSpPr>
        <p:spPr bwMode="auto">
          <a:xfrm>
            <a:off x="3505200" y="5524500"/>
            <a:ext cx="1524000" cy="0"/>
          </a:xfrm>
          <a:prstGeom prst="straightConnector1">
            <a:avLst/>
          </a:prstGeom>
          <a:ln>
            <a:headEnd type="none" w="med" len="med"/>
            <a:tailEnd type="arrow"/>
          </a:ln>
          <a:effectLst>
            <a:outerShdw blurRad="50800" dist="38100" dir="5400000" algn="t" rotWithShape="0">
              <a:prstClr val="black">
                <a:alpha val="40000"/>
              </a:prstClr>
            </a:outerShdw>
          </a:effectLst>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cxnSp>
      <p:sp>
        <p:nvSpPr>
          <p:cNvPr id="37" name="TextBox 36"/>
          <p:cNvSpPr txBox="1"/>
          <p:nvPr/>
        </p:nvSpPr>
        <p:spPr>
          <a:xfrm>
            <a:off x="990600" y="4419600"/>
            <a:ext cx="6714549" cy="461665"/>
          </a:xfrm>
          <a:prstGeom prst="rect">
            <a:avLst/>
          </a:prstGeom>
          <a:noFill/>
        </p:spPr>
        <p:txBody>
          <a:bodyPr wrap="none" rtlCol="0">
            <a:spAutoFit/>
          </a:bodyPr>
          <a:lstStyle/>
          <a:p>
            <a:r>
              <a:rPr lang="en-US" dirty="0" smtClean="0"/>
              <a:t>The arrows provide link across which we can reason</a:t>
            </a:r>
            <a:endParaRPr lang="en-US" dirty="0"/>
          </a:p>
        </p:txBody>
      </p:sp>
      <p:sp>
        <p:nvSpPr>
          <p:cNvPr id="28" name="TextBox 27"/>
          <p:cNvSpPr txBox="1"/>
          <p:nvPr/>
        </p:nvSpPr>
        <p:spPr>
          <a:xfrm>
            <a:off x="219552" y="1066800"/>
            <a:ext cx="8894081" cy="461665"/>
          </a:xfrm>
          <a:prstGeom prst="rect">
            <a:avLst/>
          </a:prstGeom>
          <a:noFill/>
        </p:spPr>
        <p:txBody>
          <a:bodyPr wrap="none" rtlCol="0">
            <a:spAutoFit/>
          </a:bodyPr>
          <a:lstStyle/>
          <a:p>
            <a:r>
              <a:rPr lang="en-US" dirty="0" smtClean="0"/>
              <a:t>One way to think of semantics: a set of relationships between concepts</a:t>
            </a:r>
            <a:endParaRPr lang="en-US" dirty="0"/>
          </a:p>
        </p:txBody>
      </p:sp>
    </p:spTree>
    <p:extLst>
      <p:ext uri="{BB962C8B-B14F-4D97-AF65-F5344CB8AC3E}">
        <p14:creationId xmlns:p14="http://schemas.microsoft.com/office/powerpoint/2010/main" val="165378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ppt_x"/>
                                          </p:val>
                                        </p:tav>
                                        <p:tav tm="100000">
                                          <p:val>
                                            <p:strVal val="#ppt_x"/>
                                          </p:val>
                                        </p:tav>
                                      </p:tavLst>
                                    </p:anim>
                                    <p:anim calcmode="lin" valueType="num">
                                      <p:cBhvr additive="base">
                                        <p:cTn id="90" dur="500" fill="hold"/>
                                        <p:tgtEl>
                                          <p:spTgt spid="35"/>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additive="base">
                                        <p:cTn id="93" dur="500" fill="hold"/>
                                        <p:tgtEl>
                                          <p:spTgt spid="36"/>
                                        </p:tgtEl>
                                        <p:attrNameLst>
                                          <p:attrName>ppt_x</p:attrName>
                                        </p:attrNameLst>
                                      </p:cBhvr>
                                      <p:tavLst>
                                        <p:tav tm="0">
                                          <p:val>
                                            <p:strVal val="#ppt_x"/>
                                          </p:val>
                                        </p:tav>
                                        <p:tav tm="100000">
                                          <p:val>
                                            <p:strVal val="#ppt_x"/>
                                          </p:val>
                                        </p:tav>
                                      </p:tavLst>
                                    </p:anim>
                                    <p:anim calcmode="lin" valueType="num">
                                      <p:cBhvr additive="base">
                                        <p:cTn id="9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2" grpId="0" animBg="1"/>
      <p:bldP spid="13" grpId="0" animBg="1"/>
      <p:bldP spid="19" grpId="0" animBg="1"/>
      <p:bldP spid="20" grpId="0" animBg="1"/>
      <p:bldP spid="22" grpId="0" animBg="1"/>
      <p:bldP spid="23" grpId="0" animBg="1"/>
      <p:bldP spid="25" grpId="0" animBg="1"/>
      <p:bldP spid="26"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Object 2"/>
          <p:cNvGraphicFramePr>
            <a:graphicFrameLocks noGrp="1" noChangeAspect="1"/>
          </p:cNvGraphicFramePr>
          <p:nvPr>
            <p:ph idx="1"/>
            <p:extLst>
              <p:ext uri="{D42A27DB-BD31-4B8C-83A1-F6EECF244321}">
                <p14:modId xmlns:p14="http://schemas.microsoft.com/office/powerpoint/2010/main" val="2120813741"/>
              </p:ext>
            </p:extLst>
          </p:nvPr>
        </p:nvGraphicFramePr>
        <p:xfrm>
          <a:off x="15415" y="1"/>
          <a:ext cx="9128585" cy="6849990"/>
        </p:xfrm>
        <a:graphic>
          <a:graphicData uri="http://schemas.openxmlformats.org/presentationml/2006/ole">
            <mc:AlternateContent xmlns:mc="http://schemas.openxmlformats.org/markup-compatibility/2006">
              <mc:Choice xmlns:v="urn:schemas-microsoft-com:vml" Requires="v">
                <p:oleObj spid="_x0000_s177233" name="Slide" r:id="rId4" imgW="4905869" imgH="3679015" progId="PowerPoint.Slide.8">
                  <p:embed/>
                </p:oleObj>
              </mc:Choice>
              <mc:Fallback>
                <p:oleObj name="Slide" r:id="rId4" imgW="4905869" imgH="367901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15" y="1"/>
                        <a:ext cx="9128585" cy="6849990"/>
                      </a:xfrm>
                      <a:prstGeom prst="rect">
                        <a:avLst/>
                      </a:prstGeom>
                      <a:noFill/>
                      <a:ln>
                        <a:noFill/>
                      </a:ln>
                      <a:effectLst/>
                      <a:extLst/>
                    </p:spPr>
                  </p:pic>
                </p:oleObj>
              </mc:Fallback>
            </mc:AlternateContent>
          </a:graphicData>
        </a:graphic>
      </p:graphicFrame>
      <p:sp>
        <p:nvSpPr>
          <p:cNvPr id="5" name="Text Box 4"/>
          <p:cNvSpPr txBox="1">
            <a:spLocks noChangeArrowheads="1"/>
          </p:cNvSpPr>
          <p:nvPr/>
        </p:nvSpPr>
        <p:spPr bwMode="auto">
          <a:xfrm>
            <a:off x="609600" y="1295400"/>
            <a:ext cx="1768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2800" dirty="0">
                <a:solidFill>
                  <a:srgbClr val="FFFF00"/>
                </a:solidFill>
                <a:latin typeface="Arial Black" pitchFamily="34" charset="0"/>
                <a:cs typeface="Times New Roman" pitchFamily="18" charset="0"/>
              </a:rPr>
              <a:t>Patient</a:t>
            </a:r>
          </a:p>
        </p:txBody>
      </p:sp>
      <p:sp>
        <p:nvSpPr>
          <p:cNvPr id="6" name="Line 5"/>
          <p:cNvSpPr>
            <a:spLocks noChangeShapeType="1"/>
          </p:cNvSpPr>
          <p:nvPr/>
        </p:nvSpPr>
        <p:spPr bwMode="auto">
          <a:xfrm>
            <a:off x="1387475" y="1855788"/>
            <a:ext cx="762000" cy="533400"/>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29970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r>
              <a:rPr lang="en-US" sz="1200" smtClean="0">
                <a:latin typeface="Arial" charset="0"/>
              </a:rPr>
              <a:t>  # </a:t>
            </a:r>
            <a:fld id="{52B926E1-7DC7-4070-80BA-B4F4490E326D}" type="slidenum">
              <a:rPr lang="en-US" sz="1200" smtClean="0">
                <a:latin typeface="Arial" charset="0"/>
              </a:rPr>
              <a:pPr/>
              <a:t>60</a:t>
            </a:fld>
            <a:endParaRPr lang="en-US" sz="1200" smtClean="0">
              <a:latin typeface="Arial" charset="0"/>
            </a:endParaRPr>
          </a:p>
        </p:txBody>
      </p:sp>
      <p:sp>
        <p:nvSpPr>
          <p:cNvPr id="15363" name="Rectangle 2"/>
          <p:cNvSpPr>
            <a:spLocks noChangeArrowheads="1"/>
          </p:cNvSpPr>
          <p:nvPr/>
        </p:nvSpPr>
        <p:spPr bwMode="auto">
          <a:xfrm>
            <a:off x="504825" y="1031875"/>
            <a:ext cx="8180388" cy="5064125"/>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en-US">
              <a:solidFill>
                <a:schemeClr val="bg1"/>
              </a:solidFill>
              <a:latin typeface="SimSun" pitchFamily="2" charset="-122"/>
            </a:endParaRPr>
          </a:p>
        </p:txBody>
      </p:sp>
      <p:sp>
        <p:nvSpPr>
          <p:cNvPr id="15364" name="Rectangle 3"/>
          <p:cNvSpPr>
            <a:spLocks noGrp="1" noChangeArrowheads="1"/>
          </p:cNvSpPr>
          <p:nvPr>
            <p:ph type="title"/>
          </p:nvPr>
        </p:nvSpPr>
        <p:spPr bwMode="auto">
          <a:xfrm>
            <a:off x="85725" y="68263"/>
            <a:ext cx="9317038"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t>A diagram of a simple clinical  model</a:t>
            </a:r>
          </a:p>
        </p:txBody>
      </p:sp>
      <p:sp>
        <p:nvSpPr>
          <p:cNvPr id="15365" name="AutoShape 29"/>
          <p:cNvSpPr>
            <a:spLocks noChangeArrowheads="1"/>
          </p:cNvSpPr>
          <p:nvPr/>
        </p:nvSpPr>
        <p:spPr bwMode="auto">
          <a:xfrm>
            <a:off x="2147888" y="2530475"/>
            <a:ext cx="2363787" cy="398463"/>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02" name="AutoShape 30"/>
          <p:cNvSpPr>
            <a:spLocks noChangeArrowheads="1"/>
          </p:cNvSpPr>
          <p:nvPr/>
        </p:nvSpPr>
        <p:spPr bwMode="auto">
          <a:xfrm>
            <a:off x="2422525" y="2571750"/>
            <a:ext cx="639763" cy="30003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67" name="Text Box 31"/>
          <p:cNvSpPr txBox="1">
            <a:spLocks noChangeArrowheads="1"/>
          </p:cNvSpPr>
          <p:nvPr/>
        </p:nvSpPr>
        <p:spPr bwMode="auto">
          <a:xfrm>
            <a:off x="2371725" y="2552700"/>
            <a:ext cx="506413" cy="336550"/>
          </a:xfrm>
          <a:prstGeom prst="rect">
            <a:avLst/>
          </a:prstGeom>
          <a:noFill/>
          <a:ln>
            <a:noFill/>
          </a:ln>
          <a:extLst/>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a:solidFill>
                  <a:schemeClr val="bg1"/>
                </a:solidFill>
                <a:latin typeface="Arial Narrow" pitchFamily="34" charset="0"/>
              </a:rPr>
              <a:t>data</a:t>
            </a:r>
          </a:p>
        </p:txBody>
      </p:sp>
      <p:sp>
        <p:nvSpPr>
          <p:cNvPr id="15368" name="Text Box 32"/>
          <p:cNvSpPr txBox="1">
            <a:spLocks noChangeArrowheads="1"/>
          </p:cNvSpPr>
          <p:nvPr/>
        </p:nvSpPr>
        <p:spPr bwMode="auto">
          <a:xfrm>
            <a:off x="3038475" y="2543175"/>
            <a:ext cx="1128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138 mmHg</a:t>
            </a:r>
          </a:p>
        </p:txBody>
      </p:sp>
      <p:sp>
        <p:nvSpPr>
          <p:cNvPr id="361505" name="AutoShape 33"/>
          <p:cNvSpPr>
            <a:spLocks noChangeArrowheads="1"/>
          </p:cNvSpPr>
          <p:nvPr/>
        </p:nvSpPr>
        <p:spPr bwMode="auto">
          <a:xfrm>
            <a:off x="2420938" y="3067050"/>
            <a:ext cx="639762" cy="30003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70" name="Text Box 34"/>
          <p:cNvSpPr txBox="1">
            <a:spLocks noChangeArrowheads="1"/>
          </p:cNvSpPr>
          <p:nvPr/>
        </p:nvSpPr>
        <p:spPr bwMode="auto">
          <a:xfrm>
            <a:off x="2419350" y="3028950"/>
            <a:ext cx="581025" cy="336550"/>
          </a:xfrm>
          <a:prstGeom prst="rect">
            <a:avLst/>
          </a:prstGeom>
          <a:noFill/>
          <a:ln>
            <a:noFill/>
          </a:ln>
          <a:extLst/>
        </p:spPr>
        <p:style>
          <a:lnRef idx="1">
            <a:schemeClr val="accent2"/>
          </a:lnRef>
          <a:fillRef idx="2">
            <a:schemeClr val="accent2"/>
          </a:fillRef>
          <a:effectRef idx="1">
            <a:schemeClr val="accent2"/>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a:solidFill>
                  <a:schemeClr val="bg1"/>
                </a:solidFill>
                <a:latin typeface="Arial Narrow" pitchFamily="34" charset="0"/>
              </a:rPr>
              <a:t>quals</a:t>
            </a:r>
            <a:endParaRPr lang="en-US" sz="1600" dirty="0">
              <a:solidFill>
                <a:schemeClr val="bg1"/>
              </a:solidFill>
              <a:latin typeface="Arial Narrow" pitchFamily="34" charset="0"/>
            </a:endParaRPr>
          </a:p>
        </p:txBody>
      </p:sp>
      <p:sp>
        <p:nvSpPr>
          <p:cNvPr id="15371" name="Text Box 37"/>
          <p:cNvSpPr txBox="1">
            <a:spLocks noChangeArrowheads="1"/>
          </p:cNvSpPr>
          <p:nvPr/>
        </p:nvSpPr>
        <p:spPr bwMode="auto">
          <a:xfrm>
            <a:off x="4433888" y="2043113"/>
            <a:ext cx="2249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SystolicBP</a:t>
            </a:r>
          </a:p>
        </p:txBody>
      </p:sp>
      <p:sp>
        <p:nvSpPr>
          <p:cNvPr id="361510" name="AutoShape 38"/>
          <p:cNvSpPr>
            <a:spLocks noChangeArrowheads="1"/>
          </p:cNvSpPr>
          <p:nvPr/>
        </p:nvSpPr>
        <p:spPr bwMode="auto">
          <a:xfrm>
            <a:off x="1790700" y="2095500"/>
            <a:ext cx="2606675"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73" name="Text Box 39"/>
          <p:cNvSpPr txBox="1">
            <a:spLocks noChangeArrowheads="1"/>
          </p:cNvSpPr>
          <p:nvPr/>
        </p:nvSpPr>
        <p:spPr bwMode="auto">
          <a:xfrm>
            <a:off x="1898650" y="2068513"/>
            <a:ext cx="284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a:solidFill>
                  <a:schemeClr val="bg1"/>
                </a:solidFill>
                <a:latin typeface="Arial Narrow" pitchFamily="34" charset="0"/>
              </a:rPr>
              <a:t>SystolicBPObs</a:t>
            </a:r>
            <a:endParaRPr lang="en-US" sz="1600" dirty="0">
              <a:solidFill>
                <a:schemeClr val="bg1"/>
              </a:solidFill>
              <a:latin typeface="Arial Narrow" pitchFamily="34" charset="0"/>
            </a:endParaRPr>
          </a:p>
        </p:txBody>
      </p:sp>
      <p:sp>
        <p:nvSpPr>
          <p:cNvPr id="15374" name="AutoShape 40"/>
          <p:cNvSpPr>
            <a:spLocks noChangeArrowheads="1"/>
          </p:cNvSpPr>
          <p:nvPr/>
        </p:nvSpPr>
        <p:spPr bwMode="auto">
          <a:xfrm>
            <a:off x="2922588" y="3937000"/>
            <a:ext cx="2363787" cy="398463"/>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13" name="AutoShape 41"/>
          <p:cNvSpPr>
            <a:spLocks noChangeArrowheads="1"/>
          </p:cNvSpPr>
          <p:nvPr/>
        </p:nvSpPr>
        <p:spPr bwMode="auto">
          <a:xfrm>
            <a:off x="3197225" y="3978275"/>
            <a:ext cx="639763" cy="30003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76" name="Text Box 42"/>
          <p:cNvSpPr txBox="1">
            <a:spLocks noChangeArrowheads="1"/>
          </p:cNvSpPr>
          <p:nvPr/>
        </p:nvSpPr>
        <p:spPr bwMode="auto">
          <a:xfrm>
            <a:off x="3146425" y="3959225"/>
            <a:ext cx="506413" cy="336550"/>
          </a:xfrm>
          <a:prstGeom prst="rect">
            <a:avLst/>
          </a:prstGeom>
          <a:noFill/>
          <a:ln>
            <a:noFill/>
          </a:ln>
          <a:extLst/>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data</a:t>
            </a:r>
          </a:p>
        </p:txBody>
      </p:sp>
      <p:sp>
        <p:nvSpPr>
          <p:cNvPr id="15377" name="Text Box 43"/>
          <p:cNvSpPr txBox="1">
            <a:spLocks noChangeArrowheads="1"/>
          </p:cNvSpPr>
          <p:nvPr/>
        </p:nvSpPr>
        <p:spPr bwMode="auto">
          <a:xfrm>
            <a:off x="3813175" y="3949700"/>
            <a:ext cx="935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Right Arm</a:t>
            </a:r>
          </a:p>
        </p:txBody>
      </p:sp>
      <p:sp>
        <p:nvSpPr>
          <p:cNvPr id="15378" name="Text Box 44"/>
          <p:cNvSpPr txBox="1">
            <a:spLocks noChangeArrowheads="1"/>
          </p:cNvSpPr>
          <p:nvPr/>
        </p:nvSpPr>
        <p:spPr bwMode="auto">
          <a:xfrm>
            <a:off x="4913313" y="3449638"/>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BodyLocation</a:t>
            </a:r>
          </a:p>
        </p:txBody>
      </p:sp>
      <p:sp>
        <p:nvSpPr>
          <p:cNvPr id="361517" name="AutoShape 45"/>
          <p:cNvSpPr>
            <a:spLocks noChangeArrowheads="1"/>
          </p:cNvSpPr>
          <p:nvPr/>
        </p:nvSpPr>
        <p:spPr bwMode="auto">
          <a:xfrm>
            <a:off x="2565400" y="3502025"/>
            <a:ext cx="2324100"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80" name="Text Box 46"/>
          <p:cNvSpPr txBox="1">
            <a:spLocks noChangeArrowheads="1"/>
          </p:cNvSpPr>
          <p:nvPr/>
        </p:nvSpPr>
        <p:spPr bwMode="auto">
          <a:xfrm>
            <a:off x="2673350" y="3475038"/>
            <a:ext cx="1190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BodyLocation</a:t>
            </a:r>
          </a:p>
        </p:txBody>
      </p:sp>
      <p:sp>
        <p:nvSpPr>
          <p:cNvPr id="15381" name="AutoShape 47"/>
          <p:cNvSpPr>
            <a:spLocks noChangeArrowheads="1"/>
          </p:cNvSpPr>
          <p:nvPr/>
        </p:nvSpPr>
        <p:spPr bwMode="auto">
          <a:xfrm>
            <a:off x="2924175" y="5008563"/>
            <a:ext cx="2363788" cy="398462"/>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a:p>
        </p:txBody>
      </p:sp>
      <p:sp>
        <p:nvSpPr>
          <p:cNvPr id="361520" name="AutoShape 48"/>
          <p:cNvSpPr>
            <a:spLocks noChangeArrowheads="1"/>
          </p:cNvSpPr>
          <p:nvPr/>
        </p:nvSpPr>
        <p:spPr bwMode="auto">
          <a:xfrm>
            <a:off x="3198813" y="5049838"/>
            <a:ext cx="639762" cy="30003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p>
        </p:txBody>
      </p:sp>
      <p:sp>
        <p:nvSpPr>
          <p:cNvPr id="15383" name="Text Box 49"/>
          <p:cNvSpPr txBox="1">
            <a:spLocks noChangeArrowheads="1"/>
          </p:cNvSpPr>
          <p:nvPr/>
        </p:nvSpPr>
        <p:spPr bwMode="auto">
          <a:xfrm>
            <a:off x="3148013" y="5030788"/>
            <a:ext cx="506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data</a:t>
            </a:r>
          </a:p>
        </p:txBody>
      </p:sp>
      <p:sp>
        <p:nvSpPr>
          <p:cNvPr id="15384" name="Text Box 50"/>
          <p:cNvSpPr txBox="1">
            <a:spLocks noChangeArrowheads="1"/>
          </p:cNvSpPr>
          <p:nvPr/>
        </p:nvSpPr>
        <p:spPr bwMode="auto">
          <a:xfrm>
            <a:off x="3814763" y="5021263"/>
            <a:ext cx="6810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Sitting</a:t>
            </a:r>
          </a:p>
        </p:txBody>
      </p:sp>
      <p:sp>
        <p:nvSpPr>
          <p:cNvPr id="15385" name="Text Box 51"/>
          <p:cNvSpPr txBox="1">
            <a:spLocks noChangeArrowheads="1"/>
          </p:cNvSpPr>
          <p:nvPr/>
        </p:nvSpPr>
        <p:spPr bwMode="auto">
          <a:xfrm>
            <a:off x="4914900" y="4521200"/>
            <a:ext cx="1323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a:solidFill>
                  <a:schemeClr val="bg1"/>
                </a:solidFill>
                <a:latin typeface="Arial Narrow" pitchFamily="34" charset="0"/>
              </a:rPr>
              <a:t>PatientPosition</a:t>
            </a:r>
          </a:p>
        </p:txBody>
      </p:sp>
      <p:sp>
        <p:nvSpPr>
          <p:cNvPr id="361524" name="AutoShape 52"/>
          <p:cNvSpPr>
            <a:spLocks noChangeArrowheads="1"/>
          </p:cNvSpPr>
          <p:nvPr/>
        </p:nvSpPr>
        <p:spPr bwMode="auto">
          <a:xfrm>
            <a:off x="2566988" y="4573588"/>
            <a:ext cx="2324100" cy="292100"/>
          </a:xfrm>
          <a:prstGeom prst="flowChartTerminator">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defRPr/>
            </a:pPr>
            <a:endParaRPr lang="en-US"/>
          </a:p>
        </p:txBody>
      </p:sp>
      <p:sp>
        <p:nvSpPr>
          <p:cNvPr id="15387" name="Text Box 53"/>
          <p:cNvSpPr txBox="1">
            <a:spLocks noChangeArrowheads="1"/>
          </p:cNvSpPr>
          <p:nvPr/>
        </p:nvSpPr>
        <p:spPr bwMode="auto">
          <a:xfrm>
            <a:off x="2674938" y="4546600"/>
            <a:ext cx="1290637" cy="336550"/>
          </a:xfrm>
          <a:prstGeom prst="rect">
            <a:avLst/>
          </a:prstGeom>
          <a:noFill/>
          <a:ln/>
          <a:extLst/>
        </p:spPr>
        <p:style>
          <a:lnRef idx="1">
            <a:schemeClr val="accent3"/>
          </a:lnRef>
          <a:fillRef idx="2">
            <a:schemeClr val="accent3"/>
          </a:fillRef>
          <a:effectRef idx="1">
            <a:schemeClr val="accent3"/>
          </a:effectRef>
          <a:fontRef idx="minor">
            <a:schemeClr val="dk1"/>
          </a:fontRef>
        </p:style>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1600" dirty="0" err="1">
                <a:solidFill>
                  <a:schemeClr val="bg1"/>
                </a:solidFill>
                <a:latin typeface="Arial Narrow" pitchFamily="34" charset="0"/>
              </a:rPr>
              <a:t>PatientPosition</a:t>
            </a:r>
            <a:endParaRPr lang="en-US" sz="1600" dirty="0">
              <a:solidFill>
                <a:schemeClr val="bg1"/>
              </a:solidFill>
              <a:latin typeface="Arial Narrow" pitchFamily="34" charset="0"/>
            </a:endParaRPr>
          </a:p>
        </p:txBody>
      </p:sp>
      <p:sp>
        <p:nvSpPr>
          <p:cNvPr id="15388" name="Text Box 55"/>
          <p:cNvSpPr txBox="1">
            <a:spLocks noChangeArrowheads="1"/>
          </p:cNvSpPr>
          <p:nvPr/>
        </p:nvSpPr>
        <p:spPr bwMode="auto">
          <a:xfrm>
            <a:off x="1403350" y="1646238"/>
            <a:ext cx="6343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Times New Roman" pitchFamily="18" charset="0"/>
              </a:defRPr>
            </a:lvl1pPr>
            <a:lvl2pPr marL="742950" indent="-285750" eaLnBrk="0" hangingPunct="0">
              <a:defRPr sz="2200">
                <a:solidFill>
                  <a:schemeClr val="tx1"/>
                </a:solidFill>
                <a:latin typeface="Times New Roman" pitchFamily="18" charset="0"/>
              </a:defRPr>
            </a:lvl2pPr>
            <a:lvl3pPr marL="1143000" indent="-228600" eaLnBrk="0" hangingPunct="0">
              <a:defRPr sz="2200">
                <a:solidFill>
                  <a:schemeClr val="tx1"/>
                </a:solidFill>
                <a:latin typeface="Times New Roman" pitchFamily="18" charset="0"/>
              </a:defRPr>
            </a:lvl3pPr>
            <a:lvl4pPr marL="1600200" indent="-228600" eaLnBrk="0" hangingPunct="0">
              <a:defRPr sz="2200">
                <a:solidFill>
                  <a:schemeClr val="tx1"/>
                </a:solidFill>
                <a:latin typeface="Times New Roman" pitchFamily="18" charset="0"/>
              </a:defRPr>
            </a:lvl4pPr>
            <a:lvl5pPr marL="2057400" indent="-228600" eaLnBrk="0" hangingPunct="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b="1" u="sng" dirty="0">
                <a:solidFill>
                  <a:schemeClr val="bg1"/>
                </a:solidFill>
              </a:rPr>
              <a:t>Clinical Element Model for Systolic Blood Pressure</a:t>
            </a:r>
          </a:p>
        </p:txBody>
      </p:sp>
    </p:spTree>
    <p:extLst>
      <p:ext uri="{BB962C8B-B14F-4D97-AF65-F5344CB8AC3E}">
        <p14:creationId xmlns:p14="http://schemas.microsoft.com/office/powerpoint/2010/main" val="738140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C3A2CD17-21AB-4A69-B94D-123A52D4A1ED}" type="slidenum">
              <a:rPr lang="en-US" sz="1200" smtClean="0">
                <a:latin typeface="Arial" pitchFamily="34" charset="0"/>
              </a:rPr>
              <a:pPr algn="r"/>
              <a:t>61</a:t>
            </a:fld>
            <a:endParaRPr lang="en-US" sz="1200" smtClean="0">
              <a:latin typeface="Arial" pitchFamily="34" charset="0"/>
            </a:endParaRPr>
          </a:p>
        </p:txBody>
      </p:sp>
      <p:sp>
        <p:nvSpPr>
          <p:cNvPr id="13315" name="Text Box 2"/>
          <p:cNvSpPr txBox="1">
            <a:spLocks noChangeArrowheads="1"/>
          </p:cNvSpPr>
          <p:nvPr/>
        </p:nvSpPr>
        <p:spPr bwMode="auto">
          <a:xfrm>
            <a:off x="4038600" y="1946274"/>
            <a:ext cx="685799" cy="720725"/>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endParaRPr lang="en-US" sz="3200" dirty="0">
              <a:solidFill>
                <a:schemeClr val="bg1"/>
              </a:solidFill>
              <a:latin typeface="Arial" pitchFamily="34" charset="0"/>
            </a:endParaRPr>
          </a:p>
        </p:txBody>
      </p:sp>
      <p:sp>
        <p:nvSpPr>
          <p:cNvPr id="13316" name="Rectangle 3"/>
          <p:cNvSpPr>
            <a:spLocks noGrp="1" noChangeArrowheads="1"/>
          </p:cNvSpPr>
          <p:nvPr>
            <p:ph type="title"/>
          </p:nvPr>
        </p:nvSpPr>
        <p:spPr bwMode="auto">
          <a:xfrm>
            <a:off x="165100" y="95250"/>
            <a:ext cx="8459788"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What if there is no model?</a:t>
            </a:r>
          </a:p>
        </p:txBody>
      </p:sp>
      <p:sp>
        <p:nvSpPr>
          <p:cNvPr id="13317" name="Text Box 4"/>
          <p:cNvSpPr txBox="1">
            <a:spLocks noChangeArrowheads="1"/>
          </p:cNvSpPr>
          <p:nvPr/>
        </p:nvSpPr>
        <p:spPr bwMode="auto">
          <a:xfrm>
            <a:off x="1584325" y="2009775"/>
            <a:ext cx="2305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solidFill>
                  <a:schemeClr val="tx2"/>
                </a:solidFill>
                <a:latin typeface="Arial" pitchFamily="34" charset="0"/>
              </a:rPr>
              <a:t>Dry Weight:</a:t>
            </a:r>
          </a:p>
        </p:txBody>
      </p:sp>
      <p:sp>
        <p:nvSpPr>
          <p:cNvPr id="13318" name="Text Box 5"/>
          <p:cNvSpPr txBox="1">
            <a:spLocks noChangeArrowheads="1"/>
          </p:cNvSpPr>
          <p:nvPr/>
        </p:nvSpPr>
        <p:spPr bwMode="auto">
          <a:xfrm>
            <a:off x="960438" y="1501775"/>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latin typeface="Arial" pitchFamily="34" charset="0"/>
              </a:rPr>
              <a:t>Site #1</a:t>
            </a:r>
          </a:p>
        </p:txBody>
      </p:sp>
      <p:sp>
        <p:nvSpPr>
          <p:cNvPr id="13319" name="Text Box 6"/>
          <p:cNvSpPr txBox="1">
            <a:spLocks noChangeArrowheads="1"/>
          </p:cNvSpPr>
          <p:nvPr/>
        </p:nvSpPr>
        <p:spPr bwMode="auto">
          <a:xfrm>
            <a:off x="4838700" y="1946275"/>
            <a:ext cx="663575" cy="630238"/>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latin typeface="Arial" pitchFamily="34" charset="0"/>
              </a:rPr>
              <a:t>kg</a:t>
            </a:r>
          </a:p>
        </p:txBody>
      </p:sp>
      <p:sp>
        <p:nvSpPr>
          <p:cNvPr id="13320" name="Text Box 7"/>
          <p:cNvSpPr txBox="1">
            <a:spLocks noChangeArrowheads="1"/>
          </p:cNvSpPr>
          <p:nvPr/>
        </p:nvSpPr>
        <p:spPr bwMode="auto">
          <a:xfrm>
            <a:off x="2333625" y="4168775"/>
            <a:ext cx="15605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solidFill>
                  <a:schemeClr val="tx2"/>
                </a:solidFill>
                <a:latin typeface="Arial" pitchFamily="34" charset="0"/>
              </a:rPr>
              <a:t>Weight:</a:t>
            </a:r>
          </a:p>
        </p:txBody>
      </p:sp>
      <p:sp>
        <p:nvSpPr>
          <p:cNvPr id="13321" name="Text Box 8"/>
          <p:cNvSpPr txBox="1">
            <a:spLocks noChangeArrowheads="1"/>
          </p:cNvSpPr>
          <p:nvPr/>
        </p:nvSpPr>
        <p:spPr bwMode="auto">
          <a:xfrm>
            <a:off x="998538" y="3660775"/>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latin typeface="Arial" pitchFamily="34" charset="0"/>
              </a:rPr>
              <a:t>Site #2</a:t>
            </a:r>
          </a:p>
        </p:txBody>
      </p:sp>
      <p:grpSp>
        <p:nvGrpSpPr>
          <p:cNvPr id="13322" name="Group 9"/>
          <p:cNvGrpSpPr>
            <a:grpSpLocks/>
          </p:cNvGrpSpPr>
          <p:nvPr/>
        </p:nvGrpSpPr>
        <p:grpSpPr bwMode="auto">
          <a:xfrm>
            <a:off x="5905500" y="4067175"/>
            <a:ext cx="1239838" cy="579438"/>
            <a:chOff x="2328" y="3082"/>
            <a:chExt cx="781" cy="365"/>
          </a:xfrm>
        </p:grpSpPr>
        <p:sp>
          <p:nvSpPr>
            <p:cNvPr id="13334" name="Oval 10"/>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3335" name="Text Box 11"/>
            <p:cNvSpPr txBox="1">
              <a:spLocks noChangeArrowheads="1"/>
            </p:cNvSpPr>
            <p:nvPr/>
          </p:nvSpPr>
          <p:spPr bwMode="auto">
            <a:xfrm>
              <a:off x="2595" y="3082"/>
              <a:ext cx="51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3200">
                  <a:latin typeface="Arial" pitchFamily="34" charset="0"/>
                </a:rPr>
                <a:t>Dry</a:t>
              </a:r>
            </a:p>
          </p:txBody>
        </p:sp>
      </p:grpSp>
      <p:sp>
        <p:nvSpPr>
          <p:cNvPr id="13323" name="Text Box 12"/>
          <p:cNvSpPr txBox="1">
            <a:spLocks noChangeArrowheads="1"/>
          </p:cNvSpPr>
          <p:nvPr/>
        </p:nvSpPr>
        <p:spPr bwMode="auto">
          <a:xfrm>
            <a:off x="4826000" y="4117975"/>
            <a:ext cx="663575" cy="630238"/>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a:latin typeface="Arial" pitchFamily="34" charset="0"/>
              </a:rPr>
              <a:t>kg</a:t>
            </a:r>
          </a:p>
        </p:txBody>
      </p:sp>
      <p:grpSp>
        <p:nvGrpSpPr>
          <p:cNvPr id="13324" name="Group 13"/>
          <p:cNvGrpSpPr>
            <a:grpSpLocks/>
          </p:cNvGrpSpPr>
          <p:nvPr/>
        </p:nvGrpSpPr>
        <p:grpSpPr bwMode="auto">
          <a:xfrm>
            <a:off x="5930900" y="4651375"/>
            <a:ext cx="1330325" cy="579438"/>
            <a:chOff x="2328" y="3082"/>
            <a:chExt cx="838" cy="365"/>
          </a:xfrm>
        </p:grpSpPr>
        <p:sp>
          <p:nvSpPr>
            <p:cNvPr id="13332" name="Oval 14"/>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3333" name="Text Box 15"/>
            <p:cNvSpPr txBox="1">
              <a:spLocks noChangeArrowheads="1"/>
            </p:cNvSpPr>
            <p:nvPr/>
          </p:nvSpPr>
          <p:spPr bwMode="auto">
            <a:xfrm>
              <a:off x="2595" y="3082"/>
              <a:ext cx="57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3200">
                  <a:latin typeface="Arial" pitchFamily="34" charset="0"/>
                </a:rPr>
                <a:t>Wet</a:t>
              </a:r>
            </a:p>
          </p:txBody>
        </p:sp>
      </p:grpSp>
      <p:grpSp>
        <p:nvGrpSpPr>
          <p:cNvPr id="13325" name="Group 16"/>
          <p:cNvGrpSpPr>
            <a:grpSpLocks/>
          </p:cNvGrpSpPr>
          <p:nvPr/>
        </p:nvGrpSpPr>
        <p:grpSpPr bwMode="auto">
          <a:xfrm>
            <a:off x="5943600" y="5197475"/>
            <a:ext cx="1487488" cy="579438"/>
            <a:chOff x="2328" y="3082"/>
            <a:chExt cx="937" cy="365"/>
          </a:xfrm>
        </p:grpSpPr>
        <p:sp>
          <p:nvSpPr>
            <p:cNvPr id="13330" name="Oval 17"/>
            <p:cNvSpPr>
              <a:spLocks noChangeArrowheads="1"/>
            </p:cNvSpPr>
            <p:nvPr/>
          </p:nvSpPr>
          <p:spPr bwMode="auto">
            <a:xfrm flipV="1">
              <a:off x="2328" y="3168"/>
              <a:ext cx="192" cy="200"/>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13331" name="Text Box 18"/>
            <p:cNvSpPr txBox="1">
              <a:spLocks noChangeArrowheads="1"/>
            </p:cNvSpPr>
            <p:nvPr/>
          </p:nvSpPr>
          <p:spPr bwMode="auto">
            <a:xfrm>
              <a:off x="2595" y="3082"/>
              <a:ext cx="67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l"/>
              <a:r>
                <a:rPr lang="en-US" sz="3200">
                  <a:latin typeface="Arial" pitchFamily="34" charset="0"/>
                </a:rPr>
                <a:t>Ideal</a:t>
              </a:r>
            </a:p>
          </p:txBody>
        </p:sp>
      </p:grpSp>
      <p:sp>
        <p:nvSpPr>
          <p:cNvPr id="331795" name="Oval 19"/>
          <p:cNvSpPr>
            <a:spLocks noChangeArrowheads="1"/>
          </p:cNvSpPr>
          <p:nvPr/>
        </p:nvSpPr>
        <p:spPr bwMode="auto">
          <a:xfrm flipV="1">
            <a:off x="5905500" y="4203700"/>
            <a:ext cx="304800" cy="317500"/>
          </a:xfrm>
          <a:prstGeom prst="ellipse">
            <a:avLst/>
          </a:prstGeom>
          <a:solidFill>
            <a:schemeClr val="accent1"/>
          </a:solidFill>
          <a:ln w="50800">
            <a:solidFill>
              <a:schemeClr val="tx1"/>
            </a:solidFill>
            <a:round/>
            <a:headEnd/>
            <a:tailEnd/>
          </a:ln>
        </p:spPr>
        <p:txBody>
          <a:bodyPr wrap="none" anchor="ctr"/>
          <a:lstStyle/>
          <a:p>
            <a:pPr algn="ctr" eaLnBrk="0" hangingPunct="0"/>
            <a:endParaRPr lang="en-US"/>
          </a:p>
        </p:txBody>
      </p:sp>
      <p:sp>
        <p:nvSpPr>
          <p:cNvPr id="331796" name="Text Box 20"/>
          <p:cNvSpPr txBox="1">
            <a:spLocks noChangeArrowheads="1"/>
          </p:cNvSpPr>
          <p:nvPr/>
        </p:nvSpPr>
        <p:spPr bwMode="auto">
          <a:xfrm>
            <a:off x="4038600" y="1981200"/>
            <a:ext cx="685800" cy="630238"/>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dirty="0">
                <a:latin typeface="Arial" pitchFamily="34" charset="0"/>
              </a:rPr>
              <a:t>70</a:t>
            </a:r>
          </a:p>
        </p:txBody>
      </p:sp>
      <p:sp>
        <p:nvSpPr>
          <p:cNvPr id="13328" name="Text Box 21"/>
          <p:cNvSpPr txBox="1">
            <a:spLocks noChangeArrowheads="1"/>
          </p:cNvSpPr>
          <p:nvPr/>
        </p:nvSpPr>
        <p:spPr bwMode="auto">
          <a:xfrm>
            <a:off x="3962400" y="4114800"/>
            <a:ext cx="685800" cy="60960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endParaRPr lang="en-US" sz="3200" dirty="0">
              <a:solidFill>
                <a:schemeClr val="bg1"/>
              </a:solidFill>
              <a:latin typeface="Arial" pitchFamily="34" charset="0"/>
            </a:endParaRPr>
          </a:p>
        </p:txBody>
      </p:sp>
      <p:sp>
        <p:nvSpPr>
          <p:cNvPr id="331798" name="Text Box 22"/>
          <p:cNvSpPr txBox="1">
            <a:spLocks noChangeArrowheads="1"/>
          </p:cNvSpPr>
          <p:nvPr/>
        </p:nvSpPr>
        <p:spPr bwMode="auto">
          <a:xfrm>
            <a:off x="3962400" y="4094162"/>
            <a:ext cx="685800" cy="630238"/>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r>
              <a:rPr lang="en-US" sz="3200" dirty="0">
                <a:latin typeface="Arial" pitchFamily="34" charset="0"/>
              </a:rPr>
              <a:t>70</a:t>
            </a:r>
          </a:p>
        </p:txBody>
      </p:sp>
    </p:spTree>
    <p:extLst>
      <p:ext uri="{BB962C8B-B14F-4D97-AF65-F5344CB8AC3E}">
        <p14:creationId xmlns:p14="http://schemas.microsoft.com/office/powerpoint/2010/main" val="15483909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31796">
                                            <p:txEl>
                                              <p:charRg st="4294967295" end="429496729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331798">
                                            <p:txEl>
                                              <p:charRg st="4294967295" end="429496729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1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5" grpId="0" animBg="1"/>
      <p:bldP spid="331796" grpId="0" autoUpdateAnimBg="0"/>
      <p:bldP spid="33179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8137EE83-79B0-4E77-A826-CE8305D5727C}" type="slidenum">
              <a:rPr lang="en-US" sz="1200" smtClean="0">
                <a:latin typeface="Arial" pitchFamily="34" charset="0"/>
              </a:rPr>
              <a:pPr algn="r"/>
              <a:t>62</a:t>
            </a:fld>
            <a:endParaRPr lang="en-US" sz="1200" smtClean="0">
              <a:latin typeface="Arial" pitchFamily="34" charset="0"/>
            </a:endParaRPr>
          </a:p>
        </p:txBody>
      </p:sp>
      <p:sp>
        <p:nvSpPr>
          <p:cNvPr id="14339" name="Rectangle 2"/>
          <p:cNvSpPr>
            <a:spLocks noGrp="1" noChangeArrowheads="1"/>
          </p:cNvSpPr>
          <p:nvPr>
            <p:ph type="title"/>
          </p:nvPr>
        </p:nvSpPr>
        <p:spPr bwMode="auto">
          <a:xfrm>
            <a:off x="685800" y="4762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Too many ways to say the same thing</a:t>
            </a:r>
          </a:p>
        </p:txBody>
      </p:sp>
      <p:sp>
        <p:nvSpPr>
          <p:cNvPr id="14340" name="Rectangle 3"/>
          <p:cNvSpPr>
            <a:spLocks noGrp="1" noChangeArrowheads="1"/>
          </p:cNvSpPr>
          <p:nvPr>
            <p:ph type="body" idx="1"/>
          </p:nvPr>
        </p:nvSpPr>
        <p:spPr bwMode="auto">
          <a:xfrm>
            <a:off x="685800" y="1600200"/>
            <a:ext cx="7550150" cy="41148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defTabSz="914400">
              <a:lnSpc>
                <a:spcPct val="90000"/>
              </a:lnSpc>
            </a:pPr>
            <a:r>
              <a:rPr lang="en-US" sz="3200" dirty="0" smtClean="0"/>
              <a:t>A single name/code and value</a:t>
            </a:r>
          </a:p>
          <a:p>
            <a:pPr marL="341313" lvl="1" indent="-339725" defTabSz="914400">
              <a:lnSpc>
                <a:spcPct val="90000"/>
              </a:lnSpc>
            </a:pPr>
            <a:r>
              <a:rPr lang="en-US" sz="2800" i="1" dirty="0" smtClean="0">
                <a:solidFill>
                  <a:schemeClr val="tx2"/>
                </a:solidFill>
              </a:rPr>
              <a:t>Dry Weight</a:t>
            </a:r>
            <a:r>
              <a:rPr lang="en-US" sz="2800" dirty="0" smtClean="0"/>
              <a:t> is </a:t>
            </a:r>
            <a:r>
              <a:rPr lang="en-US" sz="2800" dirty="0" smtClean="0">
                <a:solidFill>
                  <a:srgbClr val="305DDF"/>
                </a:solidFill>
              </a:rPr>
              <a:t>70 kg</a:t>
            </a:r>
          </a:p>
          <a:p>
            <a:pPr marL="341313" lvl="1" indent="-339725" defTabSz="914400">
              <a:lnSpc>
                <a:spcPct val="90000"/>
              </a:lnSpc>
            </a:pPr>
            <a:endParaRPr lang="en-US" sz="2800" dirty="0" smtClean="0">
              <a:solidFill>
                <a:srgbClr val="66CCFF"/>
              </a:solidFill>
            </a:endParaRPr>
          </a:p>
          <a:p>
            <a:pPr marL="0" indent="0" defTabSz="914400">
              <a:lnSpc>
                <a:spcPct val="90000"/>
              </a:lnSpc>
            </a:pPr>
            <a:r>
              <a:rPr lang="en-US" sz="3200" dirty="0" smtClean="0"/>
              <a:t>Combination of  two names/codes and values</a:t>
            </a:r>
          </a:p>
          <a:p>
            <a:pPr marL="341313" lvl="1" indent="-339725" defTabSz="914400">
              <a:lnSpc>
                <a:spcPct val="90000"/>
              </a:lnSpc>
            </a:pPr>
            <a:r>
              <a:rPr lang="en-US" sz="2800" i="1" dirty="0" smtClean="0">
                <a:solidFill>
                  <a:schemeClr val="tx2"/>
                </a:solidFill>
              </a:rPr>
              <a:t>Weight</a:t>
            </a:r>
            <a:r>
              <a:rPr lang="en-US" sz="2800" dirty="0" smtClean="0"/>
              <a:t> is </a:t>
            </a:r>
            <a:r>
              <a:rPr lang="en-US" sz="2800" dirty="0" smtClean="0">
                <a:solidFill>
                  <a:srgbClr val="305DDF"/>
                </a:solidFill>
              </a:rPr>
              <a:t>70 kg</a:t>
            </a:r>
          </a:p>
          <a:p>
            <a:pPr marL="744538" lvl="2" indent="-288925" defTabSz="914400">
              <a:lnSpc>
                <a:spcPct val="90000"/>
              </a:lnSpc>
            </a:pPr>
            <a:r>
              <a:rPr lang="en-US" sz="2800" i="1" dirty="0" smtClean="0">
                <a:solidFill>
                  <a:srgbClr val="FFFF00"/>
                </a:solidFill>
              </a:rPr>
              <a:t>Weight type</a:t>
            </a:r>
            <a:r>
              <a:rPr lang="en-US" sz="2800" dirty="0" smtClean="0">
                <a:solidFill>
                  <a:srgbClr val="FFFF00"/>
                </a:solidFill>
              </a:rPr>
              <a:t> </a:t>
            </a:r>
            <a:r>
              <a:rPr lang="en-US" sz="2800" dirty="0" smtClean="0"/>
              <a:t>is </a:t>
            </a:r>
            <a:r>
              <a:rPr lang="en-US" sz="2800" dirty="0" smtClean="0">
                <a:solidFill>
                  <a:schemeClr val="tx2">
                    <a:lumMod val="60000"/>
                    <a:lumOff val="40000"/>
                  </a:schemeClr>
                </a:solidFill>
              </a:rPr>
              <a:t>dry</a:t>
            </a:r>
          </a:p>
        </p:txBody>
      </p:sp>
    </p:spTree>
    <p:extLst>
      <p:ext uri="{BB962C8B-B14F-4D97-AF65-F5344CB8AC3E}">
        <p14:creationId xmlns:p14="http://schemas.microsoft.com/office/powerpoint/2010/main" val="777548944"/>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bwMode="auto">
          <a:xfrm>
            <a:off x="304800" y="1295400"/>
            <a:ext cx="8610600" cy="5334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 name="Title 1"/>
          <p:cNvSpPr>
            <a:spLocks noGrp="1"/>
          </p:cNvSpPr>
          <p:nvPr>
            <p:ph type="title"/>
          </p:nvPr>
        </p:nvSpPr>
        <p:spPr>
          <a:xfrm>
            <a:off x="0" y="-25400"/>
            <a:ext cx="9144000" cy="939800"/>
          </a:xfrm>
        </p:spPr>
        <p:txBody>
          <a:bodyPr/>
          <a:lstStyle/>
          <a:p>
            <a:r>
              <a:rPr lang="en-US" sz="4000" dirty="0" smtClean="0"/>
              <a:t>Care Delivery Framework</a:t>
            </a:r>
            <a:endParaRPr lang="en-US" sz="4000" dirty="0"/>
          </a:p>
        </p:txBody>
      </p:sp>
      <p:sp>
        <p:nvSpPr>
          <p:cNvPr id="3" name="Content Placeholder 2"/>
          <p:cNvSpPr>
            <a:spLocks noGrp="1"/>
          </p:cNvSpPr>
          <p:nvPr>
            <p:ph idx="1"/>
          </p:nvPr>
        </p:nvSpPr>
        <p:spPr/>
        <p:txBody>
          <a:bodyPr/>
          <a:lstStyle/>
          <a:p>
            <a:endParaRPr lang="en-US" dirty="0"/>
          </a:p>
        </p:txBody>
      </p:sp>
      <p:graphicFrame>
        <p:nvGraphicFramePr>
          <p:cNvPr id="1029" name="Object 5"/>
          <p:cNvGraphicFramePr>
            <a:graphicFrameLocks noChangeAspect="1"/>
          </p:cNvGraphicFramePr>
          <p:nvPr>
            <p:extLst>
              <p:ext uri="{D42A27DB-BD31-4B8C-83A1-F6EECF244321}">
                <p14:modId xmlns:p14="http://schemas.microsoft.com/office/powerpoint/2010/main" val="960743483"/>
              </p:ext>
            </p:extLst>
          </p:nvPr>
        </p:nvGraphicFramePr>
        <p:xfrm>
          <a:off x="381000" y="1371600"/>
          <a:ext cx="8416925" cy="5073650"/>
        </p:xfrm>
        <a:graphic>
          <a:graphicData uri="http://schemas.openxmlformats.org/presentationml/2006/ole">
            <mc:AlternateContent xmlns:mc="http://schemas.openxmlformats.org/markup-compatibility/2006">
              <mc:Choice xmlns:v="urn:schemas-microsoft-com:vml" Requires="v">
                <p:oleObj spid="_x0000_s199698" name="Visio" r:id="rId3" imgW="8431408" imgH="5088204" progId="Visio.Drawing.11">
                  <p:embed/>
                </p:oleObj>
              </mc:Choice>
              <mc:Fallback>
                <p:oleObj name="Visio" r:id="rId3" imgW="8431408" imgH="508820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416925" cy="50736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9006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3" name="Rectangle 3"/>
          <p:cNvSpPr>
            <a:spLocks noGrp="1" noChangeArrowheads="1"/>
          </p:cNvSpPr>
          <p:nvPr>
            <p:ph type="title"/>
          </p:nvPr>
        </p:nvSpPr>
        <p:spPr>
          <a:xfrm>
            <a:off x="685800" y="228600"/>
            <a:ext cx="7772400" cy="614363"/>
          </a:xfrm>
        </p:spPr>
        <p:txBody>
          <a:bodyPr/>
          <a:lstStyle/>
          <a:p>
            <a:r>
              <a:rPr lang="en-US" sz="3200" dirty="0">
                <a:latin typeface="Times New Roman" charset="0"/>
              </a:rPr>
              <a:t>Terminology</a:t>
            </a:r>
          </a:p>
        </p:txBody>
      </p:sp>
      <p:sp>
        <p:nvSpPr>
          <p:cNvPr id="952324" name="Rectangle 4"/>
          <p:cNvSpPr>
            <a:spLocks noGrp="1" noChangeArrowheads="1"/>
          </p:cNvSpPr>
          <p:nvPr>
            <p:ph idx="1"/>
          </p:nvPr>
        </p:nvSpPr>
        <p:spPr>
          <a:xfrm>
            <a:off x="533400" y="1184275"/>
            <a:ext cx="7772400" cy="4454525"/>
          </a:xfrm>
          <a:ln>
            <a:solidFill>
              <a:schemeClr val="tx1"/>
            </a:solidFill>
          </a:ln>
          <a:effectLst>
            <a:outerShdw blurRad="50800" dist="38100" dir="2700000" algn="tl" rotWithShape="0">
              <a:prstClr val="black">
                <a:alpha val="40000"/>
              </a:prstClr>
            </a:outerShdw>
          </a:effectLst>
        </p:spPr>
        <p:txBody>
          <a:bodyPr/>
          <a:lstStyle/>
          <a:p>
            <a:pPr>
              <a:lnSpc>
                <a:spcPct val="110000"/>
              </a:lnSpc>
              <a:buFont typeface="Arial"/>
              <a:buChar char="•"/>
            </a:pPr>
            <a:r>
              <a:rPr lang="en-US" sz="2800" dirty="0">
                <a:solidFill>
                  <a:schemeClr val="tx1"/>
                </a:solidFill>
                <a:latin typeface="Times New Roman" charset="0"/>
              </a:rPr>
              <a:t>Probability</a:t>
            </a:r>
          </a:p>
          <a:p>
            <a:pPr lvl="1">
              <a:lnSpc>
                <a:spcPct val="110000"/>
              </a:lnSpc>
            </a:pPr>
            <a:r>
              <a:rPr lang="en-US" sz="2400" dirty="0">
                <a:latin typeface="Times New Roman" charset="0"/>
              </a:rPr>
              <a:t>P(D) – Probability of Disease</a:t>
            </a:r>
          </a:p>
          <a:p>
            <a:pPr lvl="1">
              <a:lnSpc>
                <a:spcPct val="110000"/>
              </a:lnSpc>
            </a:pPr>
            <a:r>
              <a:rPr lang="en-US" sz="2400" dirty="0">
                <a:latin typeface="Times New Roman" charset="0"/>
              </a:rPr>
              <a:t>Implies a Ratio or Rate </a:t>
            </a:r>
          </a:p>
          <a:p>
            <a:pPr lvl="1">
              <a:lnSpc>
                <a:spcPct val="110000"/>
              </a:lnSpc>
            </a:pPr>
            <a:r>
              <a:rPr lang="en-US" sz="2400" dirty="0">
                <a:latin typeface="Times New Roman" charset="0"/>
              </a:rPr>
              <a:t>Names: Prevalence, Prior Probability</a:t>
            </a:r>
          </a:p>
          <a:p>
            <a:pPr>
              <a:lnSpc>
                <a:spcPct val="110000"/>
              </a:lnSpc>
              <a:buFont typeface="Arial"/>
              <a:buChar char="•"/>
            </a:pPr>
            <a:r>
              <a:rPr lang="en-US" sz="2800" dirty="0">
                <a:solidFill>
                  <a:schemeClr val="tx1"/>
                </a:solidFill>
                <a:latin typeface="Times New Roman" charset="0"/>
              </a:rPr>
              <a:t>Location Specific</a:t>
            </a:r>
          </a:p>
        </p:txBody>
      </p:sp>
      <p:sp>
        <p:nvSpPr>
          <p:cNvPr id="15"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409805C5-E4E9-8E43-829E-E73331F8AADD}" type="slidenum">
              <a:rPr lang="en-US" sz="1600"/>
              <a:pPr/>
              <a:t>64</a:t>
            </a:fld>
            <a:endParaRPr lang="en-US" sz="1600"/>
          </a:p>
        </p:txBody>
      </p:sp>
      <p:sp>
        <p:nvSpPr>
          <p:cNvPr id="952322" name="Rectangle 2"/>
          <p:cNvSpPr>
            <a:spLocks noChangeArrowheads="1"/>
          </p:cNvSpPr>
          <p:nvPr/>
        </p:nvSpPr>
        <p:spPr bwMode="auto">
          <a:xfrm>
            <a:off x="5181600" y="3505200"/>
            <a:ext cx="3657600" cy="2667000"/>
          </a:xfrm>
          <a:prstGeom prst="rect">
            <a:avLst/>
          </a:prstGeom>
          <a:solidFill>
            <a:srgbClr val="F8F8F8"/>
          </a:solidFill>
          <a:ln w="28575">
            <a:solidFill>
              <a:schemeClr val="bg2"/>
            </a:solidFill>
            <a:miter lim="800000"/>
            <a:headEnd/>
            <a:tailEnd/>
          </a:ln>
          <a:effectLst/>
        </p:spPr>
        <p:txBody>
          <a:bodyPr wrap="none" anchor="ctr"/>
          <a:lstStyle/>
          <a:p>
            <a:pPr>
              <a:defRPr/>
            </a:pPr>
            <a:endParaRPr lang="en-US">
              <a:latin typeface="Times New Roman" pitchFamily="18" charset="0"/>
              <a:ea typeface="+mn-ea"/>
            </a:endParaRPr>
          </a:p>
        </p:txBody>
      </p:sp>
      <p:graphicFrame>
        <p:nvGraphicFramePr>
          <p:cNvPr id="2050" name="Object 5"/>
          <p:cNvGraphicFramePr>
            <a:graphicFrameLocks noChangeAspect="1"/>
          </p:cNvGraphicFramePr>
          <p:nvPr/>
        </p:nvGraphicFramePr>
        <p:xfrm>
          <a:off x="762000" y="4343400"/>
          <a:ext cx="2971800" cy="901700"/>
        </p:xfrm>
        <a:graphic>
          <a:graphicData uri="http://schemas.openxmlformats.org/presentationml/2006/ole">
            <mc:AlternateContent xmlns:mc="http://schemas.openxmlformats.org/markup-compatibility/2006">
              <mc:Choice xmlns:v="urn:schemas-microsoft-com:vml" Requires="v">
                <p:oleObj spid="_x0000_s1026" name="Equation" r:id="rId4" imgW="1422360" imgH="431640" progId="Equation.3">
                  <p:embed/>
                </p:oleObj>
              </mc:Choice>
              <mc:Fallback>
                <p:oleObj name="Equation" r:id="rId4" imgW="14223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343400"/>
                        <a:ext cx="2971800" cy="9017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055" name="Picture 6" descr="j007870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4800600"/>
            <a:ext cx="1319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 descr="j00787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733800"/>
            <a:ext cx="450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SO0045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3200" y="3810000"/>
            <a:ext cx="2301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29" name="Line 9"/>
          <p:cNvSpPr>
            <a:spLocks noChangeShapeType="1"/>
          </p:cNvSpPr>
          <p:nvPr/>
        </p:nvSpPr>
        <p:spPr bwMode="auto">
          <a:xfrm>
            <a:off x="5410200" y="4724400"/>
            <a:ext cx="3200400" cy="0"/>
          </a:xfrm>
          <a:prstGeom prst="line">
            <a:avLst/>
          </a:prstGeom>
          <a:noFill/>
          <a:ln w="28575">
            <a:solidFill>
              <a:schemeClr val="bg2"/>
            </a:solidFill>
            <a:round/>
            <a:headEnd/>
            <a:tailEnd/>
          </a:ln>
          <a:effectLst/>
        </p:spPr>
        <p:txBody>
          <a:bodyPr wrap="none" anchor="ctr"/>
          <a:lstStyle/>
          <a:p>
            <a:pPr>
              <a:defRPr/>
            </a:pPr>
            <a:endParaRPr lang="en-US">
              <a:latin typeface="Times New Roman" pitchFamily="18" charset="0"/>
              <a:ea typeface="+mn-ea"/>
            </a:endParaRPr>
          </a:p>
        </p:txBody>
      </p:sp>
      <p:grpSp>
        <p:nvGrpSpPr>
          <p:cNvPr id="2" name="Group 10"/>
          <p:cNvGrpSpPr>
            <a:grpSpLocks/>
          </p:cNvGrpSpPr>
          <p:nvPr/>
        </p:nvGrpSpPr>
        <p:grpSpPr bwMode="auto">
          <a:xfrm>
            <a:off x="2614613" y="4648200"/>
            <a:ext cx="5691187" cy="1922463"/>
            <a:chOff x="1647" y="2928"/>
            <a:chExt cx="3585" cy="1211"/>
          </a:xfrm>
        </p:grpSpPr>
        <p:sp>
          <p:nvSpPr>
            <p:cNvPr id="952331" name="Oval 11"/>
            <p:cNvSpPr>
              <a:spLocks noChangeArrowheads="1"/>
            </p:cNvSpPr>
            <p:nvPr/>
          </p:nvSpPr>
          <p:spPr bwMode="auto">
            <a:xfrm>
              <a:off x="3504" y="2928"/>
              <a:ext cx="1728" cy="960"/>
            </a:xfrm>
            <a:prstGeom prst="ellipse">
              <a:avLst/>
            </a:prstGeom>
            <a:noFill/>
            <a:ln w="28575">
              <a:solidFill>
                <a:srgbClr val="D60093"/>
              </a:solidFill>
              <a:round/>
              <a:headEnd/>
              <a:tailEnd/>
            </a:ln>
            <a:effectLst/>
          </p:spPr>
          <p:txBody>
            <a:bodyPr wrap="none" anchor="ctr"/>
            <a:lstStyle/>
            <a:p>
              <a:pPr>
                <a:defRPr/>
              </a:pPr>
              <a:endParaRPr lang="en-US">
                <a:latin typeface="Times New Roman" pitchFamily="18" charset="0"/>
                <a:ea typeface="+mn-ea"/>
              </a:endParaRPr>
            </a:p>
          </p:txBody>
        </p:sp>
        <p:sp>
          <p:nvSpPr>
            <p:cNvPr id="952332" name="Text Box 12"/>
            <p:cNvSpPr txBox="1">
              <a:spLocks noChangeArrowheads="1"/>
            </p:cNvSpPr>
            <p:nvPr/>
          </p:nvSpPr>
          <p:spPr bwMode="auto">
            <a:xfrm>
              <a:off x="1647" y="3679"/>
              <a:ext cx="1327" cy="460"/>
            </a:xfrm>
            <a:prstGeom prst="rect">
              <a:avLst/>
            </a:prstGeom>
            <a:noFill/>
            <a:ln w="28575">
              <a:solidFill>
                <a:srgbClr val="D60093"/>
              </a:solid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dirty="0">
                  <a:solidFill>
                    <a:srgbClr val="000000"/>
                  </a:solidFill>
                </a:rPr>
                <a:t>Population from a </a:t>
              </a:r>
            </a:p>
            <a:p>
              <a:pPr algn="ctr"/>
              <a:r>
                <a:rPr lang="en-US" sz="2000" dirty="0">
                  <a:solidFill>
                    <a:srgbClr val="000000"/>
                  </a:solidFill>
                </a:rPr>
                <a:t>Specific Setting</a:t>
              </a:r>
            </a:p>
          </p:txBody>
        </p:sp>
        <p:sp>
          <p:nvSpPr>
            <p:cNvPr id="952333" name="Line 13"/>
            <p:cNvSpPr>
              <a:spLocks noChangeShapeType="1"/>
            </p:cNvSpPr>
            <p:nvPr/>
          </p:nvSpPr>
          <p:spPr bwMode="auto">
            <a:xfrm flipV="1">
              <a:off x="2928" y="3552"/>
              <a:ext cx="624" cy="240"/>
            </a:xfrm>
            <a:prstGeom prst="line">
              <a:avLst/>
            </a:prstGeom>
            <a:noFill/>
            <a:ln w="28575">
              <a:solidFill>
                <a:srgbClr val="D60093"/>
              </a:solidFill>
              <a:round/>
              <a:headEnd/>
              <a:tailEn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653874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a:xfrm>
            <a:off x="685800" y="0"/>
            <a:ext cx="7772400" cy="1143000"/>
          </a:xfrm>
        </p:spPr>
        <p:txBody>
          <a:bodyPr/>
          <a:lstStyle/>
          <a:p>
            <a:pPr>
              <a:lnSpc>
                <a:spcPct val="110000"/>
              </a:lnSpc>
            </a:pPr>
            <a:r>
              <a:rPr lang="en-US">
                <a:latin typeface="Times New Roman" charset="0"/>
              </a:rPr>
              <a:t>More Terminology</a:t>
            </a:r>
          </a:p>
        </p:txBody>
      </p:sp>
      <p:sp>
        <p:nvSpPr>
          <p:cNvPr id="954371" name="Rectangle 3"/>
          <p:cNvSpPr>
            <a:spLocks noGrp="1" noChangeArrowheads="1"/>
          </p:cNvSpPr>
          <p:nvPr>
            <p:ph idx="1"/>
          </p:nvPr>
        </p:nvSpPr>
        <p:spPr>
          <a:xfrm>
            <a:off x="228600" y="1219200"/>
            <a:ext cx="4953000" cy="5181600"/>
          </a:xfrm>
        </p:spPr>
        <p:txBody>
          <a:bodyPr/>
          <a:lstStyle/>
          <a:p>
            <a:pPr>
              <a:lnSpc>
                <a:spcPct val="110000"/>
              </a:lnSpc>
              <a:buFontTx/>
              <a:buNone/>
            </a:pPr>
            <a:r>
              <a:rPr lang="en-US" sz="2800" dirty="0">
                <a:latin typeface="Times New Roman" charset="0"/>
              </a:rPr>
              <a:t>Conditional Probability</a:t>
            </a:r>
          </a:p>
          <a:p>
            <a:pPr lvl="1">
              <a:lnSpc>
                <a:spcPct val="110000"/>
              </a:lnSpc>
            </a:pPr>
            <a:r>
              <a:rPr lang="en-US" sz="2400" dirty="0" smtClean="0">
                <a:latin typeface="Times New Roman" charset="0"/>
              </a:rPr>
              <a:t>Probability </a:t>
            </a:r>
            <a:r>
              <a:rPr lang="en-US" sz="2400" dirty="0">
                <a:latin typeface="Times New Roman" charset="0"/>
              </a:rPr>
              <a:t>of a Finding in a patient with a </a:t>
            </a:r>
            <a:r>
              <a:rPr lang="en-US" sz="2400" dirty="0" smtClean="0">
                <a:latin typeface="Times New Roman" charset="0"/>
              </a:rPr>
              <a:t>Disease</a:t>
            </a:r>
            <a:br>
              <a:rPr lang="en-US" sz="2400" dirty="0" smtClean="0">
                <a:latin typeface="Times New Roman" charset="0"/>
              </a:rPr>
            </a:br>
            <a:endParaRPr lang="en-US" sz="2400" dirty="0">
              <a:latin typeface="Times New Roman" charset="0"/>
            </a:endParaRPr>
          </a:p>
          <a:p>
            <a:pPr lvl="1">
              <a:lnSpc>
                <a:spcPct val="110000"/>
              </a:lnSpc>
            </a:pPr>
            <a:r>
              <a:rPr lang="en-US" sz="2400" dirty="0" smtClean="0">
                <a:latin typeface="Times New Roman" charset="0"/>
              </a:rPr>
              <a:t>Probability </a:t>
            </a:r>
            <a:r>
              <a:rPr lang="en-US" sz="2400" dirty="0">
                <a:latin typeface="Times New Roman" charset="0"/>
              </a:rPr>
              <a:t>of a Disease in a Patient with a </a:t>
            </a:r>
            <a:r>
              <a:rPr lang="en-US" sz="2400" dirty="0" smtClean="0">
                <a:latin typeface="Times New Roman" charset="0"/>
              </a:rPr>
              <a:t>Finding</a:t>
            </a:r>
            <a:br>
              <a:rPr lang="en-US" sz="2400" dirty="0" smtClean="0">
                <a:latin typeface="Times New Roman" charset="0"/>
              </a:rPr>
            </a:br>
            <a:endParaRPr lang="en-US" sz="2400" dirty="0">
              <a:latin typeface="Times New Roman" charset="0"/>
            </a:endParaRPr>
          </a:p>
          <a:p>
            <a:pPr lvl="1">
              <a:lnSpc>
                <a:spcPct val="110000"/>
              </a:lnSpc>
            </a:pPr>
            <a:r>
              <a:rPr lang="en-US" sz="2400" dirty="0" smtClean="0">
                <a:latin typeface="Times New Roman" charset="0"/>
              </a:rPr>
              <a:t>Probability </a:t>
            </a:r>
            <a:r>
              <a:rPr lang="en-US" sz="2400" dirty="0">
                <a:latin typeface="Times New Roman" charset="0"/>
              </a:rPr>
              <a:t>of Disease in a patient with Finding 1, Finding 2, </a:t>
            </a:r>
            <a:r>
              <a:rPr lang="en-US" sz="2400" dirty="0" err="1">
                <a:latin typeface="Times New Roman" charset="0"/>
              </a:rPr>
              <a:t>neg</a:t>
            </a:r>
            <a:r>
              <a:rPr lang="en-US" sz="2400" dirty="0">
                <a:latin typeface="Times New Roman" charset="0"/>
              </a:rPr>
              <a:t> Finding 3, Finding 4, no Finding 5, etc.</a:t>
            </a:r>
          </a:p>
        </p:txBody>
      </p:sp>
      <p:sp>
        <p:nvSpPr>
          <p:cNvPr id="20"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C481E299-314A-8641-ABA0-087A4E5012AC}" type="slidenum">
              <a:rPr lang="en-US" sz="1600"/>
              <a:pPr/>
              <a:t>65</a:t>
            </a:fld>
            <a:endParaRPr lang="en-US" sz="1600"/>
          </a:p>
        </p:txBody>
      </p:sp>
      <p:grpSp>
        <p:nvGrpSpPr>
          <p:cNvPr id="2" name="Group 4"/>
          <p:cNvGrpSpPr>
            <a:grpSpLocks/>
          </p:cNvGrpSpPr>
          <p:nvPr/>
        </p:nvGrpSpPr>
        <p:grpSpPr bwMode="auto">
          <a:xfrm>
            <a:off x="609600" y="1828800"/>
            <a:ext cx="8305800" cy="1219200"/>
            <a:chOff x="480" y="1296"/>
            <a:chExt cx="5211" cy="768"/>
          </a:xfrm>
          <a:effectLst>
            <a:outerShdw blurRad="50800" dist="38100" dir="2700000" algn="tl" rotWithShape="0">
              <a:prstClr val="black">
                <a:alpha val="40000"/>
              </a:prstClr>
            </a:outerShdw>
          </a:effectLst>
        </p:grpSpPr>
        <p:grpSp>
          <p:nvGrpSpPr>
            <p:cNvPr id="54288" name="Group 5"/>
            <p:cNvGrpSpPr>
              <a:grpSpLocks/>
            </p:cNvGrpSpPr>
            <p:nvPr/>
          </p:nvGrpSpPr>
          <p:grpSpPr bwMode="auto">
            <a:xfrm>
              <a:off x="3114" y="1440"/>
              <a:ext cx="2264" cy="416"/>
              <a:chOff x="3114" y="1440"/>
              <a:chExt cx="2264" cy="416"/>
            </a:xfrm>
          </p:grpSpPr>
          <p:sp>
            <p:nvSpPr>
              <p:cNvPr id="954374" name="Text Box 6"/>
              <p:cNvSpPr txBox="1">
                <a:spLocks noChangeArrowheads="1"/>
              </p:cNvSpPr>
              <p:nvPr/>
            </p:nvSpPr>
            <p:spPr bwMode="auto">
              <a:xfrm>
                <a:off x="3114" y="1440"/>
                <a:ext cx="2264" cy="416"/>
              </a:xfrm>
              <a:prstGeom prst="rect">
                <a:avLst/>
              </a:prstGeom>
              <a:noFill/>
              <a:ln w="19050">
                <a:solidFill>
                  <a:schemeClr val="tx2"/>
                </a:solid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800" b="1" dirty="0">
                    <a:solidFill>
                      <a:schemeClr val="tx2"/>
                    </a:solidFill>
                  </a:rPr>
                  <a:t>Number With Disease and Finding</a:t>
                </a:r>
              </a:p>
              <a:p>
                <a:pPr algn="ctr"/>
                <a:r>
                  <a:rPr lang="en-US" sz="1800" b="1" dirty="0">
                    <a:solidFill>
                      <a:schemeClr val="tx2"/>
                    </a:solidFill>
                  </a:rPr>
                  <a:t>Number with Disease</a:t>
                </a:r>
              </a:p>
            </p:txBody>
          </p:sp>
          <p:sp>
            <p:nvSpPr>
              <p:cNvPr id="954375" name="Line 7"/>
              <p:cNvSpPr>
                <a:spLocks noChangeShapeType="1"/>
              </p:cNvSpPr>
              <p:nvPr/>
            </p:nvSpPr>
            <p:spPr bwMode="auto">
              <a:xfrm>
                <a:off x="3168" y="1632"/>
                <a:ext cx="2208" cy="0"/>
              </a:xfrm>
              <a:prstGeom prst="line">
                <a:avLst/>
              </a:prstGeom>
              <a:noFill/>
              <a:ln w="1905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
          <p:nvSpPr>
            <p:cNvPr id="954376" name="Rectangle 8"/>
            <p:cNvSpPr>
              <a:spLocks noChangeArrowheads="1"/>
            </p:cNvSpPr>
            <p:nvPr/>
          </p:nvSpPr>
          <p:spPr bwMode="auto">
            <a:xfrm>
              <a:off x="480" y="1296"/>
              <a:ext cx="5211" cy="768"/>
            </a:xfrm>
            <a:prstGeom prst="rect">
              <a:avLst/>
            </a:prstGeom>
            <a:noFill/>
            <a:ln w="19050">
              <a:solidFill>
                <a:schemeClr val="tx2"/>
              </a:solidFill>
              <a:miter lim="800000"/>
              <a:headEnd/>
              <a:tailEnd/>
            </a:ln>
            <a:effectLst/>
          </p:spPr>
          <p:txBody>
            <a:bodyPr wrap="none" anchor="ctr"/>
            <a:lstStyle/>
            <a:p>
              <a:pPr>
                <a:defRPr/>
              </a:pPr>
              <a:endParaRPr lang="en-US">
                <a:latin typeface="Times New Roman" pitchFamily="18" charset="0"/>
                <a:ea typeface="+mn-ea"/>
              </a:endParaRPr>
            </a:p>
          </p:txBody>
        </p:sp>
      </p:grpSp>
      <p:grpSp>
        <p:nvGrpSpPr>
          <p:cNvPr id="4" name="Group 9"/>
          <p:cNvGrpSpPr>
            <a:grpSpLocks/>
          </p:cNvGrpSpPr>
          <p:nvPr/>
        </p:nvGrpSpPr>
        <p:grpSpPr bwMode="auto">
          <a:xfrm>
            <a:off x="609600" y="3124200"/>
            <a:ext cx="8267700" cy="1219200"/>
            <a:chOff x="480" y="2112"/>
            <a:chExt cx="5208" cy="768"/>
          </a:xfrm>
          <a:effectLst>
            <a:outerShdw blurRad="50800" dist="38100" dir="2700000" algn="tl" rotWithShape="0">
              <a:prstClr val="black">
                <a:alpha val="40000"/>
              </a:prstClr>
            </a:outerShdw>
          </a:effectLst>
        </p:grpSpPr>
        <p:grpSp>
          <p:nvGrpSpPr>
            <p:cNvPr id="54284" name="Group 10"/>
            <p:cNvGrpSpPr>
              <a:grpSpLocks/>
            </p:cNvGrpSpPr>
            <p:nvPr/>
          </p:nvGrpSpPr>
          <p:grpSpPr bwMode="auto">
            <a:xfrm>
              <a:off x="3171" y="2208"/>
              <a:ext cx="2264" cy="416"/>
              <a:chOff x="3114" y="1440"/>
              <a:chExt cx="2264" cy="416"/>
            </a:xfrm>
          </p:grpSpPr>
          <p:sp>
            <p:nvSpPr>
              <p:cNvPr id="954379" name="Text Box 11"/>
              <p:cNvSpPr txBox="1">
                <a:spLocks noChangeArrowheads="1"/>
              </p:cNvSpPr>
              <p:nvPr/>
            </p:nvSpPr>
            <p:spPr bwMode="auto">
              <a:xfrm>
                <a:off x="3114" y="1440"/>
                <a:ext cx="2264" cy="416"/>
              </a:xfrm>
              <a:prstGeom prst="rect">
                <a:avLst/>
              </a:prstGeom>
              <a:noFill/>
              <a:ln w="19050">
                <a:solidFill>
                  <a:schemeClr val="tx2"/>
                </a:solid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800" b="1">
                    <a:solidFill>
                      <a:schemeClr val="tx2"/>
                    </a:solidFill>
                  </a:rPr>
                  <a:t>Number With Disease and Finding</a:t>
                </a:r>
              </a:p>
              <a:p>
                <a:pPr algn="ctr"/>
                <a:r>
                  <a:rPr lang="en-US" sz="1800" b="1">
                    <a:solidFill>
                      <a:schemeClr val="tx2"/>
                    </a:solidFill>
                  </a:rPr>
                  <a:t>Number with Finding</a:t>
                </a:r>
              </a:p>
            </p:txBody>
          </p:sp>
          <p:sp>
            <p:nvSpPr>
              <p:cNvPr id="954380" name="Line 12"/>
              <p:cNvSpPr>
                <a:spLocks noChangeShapeType="1"/>
              </p:cNvSpPr>
              <p:nvPr/>
            </p:nvSpPr>
            <p:spPr bwMode="auto">
              <a:xfrm>
                <a:off x="3168" y="1632"/>
                <a:ext cx="2208" cy="0"/>
              </a:xfrm>
              <a:prstGeom prst="line">
                <a:avLst/>
              </a:prstGeom>
              <a:noFill/>
              <a:ln w="1905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
          <p:nvSpPr>
            <p:cNvPr id="954381" name="Rectangle 13"/>
            <p:cNvSpPr>
              <a:spLocks noChangeArrowheads="1"/>
            </p:cNvSpPr>
            <p:nvPr/>
          </p:nvSpPr>
          <p:spPr bwMode="auto">
            <a:xfrm>
              <a:off x="480" y="2112"/>
              <a:ext cx="5208" cy="768"/>
            </a:xfrm>
            <a:prstGeom prst="rect">
              <a:avLst/>
            </a:prstGeom>
            <a:noFill/>
            <a:ln w="19050">
              <a:solidFill>
                <a:schemeClr val="tx2"/>
              </a:solidFill>
              <a:miter lim="800000"/>
              <a:headEnd/>
              <a:tailEnd/>
            </a:ln>
            <a:effectLst/>
          </p:spPr>
          <p:txBody>
            <a:bodyPr wrap="none" anchor="ctr"/>
            <a:lstStyle/>
            <a:p>
              <a:pPr>
                <a:defRPr/>
              </a:pPr>
              <a:endParaRPr lang="en-US">
                <a:latin typeface="Times New Roman" pitchFamily="18" charset="0"/>
                <a:ea typeface="+mn-ea"/>
              </a:endParaRPr>
            </a:p>
          </p:txBody>
        </p:sp>
      </p:grpSp>
      <p:grpSp>
        <p:nvGrpSpPr>
          <p:cNvPr id="6" name="Group 14"/>
          <p:cNvGrpSpPr>
            <a:grpSpLocks/>
          </p:cNvGrpSpPr>
          <p:nvPr/>
        </p:nvGrpSpPr>
        <p:grpSpPr bwMode="auto">
          <a:xfrm>
            <a:off x="609600" y="4419600"/>
            <a:ext cx="8272463" cy="2057400"/>
            <a:chOff x="480" y="2928"/>
            <a:chExt cx="5211" cy="1248"/>
          </a:xfrm>
          <a:effectLst>
            <a:outerShdw blurRad="50800" dist="38100" dir="2700000" algn="tl" rotWithShape="0">
              <a:prstClr val="black">
                <a:alpha val="40000"/>
              </a:prstClr>
            </a:outerShdw>
          </a:effectLst>
        </p:grpSpPr>
        <p:grpSp>
          <p:nvGrpSpPr>
            <p:cNvPr id="54280" name="Group 15"/>
            <p:cNvGrpSpPr>
              <a:grpSpLocks/>
            </p:cNvGrpSpPr>
            <p:nvPr/>
          </p:nvGrpSpPr>
          <p:grpSpPr bwMode="auto">
            <a:xfrm>
              <a:off x="3256" y="3247"/>
              <a:ext cx="2382" cy="338"/>
              <a:chOff x="3055" y="1471"/>
              <a:chExt cx="2382" cy="338"/>
            </a:xfrm>
          </p:grpSpPr>
          <p:sp>
            <p:nvSpPr>
              <p:cNvPr id="954384" name="Text Box 16"/>
              <p:cNvSpPr txBox="1">
                <a:spLocks noChangeArrowheads="1"/>
              </p:cNvSpPr>
              <p:nvPr/>
            </p:nvSpPr>
            <p:spPr bwMode="auto">
              <a:xfrm>
                <a:off x="3055" y="1471"/>
                <a:ext cx="2382" cy="338"/>
              </a:xfrm>
              <a:prstGeom prst="rect">
                <a:avLst/>
              </a:prstGeom>
              <a:noFill/>
              <a:ln w="19050">
                <a:solidFill>
                  <a:schemeClr val="tx2"/>
                </a:solid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400" b="1">
                    <a:solidFill>
                      <a:schemeClr val="tx2"/>
                    </a:solidFill>
                  </a:rPr>
                  <a:t>Number With Disease and a Group of Findings</a:t>
                </a:r>
              </a:p>
              <a:p>
                <a:pPr algn="ctr"/>
                <a:r>
                  <a:rPr lang="en-US" sz="1400" b="1">
                    <a:solidFill>
                      <a:schemeClr val="tx2"/>
                    </a:solidFill>
                  </a:rPr>
                  <a:t>Number with the Group of Findings</a:t>
                </a:r>
              </a:p>
            </p:txBody>
          </p:sp>
          <p:sp>
            <p:nvSpPr>
              <p:cNvPr id="954385" name="Line 17"/>
              <p:cNvSpPr>
                <a:spLocks noChangeShapeType="1"/>
              </p:cNvSpPr>
              <p:nvPr/>
            </p:nvSpPr>
            <p:spPr bwMode="auto">
              <a:xfrm>
                <a:off x="3168" y="1632"/>
                <a:ext cx="2208" cy="0"/>
              </a:xfrm>
              <a:prstGeom prst="line">
                <a:avLst/>
              </a:prstGeom>
              <a:noFill/>
              <a:ln w="1905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
          <p:nvSpPr>
            <p:cNvPr id="954386" name="Rectangle 18"/>
            <p:cNvSpPr>
              <a:spLocks noChangeArrowheads="1"/>
            </p:cNvSpPr>
            <p:nvPr/>
          </p:nvSpPr>
          <p:spPr bwMode="auto">
            <a:xfrm>
              <a:off x="480" y="2928"/>
              <a:ext cx="5211" cy="1248"/>
            </a:xfrm>
            <a:prstGeom prst="rect">
              <a:avLst/>
            </a:prstGeom>
            <a:noFill/>
            <a:ln w="19050">
              <a:solidFill>
                <a:schemeClr val="tx2"/>
              </a:solidFill>
              <a:miter lim="800000"/>
              <a:headEnd/>
              <a:tailEn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2442006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a:xfrm>
            <a:off x="457200" y="152400"/>
            <a:ext cx="8001000" cy="762000"/>
          </a:xfrm>
        </p:spPr>
        <p:txBody>
          <a:bodyPr/>
          <a:lstStyle/>
          <a:p>
            <a:r>
              <a:rPr lang="en-US" dirty="0">
                <a:latin typeface="Times New Roman" charset="0"/>
              </a:rPr>
              <a:t>Names for the Numbers</a:t>
            </a:r>
          </a:p>
        </p:txBody>
      </p:sp>
      <p:sp>
        <p:nvSpPr>
          <p:cNvPr id="13"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2AD381B5-FE35-E740-A393-D822BEE930A0}" type="slidenum">
              <a:rPr lang="en-US" sz="1600"/>
              <a:pPr/>
              <a:t>66</a:t>
            </a:fld>
            <a:endParaRPr lang="en-US" sz="1600"/>
          </a:p>
        </p:txBody>
      </p:sp>
      <p:graphicFrame>
        <p:nvGraphicFramePr>
          <p:cNvPr id="6146" name="Object 3"/>
          <p:cNvGraphicFramePr>
            <a:graphicFrameLocks noChangeAspect="1"/>
          </p:cNvGraphicFramePr>
          <p:nvPr>
            <p:extLst>
              <p:ext uri="{D42A27DB-BD31-4B8C-83A1-F6EECF244321}">
                <p14:modId xmlns:p14="http://schemas.microsoft.com/office/powerpoint/2010/main" val="1649092746"/>
              </p:ext>
            </p:extLst>
          </p:nvPr>
        </p:nvGraphicFramePr>
        <p:xfrm>
          <a:off x="1295400" y="3124200"/>
          <a:ext cx="6400800" cy="1360488"/>
        </p:xfrm>
        <a:graphic>
          <a:graphicData uri="http://schemas.openxmlformats.org/presentationml/2006/ole">
            <mc:AlternateContent xmlns:mc="http://schemas.openxmlformats.org/markup-compatibility/2006">
              <mc:Choice xmlns:v="urn:schemas-microsoft-com:vml" Requires="v">
                <p:oleObj spid="_x0000_s203778" name="Worksheet" r:id="rId4" imgW="1838554" imgH="390754" progId="Excel.Sheet.8">
                  <p:link updateAutomatic="1"/>
                </p:oleObj>
              </mc:Choice>
              <mc:Fallback>
                <p:oleObj name="Worksheet" r:id="rId4" imgW="1838554" imgH="390754"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124200"/>
                        <a:ext cx="6400800" cy="1360488"/>
                      </a:xfrm>
                      <a:prstGeom prst="rect">
                        <a:avLst/>
                      </a:prstGeom>
                      <a:solidFill>
                        <a:srgbClr val="ADDBFF"/>
                      </a:solidFill>
                      <a:ln w="12700" cap="sq">
                        <a:solidFill>
                          <a:schemeClr val="bg2"/>
                        </a:solidFill>
                        <a:miter lim="800000"/>
                        <a:headEnd type="none" w="sm" len="sm"/>
                        <a:tailEnd type="none" w="sm" len="sm"/>
                      </a:ln>
                      <a:effectLst>
                        <a:outerShdw blurRad="63500" dist="38099" dir="2700000" algn="ctr" rotWithShape="0">
                          <a:schemeClr val="bg2">
                            <a:alpha val="74998"/>
                          </a:schemeClr>
                        </a:outerShdw>
                      </a:effectLst>
                    </p:spPr>
                  </p:pic>
                </p:oleObj>
              </mc:Fallback>
            </mc:AlternateContent>
          </a:graphicData>
        </a:graphic>
      </p:graphicFrame>
      <p:grpSp>
        <p:nvGrpSpPr>
          <p:cNvPr id="2" name="Group 4"/>
          <p:cNvGrpSpPr>
            <a:grpSpLocks/>
          </p:cNvGrpSpPr>
          <p:nvPr/>
        </p:nvGrpSpPr>
        <p:grpSpPr bwMode="auto">
          <a:xfrm>
            <a:off x="974725" y="1565275"/>
            <a:ext cx="4511675" cy="3890963"/>
            <a:chOff x="614" y="986"/>
            <a:chExt cx="2842" cy="2451"/>
          </a:xfrm>
        </p:grpSpPr>
        <p:sp>
          <p:nvSpPr>
            <p:cNvPr id="964613" name="Text Box 5"/>
            <p:cNvSpPr txBox="1">
              <a:spLocks noChangeArrowheads="1"/>
            </p:cNvSpPr>
            <p:nvPr/>
          </p:nvSpPr>
          <p:spPr bwMode="auto">
            <a:xfrm>
              <a:off x="768" y="1008"/>
              <a:ext cx="967"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Prevalence</a:t>
              </a:r>
            </a:p>
          </p:txBody>
        </p:sp>
        <p:sp>
          <p:nvSpPr>
            <p:cNvPr id="964614" name="Text Box 6"/>
            <p:cNvSpPr txBox="1">
              <a:spLocks noChangeArrowheads="1"/>
            </p:cNvSpPr>
            <p:nvPr/>
          </p:nvSpPr>
          <p:spPr bwMode="auto">
            <a:xfrm>
              <a:off x="614" y="3146"/>
              <a:ext cx="1417" cy="291"/>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Prior Probability</a:t>
              </a:r>
            </a:p>
          </p:txBody>
        </p:sp>
        <p:sp>
          <p:nvSpPr>
            <p:cNvPr id="964615" name="Text Box 7"/>
            <p:cNvSpPr txBox="1">
              <a:spLocks noChangeArrowheads="1"/>
            </p:cNvSpPr>
            <p:nvPr/>
          </p:nvSpPr>
          <p:spPr bwMode="auto">
            <a:xfrm>
              <a:off x="2966" y="986"/>
              <a:ext cx="490" cy="288"/>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P(D)</a:t>
              </a:r>
            </a:p>
          </p:txBody>
        </p:sp>
        <p:sp>
          <p:nvSpPr>
            <p:cNvPr id="964616" name="Oval 8"/>
            <p:cNvSpPr>
              <a:spLocks noChangeArrowheads="1"/>
            </p:cNvSpPr>
            <p:nvPr/>
          </p:nvSpPr>
          <p:spPr bwMode="auto">
            <a:xfrm>
              <a:off x="864" y="2400"/>
              <a:ext cx="1152"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sp>
          <p:nvSpPr>
            <p:cNvPr id="964617" name="Line 9"/>
            <p:cNvSpPr>
              <a:spLocks noChangeShapeType="1"/>
            </p:cNvSpPr>
            <p:nvPr/>
          </p:nvSpPr>
          <p:spPr bwMode="auto">
            <a:xfrm>
              <a:off x="1152" y="1296"/>
              <a:ext cx="192" cy="1056"/>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64618" name="Line 10"/>
            <p:cNvSpPr>
              <a:spLocks noChangeShapeType="1"/>
            </p:cNvSpPr>
            <p:nvPr/>
          </p:nvSpPr>
          <p:spPr bwMode="auto">
            <a:xfrm flipH="1" flipV="1">
              <a:off x="1536" y="2784"/>
              <a:ext cx="96" cy="432"/>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64619" name="Line 11"/>
            <p:cNvSpPr>
              <a:spLocks noChangeShapeType="1"/>
            </p:cNvSpPr>
            <p:nvPr/>
          </p:nvSpPr>
          <p:spPr bwMode="auto">
            <a:xfrm flipH="1">
              <a:off x="1824" y="1296"/>
              <a:ext cx="1344" cy="1152"/>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112353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xfrm>
            <a:off x="762000" y="381000"/>
            <a:ext cx="7772400" cy="609600"/>
          </a:xfrm>
        </p:spPr>
        <p:txBody>
          <a:bodyPr/>
          <a:lstStyle/>
          <a:p>
            <a:r>
              <a:rPr lang="en-US">
                <a:latin typeface="Times New Roman" charset="0"/>
              </a:rPr>
              <a:t>Yet Another View</a:t>
            </a:r>
          </a:p>
        </p:txBody>
      </p:sp>
      <p:sp>
        <p:nvSpPr>
          <p:cNvPr id="14"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75DCD387-C348-8947-B063-7DF3B5FEE458}" type="slidenum">
              <a:rPr lang="en-US" sz="1600"/>
              <a:pPr/>
              <a:t>67</a:t>
            </a:fld>
            <a:endParaRPr lang="en-US" sz="1600"/>
          </a:p>
        </p:txBody>
      </p:sp>
      <p:graphicFrame>
        <p:nvGraphicFramePr>
          <p:cNvPr id="8194" name="Object 3"/>
          <p:cNvGraphicFramePr>
            <a:graphicFrameLocks noChangeAspect="1"/>
          </p:cNvGraphicFramePr>
          <p:nvPr>
            <p:extLst>
              <p:ext uri="{D42A27DB-BD31-4B8C-83A1-F6EECF244321}">
                <p14:modId xmlns:p14="http://schemas.microsoft.com/office/powerpoint/2010/main" val="2673472184"/>
              </p:ext>
            </p:extLst>
          </p:nvPr>
        </p:nvGraphicFramePr>
        <p:xfrm>
          <a:off x="762000" y="2717800"/>
          <a:ext cx="7315200" cy="2446338"/>
        </p:xfrm>
        <a:graphic>
          <a:graphicData uri="http://schemas.openxmlformats.org/presentationml/2006/ole">
            <mc:AlternateContent xmlns:mc="http://schemas.openxmlformats.org/markup-compatibility/2006">
              <mc:Choice xmlns:v="urn:schemas-microsoft-com:vml" Requires="v">
                <p:oleObj spid="_x0000_s204802" name="Worksheet" r:id="rId4" imgW="2819705" imgH="943356" progId="Excel.Sheet.8">
                  <p:link updateAutomatic="1"/>
                </p:oleObj>
              </mc:Choice>
              <mc:Fallback>
                <p:oleObj name="Worksheet" r:id="rId4" imgW="2819705" imgH="943356" progId="Excel.Sheet.8">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717800"/>
                        <a:ext cx="7315200" cy="2446338"/>
                      </a:xfrm>
                      <a:prstGeom prst="rect">
                        <a:avLst/>
                      </a:prstGeom>
                      <a:solidFill>
                        <a:srgbClr val="ADDBFF"/>
                      </a:solidFill>
                      <a:ln w="38100" cap="sq">
                        <a:solidFill>
                          <a:schemeClr val="bg2"/>
                        </a:solidFill>
                        <a:miter lim="800000"/>
                        <a:headEnd type="none" w="sm" len="sm"/>
                        <a:tailEnd type="none" w="sm" len="sm"/>
                      </a:ln>
                      <a:effectLst>
                        <a:outerShdw blurRad="63500" dist="38099" dir="2700000" algn="ctr" rotWithShape="0">
                          <a:schemeClr val="bg2">
                            <a:alpha val="74998"/>
                          </a:schemeClr>
                        </a:outerShdw>
                      </a:effectLst>
                    </p:spPr>
                  </p:pic>
                </p:oleObj>
              </mc:Fallback>
            </mc:AlternateContent>
          </a:graphicData>
        </a:graphic>
      </p:graphicFrame>
      <p:grpSp>
        <p:nvGrpSpPr>
          <p:cNvPr id="2" name="Group 4"/>
          <p:cNvGrpSpPr>
            <a:grpSpLocks/>
          </p:cNvGrpSpPr>
          <p:nvPr/>
        </p:nvGrpSpPr>
        <p:grpSpPr bwMode="auto">
          <a:xfrm>
            <a:off x="1066800" y="2032000"/>
            <a:ext cx="4262438" cy="1905000"/>
            <a:chOff x="672" y="960"/>
            <a:chExt cx="2685" cy="1200"/>
          </a:xfrm>
        </p:grpSpPr>
        <p:sp>
          <p:nvSpPr>
            <p:cNvPr id="968709" name="Text Box 5"/>
            <p:cNvSpPr txBox="1">
              <a:spLocks noChangeArrowheads="1"/>
            </p:cNvSpPr>
            <p:nvPr/>
          </p:nvSpPr>
          <p:spPr bwMode="auto">
            <a:xfrm>
              <a:off x="672" y="960"/>
              <a:ext cx="2685" cy="288"/>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eaLnBrk="1" hangingPunct="1"/>
              <a:r>
                <a:rPr lang="en-US" sz="2400" dirty="0">
                  <a:solidFill>
                    <a:schemeClr val="tx2"/>
                  </a:solidFill>
                </a:rPr>
                <a:t>Positive Predictive Value: P(D|F)</a:t>
              </a:r>
            </a:p>
          </p:txBody>
        </p:sp>
        <p:sp>
          <p:nvSpPr>
            <p:cNvPr id="968710" name="Line 6"/>
            <p:cNvSpPr>
              <a:spLocks noChangeShapeType="1"/>
            </p:cNvSpPr>
            <p:nvPr/>
          </p:nvSpPr>
          <p:spPr bwMode="auto">
            <a:xfrm>
              <a:off x="2064" y="1200"/>
              <a:ext cx="480" cy="576"/>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68711" name="Oval 7"/>
            <p:cNvSpPr>
              <a:spLocks noChangeArrowheads="1"/>
            </p:cNvSpPr>
            <p:nvPr/>
          </p:nvSpPr>
          <p:spPr bwMode="auto">
            <a:xfrm>
              <a:off x="2112" y="1776"/>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4953000" y="3937001"/>
            <a:ext cx="3698875" cy="2547938"/>
            <a:chOff x="3120" y="2160"/>
            <a:chExt cx="2330" cy="1605"/>
          </a:xfrm>
        </p:grpSpPr>
        <p:sp>
          <p:nvSpPr>
            <p:cNvPr id="968713" name="Text Box 9"/>
            <p:cNvSpPr txBox="1">
              <a:spLocks noChangeArrowheads="1"/>
            </p:cNvSpPr>
            <p:nvPr/>
          </p:nvSpPr>
          <p:spPr bwMode="auto">
            <a:xfrm>
              <a:off x="3251" y="3242"/>
              <a:ext cx="2199" cy="523"/>
            </a:xfrm>
            <a:prstGeom prst="rect">
              <a:avLst/>
            </a:prstGeom>
            <a:noFill/>
            <a:ln w="12700" cap="sq">
              <a:no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dirty="0">
                  <a:solidFill>
                    <a:schemeClr val="tx2"/>
                  </a:solidFill>
                </a:rPr>
                <a:t>Negative Predictive Value:</a:t>
              </a:r>
            </a:p>
            <a:p>
              <a:pPr algn="ctr" eaLnBrk="1" hangingPunct="1"/>
              <a:r>
                <a:rPr lang="en-US" sz="2400" dirty="0">
                  <a:solidFill>
                    <a:schemeClr val="tx2"/>
                  </a:solidFill>
                </a:rPr>
                <a:t>P(no </a:t>
              </a:r>
              <a:r>
                <a:rPr lang="en-US" sz="2400" dirty="0" err="1">
                  <a:solidFill>
                    <a:schemeClr val="tx2"/>
                  </a:solidFill>
                </a:rPr>
                <a:t>D|no</a:t>
              </a:r>
              <a:r>
                <a:rPr lang="en-US" sz="2400" dirty="0">
                  <a:solidFill>
                    <a:schemeClr val="tx2"/>
                  </a:solidFill>
                </a:rPr>
                <a:t> F)</a:t>
              </a:r>
            </a:p>
          </p:txBody>
        </p:sp>
        <p:sp>
          <p:nvSpPr>
            <p:cNvPr id="968714" name="Line 10"/>
            <p:cNvSpPr>
              <a:spLocks noChangeShapeType="1"/>
            </p:cNvSpPr>
            <p:nvPr/>
          </p:nvSpPr>
          <p:spPr bwMode="auto">
            <a:xfrm flipH="1" flipV="1">
              <a:off x="3648" y="2544"/>
              <a:ext cx="336" cy="672"/>
            </a:xfrm>
            <a:prstGeom prst="line">
              <a:avLst/>
            </a:prstGeom>
            <a:noFill/>
            <a:ln w="28575" cap="sq">
              <a:solidFill>
                <a:schemeClr val="tx2"/>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68715" name="Oval 11"/>
            <p:cNvSpPr>
              <a:spLocks noChangeArrowheads="1"/>
            </p:cNvSpPr>
            <p:nvPr/>
          </p:nvSpPr>
          <p:spPr bwMode="auto">
            <a:xfrm>
              <a:off x="3120" y="2160"/>
              <a:ext cx="864" cy="384"/>
            </a:xfrm>
            <a:prstGeom prst="ellipse">
              <a:avLst/>
            </a:prstGeom>
            <a:noFill/>
            <a:ln w="28575" cap="sq">
              <a:solidFill>
                <a:schemeClr val="tx2"/>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sp>
        <p:nvSpPr>
          <p:cNvPr id="968716" name="Rectangle 12"/>
          <p:cNvSpPr>
            <a:spLocks noChangeArrowheads="1"/>
          </p:cNvSpPr>
          <p:nvPr/>
        </p:nvSpPr>
        <p:spPr bwMode="auto">
          <a:xfrm>
            <a:off x="2334049" y="1371600"/>
            <a:ext cx="4234603" cy="461665"/>
          </a:xfrm>
          <a:prstGeom prst="rect">
            <a:avLst/>
          </a:prstGeom>
          <a:noFill/>
          <a:ln w="28575">
            <a:noFill/>
            <a:miter lim="800000"/>
            <a:headEnd/>
            <a:tailEnd/>
          </a:ln>
          <a:effectLst/>
        </p:spPr>
        <p:txBody>
          <a:bodyPr wrap="none">
            <a:spAutoFit/>
          </a:bodyPr>
          <a:lstStyle/>
          <a:p>
            <a:pPr algn="ctr"/>
            <a:r>
              <a:rPr lang="en-US" sz="2400" b="1" i="1" dirty="0">
                <a:solidFill>
                  <a:srgbClr val="000000"/>
                </a:solidFill>
              </a:rPr>
              <a:t>Dividing by the Row </a:t>
            </a:r>
            <a:r>
              <a:rPr lang="en-US" sz="2400" b="1" i="1" dirty="0" err="1">
                <a:solidFill>
                  <a:srgbClr val="000000"/>
                </a:solidFill>
              </a:rPr>
              <a:t>Marginals</a:t>
            </a:r>
            <a:endParaRPr lang="en-US" sz="2400" b="1" i="1" dirty="0">
              <a:solidFill>
                <a:srgbClr val="000000"/>
              </a:solidFill>
            </a:endParaRPr>
          </a:p>
        </p:txBody>
      </p:sp>
    </p:spTree>
    <p:extLst>
      <p:ext uri="{BB962C8B-B14F-4D97-AF65-F5344CB8AC3E}">
        <p14:creationId xmlns:p14="http://schemas.microsoft.com/office/powerpoint/2010/main" val="159184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noGrp="1" noChangeArrowheads="1"/>
          </p:cNvSpPr>
          <p:nvPr>
            <p:ph type="title"/>
          </p:nvPr>
        </p:nvSpPr>
        <p:spPr>
          <a:xfrm>
            <a:off x="1752600" y="152400"/>
            <a:ext cx="5638800" cy="914400"/>
          </a:xfrm>
        </p:spPr>
        <p:txBody>
          <a:bodyPr/>
          <a:lstStyle/>
          <a:p>
            <a:r>
              <a:rPr lang="en-US" sz="4000">
                <a:latin typeface="Times New Roman" charset="0"/>
              </a:rPr>
              <a:t>From Data to Probabilities</a:t>
            </a:r>
            <a:r>
              <a:rPr lang="en-US" sz="3600">
                <a:latin typeface="Times New Roman" charset="0"/>
              </a:rPr>
              <a:t> </a:t>
            </a:r>
          </a:p>
        </p:txBody>
      </p:sp>
      <p:sp>
        <p:nvSpPr>
          <p:cNvPr id="32"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AD4962A7-E7B6-184D-BCEA-889E34EA3CCC}" type="slidenum">
              <a:rPr lang="en-US" sz="1600"/>
              <a:pPr/>
              <a:t>68</a:t>
            </a:fld>
            <a:endParaRPr lang="en-US" sz="1600"/>
          </a:p>
        </p:txBody>
      </p:sp>
      <p:pic>
        <p:nvPicPr>
          <p:cNvPr id="56324" name="Picture 3" descr="BS0082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429000"/>
            <a:ext cx="1028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4" descr="PE0172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286000"/>
            <a:ext cx="1295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5" descr="j024979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2438400"/>
            <a:ext cx="21383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0758" name="AutoShape 6"/>
          <p:cNvSpPr>
            <a:spLocks noChangeArrowheads="1"/>
          </p:cNvSpPr>
          <p:nvPr/>
        </p:nvSpPr>
        <p:spPr bwMode="auto">
          <a:xfrm flipV="1">
            <a:off x="4267200" y="2667000"/>
            <a:ext cx="1143000" cy="762000"/>
          </a:xfrm>
          <a:custGeom>
            <a:avLst/>
            <a:gdLst>
              <a:gd name="G0" fmla="+- 6180 0 0"/>
              <a:gd name="G1" fmla="+- 8650 0 0"/>
              <a:gd name="G2" fmla="+- 6180 0 0"/>
              <a:gd name="G3" fmla="+- 21600 0 6180"/>
              <a:gd name="G4" fmla="+- 21600 0 865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128 h 21600"/>
              <a:gd name="T4" fmla="*/ 10800 w 21600"/>
              <a:gd name="T5" fmla="*/ 18140 h 21600"/>
              <a:gd name="T6" fmla="*/ 21600 w 21600"/>
              <a:gd name="T7" fmla="*/ 15128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180" y="6180"/>
                </a:lnTo>
                <a:lnTo>
                  <a:pt x="8650" y="6180"/>
                </a:lnTo>
                <a:lnTo>
                  <a:pt x="8650" y="12117"/>
                </a:lnTo>
                <a:lnTo>
                  <a:pt x="4412" y="12117"/>
                </a:lnTo>
                <a:lnTo>
                  <a:pt x="4412" y="8657"/>
                </a:lnTo>
                <a:lnTo>
                  <a:pt x="0" y="15128"/>
                </a:lnTo>
                <a:lnTo>
                  <a:pt x="4412" y="21600"/>
                </a:lnTo>
                <a:lnTo>
                  <a:pt x="4412" y="18140"/>
                </a:lnTo>
                <a:lnTo>
                  <a:pt x="17188" y="18140"/>
                </a:lnTo>
                <a:lnTo>
                  <a:pt x="17188" y="21600"/>
                </a:lnTo>
                <a:lnTo>
                  <a:pt x="21600" y="15128"/>
                </a:lnTo>
                <a:lnTo>
                  <a:pt x="17188" y="8657"/>
                </a:lnTo>
                <a:lnTo>
                  <a:pt x="17188" y="12117"/>
                </a:lnTo>
                <a:lnTo>
                  <a:pt x="12950" y="12117"/>
                </a:lnTo>
                <a:lnTo>
                  <a:pt x="12950" y="6180"/>
                </a:lnTo>
                <a:lnTo>
                  <a:pt x="15420" y="6180"/>
                </a:lnTo>
                <a:close/>
              </a:path>
            </a:pathLst>
          </a:custGeom>
          <a:solidFill>
            <a:srgbClr val="F8F8F8"/>
          </a:solidFill>
          <a:ln w="28575">
            <a:solidFill>
              <a:schemeClr val="bg2"/>
            </a:solidFill>
            <a:miter lim="800000"/>
            <a:headEnd/>
            <a:tailEnd/>
          </a:ln>
          <a:effectLst/>
        </p:spPr>
        <p:txBody>
          <a:bodyPr wrap="none" anchor="ctr"/>
          <a:lstStyle/>
          <a:p>
            <a:pPr>
              <a:defRPr/>
            </a:pPr>
            <a:endParaRPr lang="en-US">
              <a:latin typeface="Times New Roman" pitchFamily="18" charset="0"/>
              <a:ea typeface="+mn-ea"/>
            </a:endParaRPr>
          </a:p>
        </p:txBody>
      </p:sp>
      <p:graphicFrame>
        <p:nvGraphicFramePr>
          <p:cNvPr id="970759" name="Group 7"/>
          <p:cNvGraphicFramePr>
            <a:graphicFrameLocks noGrp="1"/>
          </p:cNvGraphicFramePr>
          <p:nvPr>
            <p:extLst>
              <p:ext uri="{D42A27DB-BD31-4B8C-83A1-F6EECF244321}">
                <p14:modId xmlns:p14="http://schemas.microsoft.com/office/powerpoint/2010/main" val="3125294979"/>
              </p:ext>
            </p:extLst>
          </p:nvPr>
        </p:nvGraphicFramePr>
        <p:xfrm>
          <a:off x="3429000" y="4953000"/>
          <a:ext cx="2819400" cy="1720852"/>
        </p:xfrm>
        <a:graphic>
          <a:graphicData uri="http://schemas.openxmlformats.org/drawingml/2006/table">
            <a:tbl>
              <a:tblPr/>
              <a:tblGrid>
                <a:gridCol w="1903413"/>
                <a:gridCol w="915987"/>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rPr>
                        <a:t>DIAGNOSIS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PROB</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solidFill>
                  </a:tcPr>
                </a:tc>
              </a:tr>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Pneumonia</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rPr>
                        <a:t>92%</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r>
              <a:tr h="3429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Asthma</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14%</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r>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Chronic Bronchitis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12%</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2"/>
                    </a:solidFill>
                  </a:tcPr>
                </a:tc>
              </a:tr>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rPr>
                        <a:t>Acute Bronchitis</a:t>
                      </a:r>
                    </a:p>
                  </a:txBody>
                  <a:tcPr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rPr>
                        <a:t>8%</a:t>
                      </a:r>
                    </a:p>
                  </a:txBody>
                  <a:tcPr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accent2"/>
                    </a:solidFill>
                  </a:tcPr>
                </a:tc>
              </a:tr>
            </a:tbl>
          </a:graphicData>
        </a:graphic>
      </p:graphicFrame>
      <p:sp>
        <p:nvSpPr>
          <p:cNvPr id="970779" name="AutoShape 27"/>
          <p:cNvSpPr>
            <a:spLocks noChangeArrowheads="1"/>
          </p:cNvSpPr>
          <p:nvPr/>
        </p:nvSpPr>
        <p:spPr bwMode="auto">
          <a:xfrm>
            <a:off x="4724400" y="4572000"/>
            <a:ext cx="304800" cy="304800"/>
          </a:xfrm>
          <a:prstGeom prst="downArrow">
            <a:avLst>
              <a:gd name="adj1" fmla="val 50000"/>
              <a:gd name="adj2" fmla="val 25000"/>
            </a:avLst>
          </a:prstGeom>
          <a:solidFill>
            <a:srgbClr val="F8F8F8"/>
          </a:solidFill>
          <a:ln w="28575">
            <a:solidFill>
              <a:schemeClr val="bg2"/>
            </a:solidFill>
            <a:miter lim="800000"/>
            <a:headEnd/>
            <a:tailEnd/>
          </a:ln>
          <a:effectLst/>
        </p:spPr>
        <p:txBody>
          <a:bodyPr wrap="none" anchor="ctr"/>
          <a:lstStyle/>
          <a:p>
            <a:pPr>
              <a:defRPr/>
            </a:pPr>
            <a:endParaRPr lang="en-US">
              <a:latin typeface="Times New Roman" pitchFamily="18" charset="0"/>
              <a:ea typeface="+mn-ea"/>
            </a:endParaRPr>
          </a:p>
        </p:txBody>
      </p:sp>
      <p:sp>
        <p:nvSpPr>
          <p:cNvPr id="970780" name="Text Box 28"/>
          <p:cNvSpPr txBox="1">
            <a:spLocks noChangeArrowheads="1"/>
          </p:cNvSpPr>
          <p:nvPr/>
        </p:nvSpPr>
        <p:spPr bwMode="auto">
          <a:xfrm>
            <a:off x="2743200" y="2057400"/>
            <a:ext cx="654050" cy="366713"/>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800" b="1">
                <a:effectLst>
                  <a:outerShdw blurRad="38100" dist="38100" dir="2700000" algn="tl">
                    <a:srgbClr val="000000"/>
                  </a:outerShdw>
                </a:effectLst>
              </a:rPr>
              <a:t>Data</a:t>
            </a:r>
          </a:p>
        </p:txBody>
      </p:sp>
      <p:sp>
        <p:nvSpPr>
          <p:cNvPr id="970781" name="Text Box 29"/>
          <p:cNvSpPr txBox="1">
            <a:spLocks noChangeArrowheads="1"/>
          </p:cNvSpPr>
          <p:nvPr/>
        </p:nvSpPr>
        <p:spPr bwMode="auto">
          <a:xfrm>
            <a:off x="5410200" y="2133600"/>
            <a:ext cx="654050" cy="366713"/>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800" b="1">
                <a:effectLst>
                  <a:outerShdw blurRad="38100" dist="38100" dir="2700000" algn="tl">
                    <a:srgbClr val="000000"/>
                  </a:outerShdw>
                </a:effectLst>
              </a:rPr>
              <a:t>Data</a:t>
            </a:r>
          </a:p>
        </p:txBody>
      </p:sp>
      <p:sp>
        <p:nvSpPr>
          <p:cNvPr id="970782" name="Text Box 30"/>
          <p:cNvSpPr txBox="1">
            <a:spLocks noChangeArrowheads="1"/>
          </p:cNvSpPr>
          <p:nvPr/>
        </p:nvSpPr>
        <p:spPr bwMode="auto">
          <a:xfrm>
            <a:off x="5373688" y="3630613"/>
            <a:ext cx="1352550" cy="701675"/>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a:effectLst>
                  <a:outerShdw blurRad="38100" dist="38100" dir="2700000" algn="tl">
                    <a:srgbClr val="000000"/>
                  </a:outerShdw>
                </a:effectLst>
              </a:rPr>
              <a:t>Bayesian</a:t>
            </a:r>
          </a:p>
          <a:p>
            <a:pPr algn="ctr"/>
            <a:r>
              <a:rPr lang="en-US" sz="2000">
                <a:effectLst>
                  <a:outerShdw blurRad="38100" dist="38100" dir="2700000" algn="tl">
                    <a:srgbClr val="000000"/>
                  </a:outerShdw>
                </a:effectLst>
              </a:rPr>
              <a:t>Calculation</a:t>
            </a:r>
          </a:p>
        </p:txBody>
      </p:sp>
    </p:spTree>
    <p:extLst>
      <p:ext uri="{BB962C8B-B14F-4D97-AF65-F5344CB8AC3E}">
        <p14:creationId xmlns:p14="http://schemas.microsoft.com/office/powerpoint/2010/main" val="28033908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3" name="Rectangle 3"/>
          <p:cNvSpPr>
            <a:spLocks noGrp="1" noChangeArrowheads="1"/>
          </p:cNvSpPr>
          <p:nvPr>
            <p:ph type="title"/>
          </p:nvPr>
        </p:nvSpPr>
        <p:spPr>
          <a:xfrm>
            <a:off x="762000" y="152400"/>
            <a:ext cx="7772400" cy="838200"/>
          </a:xfrm>
        </p:spPr>
        <p:txBody>
          <a:bodyPr/>
          <a:lstStyle/>
          <a:p>
            <a:r>
              <a:rPr lang="en-US" sz="3600">
                <a:latin typeface="Times New Roman" charset="0"/>
              </a:rPr>
              <a:t>Bayes Equation</a:t>
            </a:r>
          </a:p>
        </p:txBody>
      </p:sp>
      <p:sp>
        <p:nvSpPr>
          <p:cNvPr id="17"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9A8EA5FC-3AB6-1342-85E7-B3FD02E789A9}" type="slidenum">
              <a:rPr lang="en-US" sz="1600"/>
              <a:pPr/>
              <a:t>69</a:t>
            </a:fld>
            <a:endParaRPr lang="en-US" sz="1600"/>
          </a:p>
        </p:txBody>
      </p:sp>
      <p:graphicFrame>
        <p:nvGraphicFramePr>
          <p:cNvPr id="9218" name="Object 2"/>
          <p:cNvGraphicFramePr>
            <a:graphicFrameLocks noChangeAspect="1"/>
          </p:cNvGraphicFramePr>
          <p:nvPr>
            <p:extLst>
              <p:ext uri="{D42A27DB-BD31-4B8C-83A1-F6EECF244321}">
                <p14:modId xmlns:p14="http://schemas.microsoft.com/office/powerpoint/2010/main" val="291824917"/>
              </p:ext>
            </p:extLst>
          </p:nvPr>
        </p:nvGraphicFramePr>
        <p:xfrm>
          <a:off x="838200" y="3200400"/>
          <a:ext cx="7086600" cy="1828800"/>
        </p:xfrm>
        <a:graphic>
          <a:graphicData uri="http://schemas.openxmlformats.org/presentationml/2006/ole">
            <mc:AlternateContent xmlns:mc="http://schemas.openxmlformats.org/markup-compatibility/2006">
              <mc:Choice xmlns:v="urn:schemas-microsoft-com:vml" Requires="v">
                <p:oleObj spid="_x0000_s205826" name="Equation" r:id="rId4" imgW="1511280" imgH="419040" progId="Equation.3">
                  <p:embed/>
                </p:oleObj>
              </mc:Choice>
              <mc:Fallback>
                <p:oleObj name="Equation" r:id="rId4" imgW="15112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7086600" cy="1828800"/>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4"/>
          <p:cNvGrpSpPr>
            <a:grpSpLocks/>
          </p:cNvGrpSpPr>
          <p:nvPr/>
        </p:nvGrpSpPr>
        <p:grpSpPr bwMode="auto">
          <a:xfrm>
            <a:off x="133350" y="1676400"/>
            <a:ext cx="3673475" cy="3200400"/>
            <a:chOff x="84" y="1056"/>
            <a:chExt cx="2314" cy="2016"/>
          </a:xfrm>
          <a:effectLst/>
        </p:grpSpPr>
        <p:sp>
          <p:nvSpPr>
            <p:cNvPr id="972805" name="Text Box 5"/>
            <p:cNvSpPr txBox="1">
              <a:spLocks noChangeArrowheads="1"/>
            </p:cNvSpPr>
            <p:nvPr/>
          </p:nvSpPr>
          <p:spPr bwMode="auto">
            <a:xfrm>
              <a:off x="84" y="1056"/>
              <a:ext cx="2314" cy="523"/>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400" dirty="0">
                  <a:solidFill>
                    <a:srgbClr val="000000"/>
                  </a:solidFill>
                </a:rPr>
                <a:t>Probability of Disease</a:t>
              </a:r>
            </a:p>
            <a:p>
              <a:pPr algn="ctr"/>
              <a:r>
                <a:rPr lang="en-US" sz="2400" dirty="0">
                  <a:solidFill>
                    <a:srgbClr val="000000"/>
                  </a:solidFill>
                </a:rPr>
                <a:t>When the Finding is Present</a:t>
              </a:r>
            </a:p>
          </p:txBody>
        </p:sp>
        <p:sp>
          <p:nvSpPr>
            <p:cNvPr id="972806" name="Oval 6"/>
            <p:cNvSpPr>
              <a:spLocks noChangeArrowheads="1"/>
            </p:cNvSpPr>
            <p:nvPr/>
          </p:nvSpPr>
          <p:spPr bwMode="auto">
            <a:xfrm>
              <a:off x="480" y="2064"/>
              <a:ext cx="1632" cy="1008"/>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sp>
          <p:nvSpPr>
            <p:cNvPr id="972807" name="Line 7"/>
            <p:cNvSpPr>
              <a:spLocks noChangeShapeType="1"/>
            </p:cNvSpPr>
            <p:nvPr/>
          </p:nvSpPr>
          <p:spPr bwMode="auto">
            <a:xfrm>
              <a:off x="1344" y="1536"/>
              <a:ext cx="96" cy="528"/>
            </a:xfrm>
            <a:prstGeom prst="lin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3810000" y="1447800"/>
            <a:ext cx="4684713" cy="2819400"/>
            <a:chOff x="2400" y="864"/>
            <a:chExt cx="2951" cy="1872"/>
          </a:xfrm>
          <a:effectLst/>
        </p:grpSpPr>
        <p:sp>
          <p:nvSpPr>
            <p:cNvPr id="972809" name="Oval 9"/>
            <p:cNvSpPr>
              <a:spLocks noChangeArrowheads="1"/>
            </p:cNvSpPr>
            <p:nvPr/>
          </p:nvSpPr>
          <p:spPr bwMode="auto">
            <a:xfrm>
              <a:off x="2400" y="1776"/>
              <a:ext cx="2592" cy="960"/>
            </a:xfrm>
            <a:prstGeom prst="ellipse">
              <a:avLst/>
            </a:prstGeom>
            <a:noFill/>
            <a:ln w="28575">
              <a:solidFill>
                <a:schemeClr val="tx2"/>
              </a:solidFill>
              <a:round/>
              <a:headEnd/>
              <a:tailEnd/>
            </a:ln>
            <a:effectLst/>
          </p:spPr>
          <p:txBody>
            <a:bodyPr wrap="none" anchor="ctr"/>
            <a:lstStyle/>
            <a:p>
              <a:pPr algn="ctr">
                <a:defRPr/>
              </a:pPr>
              <a:endParaRPr lang="en-US" sz="2400">
                <a:solidFill>
                  <a:schemeClr val="tx2"/>
                </a:solidFill>
                <a:effectLst>
                  <a:outerShdw blurRad="38100" dist="38100" dir="2700000" algn="tl">
                    <a:srgbClr val="000000"/>
                  </a:outerShdw>
                </a:effectLst>
                <a:latin typeface="Times New Roman" pitchFamily="18" charset="0"/>
                <a:ea typeface="+mn-ea"/>
              </a:endParaRPr>
            </a:p>
          </p:txBody>
        </p:sp>
        <p:sp>
          <p:nvSpPr>
            <p:cNvPr id="972810" name="Text Box 10"/>
            <p:cNvSpPr txBox="1">
              <a:spLocks noChangeArrowheads="1"/>
            </p:cNvSpPr>
            <p:nvPr/>
          </p:nvSpPr>
          <p:spPr bwMode="auto">
            <a:xfrm>
              <a:off x="3302" y="864"/>
              <a:ext cx="2049" cy="552"/>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400" dirty="0">
                  <a:solidFill>
                    <a:srgbClr val="000000"/>
                  </a:solidFill>
                </a:rPr>
                <a:t>Probability of Both</a:t>
              </a:r>
            </a:p>
            <a:p>
              <a:pPr algn="ctr"/>
              <a:r>
                <a:rPr lang="en-US" sz="2400" dirty="0">
                  <a:solidFill>
                    <a:srgbClr val="000000"/>
                  </a:solidFill>
                </a:rPr>
                <a:t>The Disease and Finding</a:t>
              </a:r>
            </a:p>
          </p:txBody>
        </p:sp>
        <p:sp>
          <p:nvSpPr>
            <p:cNvPr id="972811" name="Line 11"/>
            <p:cNvSpPr>
              <a:spLocks noChangeShapeType="1"/>
            </p:cNvSpPr>
            <p:nvPr/>
          </p:nvSpPr>
          <p:spPr bwMode="auto">
            <a:xfrm flipH="1">
              <a:off x="3840" y="1344"/>
              <a:ext cx="240" cy="432"/>
            </a:xfrm>
            <a:prstGeom prst="line">
              <a:avLst/>
            </a:prstGeom>
            <a:noFill/>
            <a:ln w="3810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grpSp>
        <p:nvGrpSpPr>
          <p:cNvPr id="4" name="Group 12"/>
          <p:cNvGrpSpPr>
            <a:grpSpLocks/>
          </p:cNvGrpSpPr>
          <p:nvPr/>
        </p:nvGrpSpPr>
        <p:grpSpPr bwMode="auto">
          <a:xfrm>
            <a:off x="4876800" y="4114799"/>
            <a:ext cx="3179763" cy="2445766"/>
            <a:chOff x="3072" y="2496"/>
            <a:chExt cx="2003" cy="1639"/>
          </a:xfrm>
          <a:effectLst/>
        </p:grpSpPr>
        <p:sp>
          <p:nvSpPr>
            <p:cNvPr id="972813" name="Oval 13"/>
            <p:cNvSpPr>
              <a:spLocks noChangeArrowheads="1"/>
            </p:cNvSpPr>
            <p:nvPr/>
          </p:nvSpPr>
          <p:spPr bwMode="auto">
            <a:xfrm>
              <a:off x="3072" y="2496"/>
              <a:ext cx="1248" cy="864"/>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sp>
          <p:nvSpPr>
            <p:cNvPr id="972814" name="Text Box 14"/>
            <p:cNvSpPr txBox="1">
              <a:spLocks noChangeArrowheads="1"/>
            </p:cNvSpPr>
            <p:nvPr/>
          </p:nvSpPr>
          <p:spPr bwMode="auto">
            <a:xfrm>
              <a:off x="3860" y="3578"/>
              <a:ext cx="1215" cy="55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400" dirty="0">
                  <a:solidFill>
                    <a:srgbClr val="000000"/>
                  </a:solidFill>
                </a:rPr>
                <a:t>Probability of</a:t>
              </a:r>
            </a:p>
            <a:p>
              <a:pPr algn="ctr"/>
              <a:r>
                <a:rPr lang="en-US" sz="2400" dirty="0">
                  <a:solidFill>
                    <a:srgbClr val="000000"/>
                  </a:solidFill>
                </a:rPr>
                <a:t>Finding</a:t>
              </a:r>
            </a:p>
          </p:txBody>
        </p:sp>
        <p:sp>
          <p:nvSpPr>
            <p:cNvPr id="972815" name="Line 15"/>
            <p:cNvSpPr>
              <a:spLocks noChangeShapeType="1"/>
            </p:cNvSpPr>
            <p:nvPr/>
          </p:nvSpPr>
          <p:spPr bwMode="auto">
            <a:xfrm>
              <a:off x="4080" y="3264"/>
              <a:ext cx="336" cy="384"/>
            </a:xfrm>
            <a:prstGeom prst="line">
              <a:avLst/>
            </a:prstGeom>
            <a:noFill/>
            <a:ln w="3810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565832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14177" y="228600"/>
            <a:ext cx="9144000" cy="859465"/>
          </a:xfrm>
          <a:noFill/>
          <a:ln>
            <a:noFill/>
          </a:ln>
        </p:spPr>
        <p:txBody>
          <a:bodyPr vert="horz" wrap="square" lIns="182880" tIns="45720" rIns="91440" bIns="45720" numCol="1" anchor="t" anchorCtr="0" compatLnSpc="1">
            <a:prstTxWarp prst="textNoShape">
              <a:avLst/>
            </a:prstTxWarp>
          </a:bodyPr>
          <a:lstStyle/>
          <a:p>
            <a:pPr fontAlgn="auto">
              <a:spcAft>
                <a:spcPts val="0"/>
              </a:spcAft>
            </a:pPr>
            <a:r>
              <a:rPr lang="en-US" sz="4000" b="1" kern="1200" dirty="0">
                <a:solidFill>
                  <a:srgbClr val="32689B"/>
                </a:solidFill>
              </a:rPr>
              <a:t>Underlying </a:t>
            </a:r>
            <a:r>
              <a:rPr lang="en-US" sz="4400" b="1" kern="1200" dirty="0">
                <a:solidFill>
                  <a:srgbClr val="32689B"/>
                </a:solidFill>
              </a:rPr>
              <a:t>principle</a:t>
            </a:r>
            <a:r>
              <a:rPr lang="en-US" sz="4000" b="1" kern="1200" dirty="0">
                <a:solidFill>
                  <a:srgbClr val="32689B"/>
                </a:solidFill>
              </a:rPr>
              <a:t>:</a:t>
            </a:r>
          </a:p>
        </p:txBody>
      </p:sp>
      <p:sp>
        <p:nvSpPr>
          <p:cNvPr id="500739" name="Rectangle 3"/>
          <p:cNvSpPr>
            <a:spLocks noGrp="1" noChangeArrowheads="1"/>
          </p:cNvSpPr>
          <p:nvPr>
            <p:ph idx="1"/>
          </p:nvPr>
        </p:nvSpPr>
        <p:spPr>
          <a:xfrm>
            <a:off x="457200" y="1676400"/>
            <a:ext cx="8459788" cy="3314700"/>
          </a:xfrm>
        </p:spPr>
        <p:txBody>
          <a:bodyPr>
            <a:normAutofit lnSpcReduction="10000"/>
          </a:bodyPr>
          <a:lstStyle/>
          <a:p>
            <a:pPr>
              <a:lnSpc>
                <a:spcPct val="150000"/>
              </a:lnSpc>
              <a:buFont typeface="Monotype Sorts" pitchFamily="2" charset="2"/>
              <a:buNone/>
            </a:pPr>
            <a:r>
              <a:rPr lang="en-US" sz="3600" dirty="0"/>
              <a:t>We are designing the system so that the computer is an </a:t>
            </a:r>
            <a:r>
              <a:rPr lang="en-US" sz="3600" i="1" u="sng" dirty="0"/>
              <a:t>active</a:t>
            </a:r>
            <a:r>
              <a:rPr lang="en-US" sz="3600" dirty="0"/>
              <a:t> part of patient care, not just a way of getting data to people to </a:t>
            </a:r>
            <a:r>
              <a:rPr lang="en-US" sz="3600" dirty="0" smtClean="0"/>
              <a:t>read.</a:t>
            </a:r>
            <a:endParaRPr lang="en-US" sz="3600" dirty="0"/>
          </a:p>
        </p:txBody>
      </p:sp>
    </p:spTree>
    <p:extLst>
      <p:ext uri="{BB962C8B-B14F-4D97-AF65-F5344CB8AC3E}">
        <p14:creationId xmlns:p14="http://schemas.microsoft.com/office/powerpoint/2010/main" val="28501627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p:txBody>
          <a:bodyPr/>
          <a:lstStyle/>
          <a:p>
            <a:r>
              <a:rPr lang="en-US" sz="3600" dirty="0">
                <a:latin typeface="Times New Roman" charset="0"/>
              </a:rPr>
              <a:t>Bayes Equation</a:t>
            </a:r>
          </a:p>
        </p:txBody>
      </p:sp>
      <p:sp>
        <p:nvSpPr>
          <p:cNvPr id="9"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7D5907A1-96F8-1744-9359-43B9EEA40177}" type="slidenum">
              <a:rPr lang="en-US" sz="1600"/>
              <a:pPr/>
              <a:t>70</a:t>
            </a:fld>
            <a:endParaRPr lang="en-US" sz="1600"/>
          </a:p>
        </p:txBody>
      </p:sp>
      <p:graphicFrame>
        <p:nvGraphicFramePr>
          <p:cNvPr id="10242" name="Object 3"/>
          <p:cNvGraphicFramePr>
            <a:graphicFrameLocks noChangeAspect="1"/>
          </p:cNvGraphicFramePr>
          <p:nvPr>
            <p:extLst>
              <p:ext uri="{D42A27DB-BD31-4B8C-83A1-F6EECF244321}">
                <p14:modId xmlns:p14="http://schemas.microsoft.com/office/powerpoint/2010/main" val="2834486246"/>
              </p:ext>
            </p:extLst>
          </p:nvPr>
        </p:nvGraphicFramePr>
        <p:xfrm>
          <a:off x="838200" y="3200400"/>
          <a:ext cx="7086600" cy="1828800"/>
        </p:xfrm>
        <a:graphic>
          <a:graphicData uri="http://schemas.openxmlformats.org/presentationml/2006/ole">
            <mc:AlternateContent xmlns:mc="http://schemas.openxmlformats.org/markup-compatibility/2006">
              <mc:Choice xmlns:v="urn:schemas-microsoft-com:vml" Requires="v">
                <p:oleObj spid="_x0000_s206850" name="Equation" r:id="rId4" imgW="1511280" imgH="419040" progId="Equation.3">
                  <p:embed/>
                </p:oleObj>
              </mc:Choice>
              <mc:Fallback>
                <p:oleObj name="Equation" r:id="rId4" imgW="151128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200400"/>
                        <a:ext cx="7086600" cy="1828800"/>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4"/>
          <p:cNvGrpSpPr>
            <a:grpSpLocks/>
          </p:cNvGrpSpPr>
          <p:nvPr/>
        </p:nvGrpSpPr>
        <p:grpSpPr bwMode="auto">
          <a:xfrm>
            <a:off x="3810000" y="1447800"/>
            <a:ext cx="5248276" cy="2819400"/>
            <a:chOff x="2400" y="864"/>
            <a:chExt cx="3306" cy="1872"/>
          </a:xfrm>
        </p:grpSpPr>
        <p:sp>
          <p:nvSpPr>
            <p:cNvPr id="974853" name="Oval 5"/>
            <p:cNvSpPr>
              <a:spLocks noChangeArrowheads="1"/>
            </p:cNvSpPr>
            <p:nvPr/>
          </p:nvSpPr>
          <p:spPr bwMode="auto">
            <a:xfrm>
              <a:off x="2400" y="1776"/>
              <a:ext cx="2592" cy="960"/>
            </a:xfrm>
            <a:prstGeom prst="ellipse">
              <a:avLst/>
            </a:prstGeom>
            <a:noFill/>
            <a:ln w="28575">
              <a:solidFill>
                <a:schemeClr val="tx2"/>
              </a:solidFill>
              <a:round/>
              <a:headEnd/>
              <a:tailEnd/>
            </a:ln>
            <a:effectLst/>
          </p:spPr>
          <p:txBody>
            <a:bodyPr wrap="none" anchor="ctr"/>
            <a:lstStyle/>
            <a:p>
              <a:pPr algn="ctr">
                <a:defRPr/>
              </a:pPr>
              <a:endParaRPr lang="en-US" sz="2400">
                <a:solidFill>
                  <a:schemeClr val="tx2"/>
                </a:solidFill>
                <a:effectLst>
                  <a:outerShdw blurRad="38100" dist="38100" dir="2700000" algn="tl">
                    <a:srgbClr val="000000"/>
                  </a:outerShdw>
                </a:effectLst>
                <a:latin typeface="Times New Roman" pitchFamily="18" charset="0"/>
                <a:ea typeface="+mn-ea"/>
              </a:endParaRPr>
            </a:p>
          </p:txBody>
        </p:sp>
        <p:sp>
          <p:nvSpPr>
            <p:cNvPr id="974854" name="Text Box 6"/>
            <p:cNvSpPr txBox="1">
              <a:spLocks noChangeArrowheads="1"/>
            </p:cNvSpPr>
            <p:nvPr/>
          </p:nvSpPr>
          <p:spPr bwMode="auto">
            <a:xfrm>
              <a:off x="3129" y="864"/>
              <a:ext cx="2577" cy="552"/>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rgbClr val="000000"/>
                  </a:solidFill>
                </a:rPr>
                <a:t>From probability theory:</a:t>
              </a:r>
            </a:p>
            <a:p>
              <a:r>
                <a:rPr lang="en-US" sz="2400" i="1" dirty="0">
                  <a:solidFill>
                    <a:srgbClr val="000000"/>
                  </a:solidFill>
                </a:rPr>
                <a:t>P (F and D) = P (D) * P (F|D)</a:t>
              </a:r>
            </a:p>
          </p:txBody>
        </p:sp>
        <p:sp>
          <p:nvSpPr>
            <p:cNvPr id="974855" name="Line 7"/>
            <p:cNvSpPr>
              <a:spLocks noChangeShapeType="1"/>
            </p:cNvSpPr>
            <p:nvPr/>
          </p:nvSpPr>
          <p:spPr bwMode="auto">
            <a:xfrm flipH="1">
              <a:off x="3840" y="1344"/>
              <a:ext cx="240" cy="432"/>
            </a:xfrm>
            <a:prstGeom prst="line">
              <a:avLst/>
            </a:prstGeom>
            <a:noFill/>
            <a:ln w="38100">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4097989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Grp="1" noChangeArrowheads="1"/>
          </p:cNvSpPr>
          <p:nvPr>
            <p:ph type="title"/>
          </p:nvPr>
        </p:nvSpPr>
        <p:spPr>
          <a:xfrm>
            <a:off x="685800" y="304800"/>
            <a:ext cx="7772400" cy="609600"/>
          </a:xfrm>
          <a:effectLst/>
        </p:spPr>
        <p:txBody>
          <a:bodyPr/>
          <a:lstStyle/>
          <a:p>
            <a:r>
              <a:rPr lang="en-US">
                <a:latin typeface="Times New Roman" charset="0"/>
              </a:rPr>
              <a:t>Bayes Equation</a:t>
            </a:r>
          </a:p>
        </p:txBody>
      </p:sp>
      <p:sp>
        <p:nvSpPr>
          <p:cNvPr id="21" name="Slide Number Placeholder 5"/>
          <p:cNvSpPr>
            <a:spLocks noGrp="1"/>
          </p:cNvSpPr>
          <p:nvPr>
            <p:ph type="sldNum" sz="quarter" idx="4294967295"/>
          </p:nvPr>
        </p:nvSpPr>
        <p:spPr>
          <a:xfrm>
            <a:off x="7239000" y="0"/>
            <a:ext cx="1905000" cy="457200"/>
          </a:xfrm>
          <a:prstGeom prst="rect">
            <a:avLst/>
          </a:prstGeom>
          <a:effectLst/>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1666D771-7A9D-F14F-AEB6-326FA389A460}" type="slidenum">
              <a:rPr lang="en-US" sz="1600"/>
              <a:pPr/>
              <a:t>71</a:t>
            </a:fld>
            <a:endParaRPr lang="en-US" sz="1600"/>
          </a:p>
        </p:txBody>
      </p:sp>
      <p:graphicFrame>
        <p:nvGraphicFramePr>
          <p:cNvPr id="11266" name="Object 3"/>
          <p:cNvGraphicFramePr>
            <a:graphicFrameLocks noChangeAspect="1"/>
          </p:cNvGraphicFramePr>
          <p:nvPr>
            <p:extLst>
              <p:ext uri="{D42A27DB-BD31-4B8C-83A1-F6EECF244321}">
                <p14:modId xmlns:p14="http://schemas.microsoft.com/office/powerpoint/2010/main" val="3719186685"/>
              </p:ext>
            </p:extLst>
          </p:nvPr>
        </p:nvGraphicFramePr>
        <p:xfrm>
          <a:off x="914400" y="3057525"/>
          <a:ext cx="7086600" cy="1882775"/>
        </p:xfrm>
        <a:graphic>
          <a:graphicData uri="http://schemas.openxmlformats.org/presentationml/2006/ole">
            <mc:AlternateContent xmlns:mc="http://schemas.openxmlformats.org/markup-compatibility/2006">
              <mc:Choice xmlns:v="urn:schemas-microsoft-com:vml" Requires="v">
                <p:oleObj spid="_x0000_s207874" name="Equation" r:id="rId4" imgW="1625400" imgH="419040" progId="Equation.3">
                  <p:embed/>
                </p:oleObj>
              </mc:Choice>
              <mc:Fallback>
                <p:oleObj name="Equation" r:id="rId4" imgW="16254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057525"/>
                        <a:ext cx="7086600" cy="1882775"/>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4"/>
          <p:cNvGrpSpPr>
            <a:grpSpLocks/>
          </p:cNvGrpSpPr>
          <p:nvPr/>
        </p:nvGrpSpPr>
        <p:grpSpPr bwMode="auto">
          <a:xfrm>
            <a:off x="777875" y="3238500"/>
            <a:ext cx="2603500" cy="2781300"/>
            <a:chOff x="490" y="2096"/>
            <a:chExt cx="1640" cy="1752"/>
          </a:xfrm>
          <a:effectLst/>
        </p:grpSpPr>
        <p:sp>
          <p:nvSpPr>
            <p:cNvPr id="976901" name="Text Box 5"/>
            <p:cNvSpPr txBox="1">
              <a:spLocks noChangeArrowheads="1"/>
            </p:cNvSpPr>
            <p:nvPr/>
          </p:nvSpPr>
          <p:spPr bwMode="auto">
            <a:xfrm>
              <a:off x="668" y="3322"/>
              <a:ext cx="1462"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Posterior Disease</a:t>
              </a:r>
            </a:p>
            <a:p>
              <a:pPr algn="ctr" eaLnBrk="1" hangingPunct="1"/>
              <a:r>
                <a:rPr lang="en-US" sz="2400"/>
                <a:t>Probability</a:t>
              </a:r>
            </a:p>
          </p:txBody>
        </p:sp>
        <p:sp>
          <p:nvSpPr>
            <p:cNvPr id="976902" name="Line 6"/>
            <p:cNvSpPr>
              <a:spLocks noChangeShapeType="1"/>
            </p:cNvSpPr>
            <p:nvPr/>
          </p:nvSpPr>
          <p:spPr bwMode="auto">
            <a:xfrm flipH="1" flipV="1">
              <a:off x="1258" y="3008"/>
              <a:ext cx="134" cy="35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03" name="Oval 7"/>
            <p:cNvSpPr>
              <a:spLocks noChangeArrowheads="1"/>
            </p:cNvSpPr>
            <p:nvPr/>
          </p:nvSpPr>
          <p:spPr bwMode="auto">
            <a:xfrm>
              <a:off x="490" y="2096"/>
              <a:ext cx="1632" cy="912"/>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5349875" y="1282700"/>
            <a:ext cx="2924175" cy="2946400"/>
            <a:chOff x="3370" y="864"/>
            <a:chExt cx="1842" cy="1856"/>
          </a:xfrm>
          <a:effectLst/>
        </p:grpSpPr>
        <p:sp>
          <p:nvSpPr>
            <p:cNvPr id="976905" name="Text Box 9"/>
            <p:cNvSpPr txBox="1">
              <a:spLocks noChangeArrowheads="1"/>
            </p:cNvSpPr>
            <p:nvPr/>
          </p:nvSpPr>
          <p:spPr bwMode="auto">
            <a:xfrm>
              <a:off x="4268" y="864"/>
              <a:ext cx="944" cy="29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Sensitivity</a:t>
              </a:r>
            </a:p>
          </p:txBody>
        </p:sp>
        <p:sp>
          <p:nvSpPr>
            <p:cNvPr id="976906" name="Line 10"/>
            <p:cNvSpPr>
              <a:spLocks noChangeShapeType="1"/>
            </p:cNvSpPr>
            <p:nvPr/>
          </p:nvSpPr>
          <p:spPr bwMode="auto">
            <a:xfrm flipH="1">
              <a:off x="4464" y="1152"/>
              <a:ext cx="240" cy="67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07" name="Oval 11"/>
            <p:cNvSpPr>
              <a:spLocks noChangeArrowheads="1"/>
            </p:cNvSpPr>
            <p:nvPr/>
          </p:nvSpPr>
          <p:spPr bwMode="auto">
            <a:xfrm>
              <a:off x="3370" y="1808"/>
              <a:ext cx="1632" cy="912"/>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4" name="Group 12"/>
          <p:cNvGrpSpPr>
            <a:grpSpLocks/>
          </p:cNvGrpSpPr>
          <p:nvPr/>
        </p:nvGrpSpPr>
        <p:grpSpPr bwMode="auto">
          <a:xfrm>
            <a:off x="3749675" y="1358900"/>
            <a:ext cx="2341563" cy="2794000"/>
            <a:chOff x="2362" y="912"/>
            <a:chExt cx="1475" cy="1760"/>
          </a:xfrm>
          <a:effectLst/>
        </p:grpSpPr>
        <p:sp>
          <p:nvSpPr>
            <p:cNvPr id="976909" name="Text Box 13"/>
            <p:cNvSpPr txBox="1">
              <a:spLocks noChangeArrowheads="1"/>
            </p:cNvSpPr>
            <p:nvPr/>
          </p:nvSpPr>
          <p:spPr bwMode="auto">
            <a:xfrm>
              <a:off x="2684" y="912"/>
              <a:ext cx="1153"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dirty="0"/>
                <a:t>Prior Disease</a:t>
              </a:r>
            </a:p>
            <a:p>
              <a:pPr algn="ctr" eaLnBrk="1" hangingPunct="1"/>
              <a:r>
                <a:rPr lang="en-US" sz="2400" dirty="0"/>
                <a:t>Probability</a:t>
              </a:r>
            </a:p>
          </p:txBody>
        </p:sp>
        <p:sp>
          <p:nvSpPr>
            <p:cNvPr id="976910" name="Line 14"/>
            <p:cNvSpPr>
              <a:spLocks noChangeShapeType="1"/>
            </p:cNvSpPr>
            <p:nvPr/>
          </p:nvSpPr>
          <p:spPr bwMode="auto">
            <a:xfrm flipH="1">
              <a:off x="3178" y="1392"/>
              <a:ext cx="38" cy="464"/>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11" name="Oval 15"/>
            <p:cNvSpPr>
              <a:spLocks noChangeArrowheads="1"/>
            </p:cNvSpPr>
            <p:nvPr/>
          </p:nvSpPr>
          <p:spPr bwMode="auto">
            <a:xfrm>
              <a:off x="2362" y="1856"/>
              <a:ext cx="1152" cy="816"/>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grpSp>
        <p:nvGrpSpPr>
          <p:cNvPr id="5" name="Group 16"/>
          <p:cNvGrpSpPr>
            <a:grpSpLocks/>
          </p:cNvGrpSpPr>
          <p:nvPr/>
        </p:nvGrpSpPr>
        <p:grpSpPr bwMode="auto">
          <a:xfrm>
            <a:off x="4641850" y="3924300"/>
            <a:ext cx="2079625" cy="2857500"/>
            <a:chOff x="2924" y="2528"/>
            <a:chExt cx="1310" cy="1800"/>
          </a:xfrm>
          <a:effectLst/>
        </p:grpSpPr>
        <p:sp>
          <p:nvSpPr>
            <p:cNvPr id="976913" name="Text Box 17"/>
            <p:cNvSpPr txBox="1">
              <a:spLocks noChangeArrowheads="1"/>
            </p:cNvSpPr>
            <p:nvPr/>
          </p:nvSpPr>
          <p:spPr bwMode="auto">
            <a:xfrm>
              <a:off x="2924" y="3802"/>
              <a:ext cx="1232" cy="526"/>
            </a:xfrm>
            <a:prstGeom prst="rect">
              <a:avLst/>
            </a:prstGeom>
            <a:noFill/>
            <a:ln w="12700" cap="sq">
              <a:solidFill>
                <a:schemeClr val="tx1"/>
              </a:solidFill>
              <a:miter lim="800000"/>
              <a:headEnd type="none" w="sm" len="sm"/>
              <a:tailEnd type="none" w="sm" len="sm"/>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eaLnBrk="1" hangingPunct="1"/>
              <a:r>
                <a:rPr lang="en-US" sz="2400"/>
                <a:t>Probability of </a:t>
              </a:r>
            </a:p>
            <a:p>
              <a:pPr algn="ctr" eaLnBrk="1" hangingPunct="1"/>
              <a:r>
                <a:rPr lang="en-US" sz="2400"/>
                <a:t>Finding</a:t>
              </a:r>
            </a:p>
          </p:txBody>
        </p:sp>
        <p:sp>
          <p:nvSpPr>
            <p:cNvPr id="976914" name="Line 18"/>
            <p:cNvSpPr>
              <a:spLocks noChangeShapeType="1"/>
            </p:cNvSpPr>
            <p:nvPr/>
          </p:nvSpPr>
          <p:spPr bwMode="auto">
            <a:xfrm flipV="1">
              <a:off x="3504" y="3360"/>
              <a:ext cx="96" cy="432"/>
            </a:xfrm>
            <a:prstGeom prst="line">
              <a:avLst/>
            </a:prstGeom>
            <a:noFill/>
            <a:ln w="28575" cap="sq">
              <a:solidFill>
                <a:schemeClr val="tx1"/>
              </a:solidFill>
              <a:round/>
              <a:headEnd type="none" w="sm" len="sm"/>
              <a:tailEnd type="triangle" w="med" len="med"/>
            </a:ln>
            <a:effectLst/>
          </p:spPr>
          <p:txBody>
            <a:bodyPr wrap="none"/>
            <a:lstStyle/>
            <a:p>
              <a:pPr>
                <a:defRPr/>
              </a:pPr>
              <a:endParaRPr lang="en-US">
                <a:latin typeface="Times New Roman" pitchFamily="18" charset="0"/>
                <a:ea typeface="+mn-ea"/>
              </a:endParaRPr>
            </a:p>
          </p:txBody>
        </p:sp>
        <p:sp>
          <p:nvSpPr>
            <p:cNvPr id="976915" name="Oval 19"/>
            <p:cNvSpPr>
              <a:spLocks noChangeArrowheads="1"/>
            </p:cNvSpPr>
            <p:nvPr/>
          </p:nvSpPr>
          <p:spPr bwMode="auto">
            <a:xfrm>
              <a:off x="3082" y="2528"/>
              <a:ext cx="1152" cy="816"/>
            </a:xfrm>
            <a:prstGeom prst="ellipse">
              <a:avLst/>
            </a:prstGeom>
            <a:noFill/>
            <a:ln w="28575" cap="sq">
              <a:solidFill>
                <a:schemeClr val="tx1"/>
              </a:solidFill>
              <a:round/>
              <a:headEnd type="none" w="sm" len="sm"/>
              <a:tailEnd type="none" w="sm" len="sm"/>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1000520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US">
                <a:latin typeface="Times New Roman" charset="0"/>
              </a:rPr>
              <a:t>Probability Updating</a:t>
            </a:r>
          </a:p>
        </p:txBody>
      </p:sp>
      <p:sp>
        <p:nvSpPr>
          <p:cNvPr id="6"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EBB5332F-24FE-DA49-8525-4CE8AED9BC2A}" type="slidenum">
              <a:rPr lang="en-US" sz="1600"/>
              <a:pPr/>
              <a:t>72</a:t>
            </a:fld>
            <a:endParaRPr lang="en-US" sz="1600"/>
          </a:p>
        </p:txBody>
      </p:sp>
      <p:graphicFrame>
        <p:nvGraphicFramePr>
          <p:cNvPr id="15362" name="Object 3"/>
          <p:cNvGraphicFramePr>
            <a:graphicFrameLocks noChangeAspect="1"/>
          </p:cNvGraphicFramePr>
          <p:nvPr>
            <p:extLst>
              <p:ext uri="{D42A27DB-BD31-4B8C-83A1-F6EECF244321}">
                <p14:modId xmlns:p14="http://schemas.microsoft.com/office/powerpoint/2010/main" val="117530656"/>
              </p:ext>
            </p:extLst>
          </p:nvPr>
        </p:nvGraphicFramePr>
        <p:xfrm>
          <a:off x="838200" y="2895600"/>
          <a:ext cx="7086600" cy="1882775"/>
        </p:xfrm>
        <a:graphic>
          <a:graphicData uri="http://schemas.openxmlformats.org/presentationml/2006/ole">
            <mc:AlternateContent xmlns:mc="http://schemas.openxmlformats.org/markup-compatibility/2006">
              <mc:Choice xmlns:v="urn:schemas-microsoft-com:vml" Requires="v">
                <p:oleObj spid="_x0000_s208898" name="Equation" r:id="rId4" imgW="1625400" imgH="419040" progId="Equation.3">
                  <p:embed/>
                </p:oleObj>
              </mc:Choice>
              <mc:Fallback>
                <p:oleObj name="Equation" r:id="rId4" imgW="16254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895600"/>
                        <a:ext cx="7086600" cy="1882775"/>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46532" name="Text Box 4"/>
          <p:cNvSpPr txBox="1">
            <a:spLocks noChangeArrowheads="1"/>
          </p:cNvSpPr>
          <p:nvPr/>
        </p:nvSpPr>
        <p:spPr bwMode="auto">
          <a:xfrm>
            <a:off x="990600" y="1676400"/>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spTree>
    <p:extLst>
      <p:ext uri="{BB962C8B-B14F-4D97-AF65-F5344CB8AC3E}">
        <p14:creationId xmlns:p14="http://schemas.microsoft.com/office/powerpoint/2010/main" val="2650782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6532"/>
                                        </p:tgtEl>
                                        <p:attrNameLst>
                                          <p:attrName>style.visibility</p:attrName>
                                        </p:attrNameLst>
                                      </p:cBhvr>
                                      <p:to>
                                        <p:strVal val="visible"/>
                                      </p:to>
                                    </p:set>
                                    <p:animEffect transition="in" filter="blinds(horizontal)">
                                      <p:cBhvr>
                                        <p:cTn id="7" dur="500"/>
                                        <p:tgtEl>
                                          <p:spTgt spid="1046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53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US">
                <a:latin typeface="Times New Roman" charset="0"/>
              </a:rPr>
              <a:t>Probability Updating</a:t>
            </a:r>
          </a:p>
        </p:txBody>
      </p:sp>
      <p:sp>
        <p:nvSpPr>
          <p:cNvPr id="7"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1854A6F6-2B6F-9145-930B-9C1AD4BFD8B2}" type="slidenum">
              <a:rPr lang="en-US" sz="1600"/>
              <a:pPr/>
              <a:t>73</a:t>
            </a:fld>
            <a:endParaRPr lang="en-US" sz="1600"/>
          </a:p>
        </p:txBody>
      </p:sp>
      <p:sp>
        <p:nvSpPr>
          <p:cNvPr id="1048579" name="Text Box 3"/>
          <p:cNvSpPr txBox="1">
            <a:spLocks noChangeArrowheads="1"/>
          </p:cNvSpPr>
          <p:nvPr/>
        </p:nvSpPr>
        <p:spPr bwMode="auto">
          <a:xfrm>
            <a:off x="990600" y="1676400"/>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graphicFrame>
        <p:nvGraphicFramePr>
          <p:cNvPr id="16386" name="Object 4"/>
          <p:cNvGraphicFramePr>
            <a:graphicFrameLocks noChangeAspect="1"/>
          </p:cNvGraphicFramePr>
          <p:nvPr>
            <p:extLst>
              <p:ext uri="{D42A27DB-BD31-4B8C-83A1-F6EECF244321}">
                <p14:modId xmlns:p14="http://schemas.microsoft.com/office/powerpoint/2010/main" val="3522538875"/>
              </p:ext>
            </p:extLst>
          </p:nvPr>
        </p:nvGraphicFramePr>
        <p:xfrm>
          <a:off x="228600" y="3200400"/>
          <a:ext cx="8686800" cy="1300163"/>
        </p:xfrm>
        <a:graphic>
          <a:graphicData uri="http://schemas.openxmlformats.org/presentationml/2006/ole">
            <mc:AlternateContent xmlns:mc="http://schemas.openxmlformats.org/markup-compatibility/2006">
              <mc:Choice xmlns:v="urn:schemas-microsoft-com:vml" Requires="v">
                <p:oleObj spid="_x0000_s209922" name="Equation" r:id="rId4" imgW="2971800" imgH="431640" progId="Equation.3">
                  <p:embed/>
                </p:oleObj>
              </mc:Choice>
              <mc:Fallback>
                <p:oleObj name="Equation" r:id="rId4" imgW="29718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00400"/>
                        <a:ext cx="8686800" cy="13001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48581" name="Text Box 5"/>
          <p:cNvSpPr txBox="1">
            <a:spLocks noChangeArrowheads="1"/>
          </p:cNvSpPr>
          <p:nvPr/>
        </p:nvSpPr>
        <p:spPr bwMode="auto">
          <a:xfrm>
            <a:off x="1066800" y="4724400"/>
            <a:ext cx="4112875"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dirty="0">
                <a:solidFill>
                  <a:schemeClr val="tx2"/>
                </a:solidFill>
              </a:rPr>
              <a:t>P(Chest Pain) = ?</a:t>
            </a:r>
          </a:p>
        </p:txBody>
      </p:sp>
    </p:spTree>
    <p:extLst>
      <p:ext uri="{BB962C8B-B14F-4D97-AF65-F5344CB8AC3E}">
        <p14:creationId xmlns:p14="http://schemas.microsoft.com/office/powerpoint/2010/main" val="542587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8581"/>
                                        </p:tgtEl>
                                        <p:attrNameLst>
                                          <p:attrName>style.visibility</p:attrName>
                                        </p:attrNameLst>
                                      </p:cBhvr>
                                      <p:to>
                                        <p:strVal val="visible"/>
                                      </p:to>
                                    </p:set>
                                    <p:animEffect transition="in" filter="blinds(horizontal)">
                                      <p:cBhvr>
                                        <p:cTn id="7" dur="500"/>
                                        <p:tgtEl>
                                          <p:spTgt spid="1048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1"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ChangeArrowheads="1"/>
          </p:cNvSpPr>
          <p:nvPr>
            <p:ph type="title"/>
          </p:nvPr>
        </p:nvSpPr>
        <p:spPr/>
        <p:txBody>
          <a:bodyPr/>
          <a:lstStyle/>
          <a:p>
            <a:r>
              <a:rPr lang="en-US">
                <a:latin typeface="Times New Roman" charset="0"/>
              </a:rPr>
              <a:t>Probability Updating</a:t>
            </a:r>
          </a:p>
        </p:txBody>
      </p:sp>
      <p:sp>
        <p:nvSpPr>
          <p:cNvPr id="7"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FD577713-CE91-7547-977A-5E9169ADE088}" type="slidenum">
              <a:rPr lang="en-US" sz="1600"/>
              <a:pPr/>
              <a:t>74</a:t>
            </a:fld>
            <a:endParaRPr lang="en-US" sz="1600"/>
          </a:p>
        </p:txBody>
      </p:sp>
      <p:sp>
        <p:nvSpPr>
          <p:cNvPr id="1050627" name="Text Box 3"/>
          <p:cNvSpPr txBox="1">
            <a:spLocks noChangeArrowheads="1"/>
          </p:cNvSpPr>
          <p:nvPr/>
        </p:nvSpPr>
        <p:spPr bwMode="auto">
          <a:xfrm>
            <a:off x="990600" y="1676400"/>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sp>
        <p:nvSpPr>
          <p:cNvPr id="1050628" name="Text Box 4"/>
          <p:cNvSpPr txBox="1">
            <a:spLocks noChangeArrowheads="1"/>
          </p:cNvSpPr>
          <p:nvPr/>
        </p:nvSpPr>
        <p:spPr bwMode="auto">
          <a:xfrm>
            <a:off x="1066800" y="4724400"/>
            <a:ext cx="4112875"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a:solidFill>
                  <a:schemeClr val="tx2"/>
                </a:solidFill>
              </a:rPr>
              <a:t>P(MI) = 2.0%  (0.02)</a:t>
            </a:r>
          </a:p>
          <a:p>
            <a:r>
              <a:rPr lang="en-US" sz="2400">
                <a:solidFill>
                  <a:schemeClr val="tx2"/>
                </a:solidFill>
              </a:rPr>
              <a:t>P(Chest Pain|MI) = 75%  (0.75)</a:t>
            </a:r>
          </a:p>
          <a:p>
            <a:r>
              <a:rPr lang="en-US" sz="2400">
                <a:solidFill>
                  <a:schemeClr val="tx2"/>
                </a:solidFill>
              </a:rPr>
              <a:t>P(Chest Pain) = ?</a:t>
            </a:r>
          </a:p>
        </p:txBody>
      </p:sp>
      <p:graphicFrame>
        <p:nvGraphicFramePr>
          <p:cNvPr id="17410" name="Object 5"/>
          <p:cNvGraphicFramePr>
            <a:graphicFrameLocks noChangeAspect="1"/>
          </p:cNvGraphicFramePr>
          <p:nvPr>
            <p:extLst>
              <p:ext uri="{D42A27DB-BD31-4B8C-83A1-F6EECF244321}">
                <p14:modId xmlns:p14="http://schemas.microsoft.com/office/powerpoint/2010/main" val="864627284"/>
              </p:ext>
            </p:extLst>
          </p:nvPr>
        </p:nvGraphicFramePr>
        <p:xfrm>
          <a:off x="1620838" y="3257550"/>
          <a:ext cx="5902325" cy="1185863"/>
        </p:xfrm>
        <a:graphic>
          <a:graphicData uri="http://schemas.openxmlformats.org/presentationml/2006/ole">
            <mc:AlternateContent xmlns:mc="http://schemas.openxmlformats.org/markup-compatibility/2006">
              <mc:Choice xmlns:v="urn:schemas-microsoft-com:vml" Requires="v">
                <p:oleObj spid="_x0000_s210946" name="Equation" r:id="rId4" imgW="2019240" imgH="393480" progId="Equation.3">
                  <p:embed/>
                </p:oleObj>
              </mc:Choice>
              <mc:Fallback>
                <p:oleObj name="Equation" r:id="rId4" imgW="20192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3257550"/>
                        <a:ext cx="5902325" cy="11858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Tree>
    <p:extLst>
      <p:ext uri="{BB962C8B-B14F-4D97-AF65-F5344CB8AC3E}">
        <p14:creationId xmlns:p14="http://schemas.microsoft.com/office/powerpoint/2010/main" val="32930101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a:xfrm>
            <a:off x="762000" y="228600"/>
            <a:ext cx="4038600" cy="558800"/>
          </a:xfrm>
        </p:spPr>
        <p:txBody>
          <a:bodyPr/>
          <a:lstStyle/>
          <a:p>
            <a:r>
              <a:rPr lang="en-US" sz="3200">
                <a:latin typeface="Times New Roman" charset="0"/>
              </a:rPr>
              <a:t>The Question of P(F)</a:t>
            </a:r>
          </a:p>
        </p:txBody>
      </p:sp>
      <p:sp>
        <p:nvSpPr>
          <p:cNvPr id="1052675" name="Rectangle 3"/>
          <p:cNvSpPr>
            <a:spLocks noGrp="1" noChangeArrowheads="1"/>
          </p:cNvSpPr>
          <p:nvPr>
            <p:ph idx="1"/>
          </p:nvPr>
        </p:nvSpPr>
        <p:spPr>
          <a:xfrm>
            <a:off x="304800" y="1295400"/>
            <a:ext cx="4495800" cy="5105400"/>
          </a:xfrm>
        </p:spPr>
        <p:txBody>
          <a:bodyPr/>
          <a:lstStyle/>
          <a:p>
            <a:pPr>
              <a:lnSpc>
                <a:spcPct val="80000"/>
              </a:lnSpc>
            </a:pPr>
            <a:r>
              <a:rPr lang="en-US" sz="2800" dirty="0">
                <a:latin typeface="Times New Roman" charset="0"/>
              </a:rPr>
              <a:t>Simple Bayes</a:t>
            </a:r>
          </a:p>
          <a:p>
            <a:pPr lvl="1">
              <a:lnSpc>
                <a:spcPct val="80000"/>
              </a:lnSpc>
            </a:pPr>
            <a:r>
              <a:rPr lang="en-US" sz="2400" dirty="0">
                <a:latin typeface="Times New Roman" charset="0"/>
              </a:rPr>
              <a:t>Patient has One and Only One Disease</a:t>
            </a:r>
          </a:p>
          <a:p>
            <a:pPr>
              <a:lnSpc>
                <a:spcPct val="80000"/>
              </a:lnSpc>
            </a:pPr>
            <a:r>
              <a:rPr lang="en-US" sz="2800" dirty="0">
                <a:solidFill>
                  <a:schemeClr val="folHlink"/>
                </a:solidFill>
                <a:latin typeface="Times New Roman" charset="0"/>
              </a:rPr>
              <a:t>Multi-Membership Bayes</a:t>
            </a:r>
          </a:p>
          <a:p>
            <a:pPr lvl="1">
              <a:lnSpc>
                <a:spcPct val="80000"/>
              </a:lnSpc>
            </a:pPr>
            <a:r>
              <a:rPr lang="en-US" sz="2400" dirty="0">
                <a:solidFill>
                  <a:schemeClr val="folHlink"/>
                </a:solidFill>
                <a:latin typeface="Times New Roman" charset="0"/>
              </a:rPr>
              <a:t>Patient has Any Group of Disease</a:t>
            </a:r>
          </a:p>
          <a:p>
            <a:pPr lvl="1">
              <a:lnSpc>
                <a:spcPct val="80000"/>
              </a:lnSpc>
            </a:pPr>
            <a:r>
              <a:rPr lang="en-US" sz="2400" dirty="0">
                <a:solidFill>
                  <a:schemeClr val="folHlink"/>
                </a:solidFill>
                <a:latin typeface="Times New Roman" charset="0"/>
              </a:rPr>
              <a:t>Each Disease is Evaluated Independently</a:t>
            </a:r>
          </a:p>
          <a:p>
            <a:pPr>
              <a:lnSpc>
                <a:spcPct val="80000"/>
              </a:lnSpc>
            </a:pPr>
            <a:r>
              <a:rPr lang="en-US" sz="2800" dirty="0">
                <a:solidFill>
                  <a:schemeClr val="folHlink"/>
                </a:solidFill>
                <a:latin typeface="Times New Roman" charset="0"/>
              </a:rPr>
              <a:t>Bayesian Networks</a:t>
            </a:r>
          </a:p>
          <a:p>
            <a:pPr lvl="1">
              <a:lnSpc>
                <a:spcPct val="80000"/>
              </a:lnSpc>
            </a:pPr>
            <a:r>
              <a:rPr lang="en-US" sz="2400" dirty="0">
                <a:solidFill>
                  <a:schemeClr val="folHlink"/>
                </a:solidFill>
                <a:latin typeface="Times New Roman" charset="0"/>
              </a:rPr>
              <a:t>Patient has Any Group of Disease</a:t>
            </a:r>
          </a:p>
          <a:p>
            <a:pPr lvl="1">
              <a:lnSpc>
                <a:spcPct val="80000"/>
              </a:lnSpc>
            </a:pPr>
            <a:r>
              <a:rPr lang="en-US" sz="2400" dirty="0">
                <a:solidFill>
                  <a:schemeClr val="folHlink"/>
                </a:solidFill>
                <a:latin typeface="Times New Roman" charset="0"/>
              </a:rPr>
              <a:t>Diseases are Evaluated According to Their Collective (Joint) Behavior</a:t>
            </a:r>
          </a:p>
        </p:txBody>
      </p:sp>
      <p:sp>
        <p:nvSpPr>
          <p:cNvPr id="12"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FE8FCEF9-89A3-B742-8D6A-C158087FA989}" type="slidenum">
              <a:rPr lang="en-US" sz="1600"/>
              <a:pPr/>
              <a:t>75</a:t>
            </a:fld>
            <a:endParaRPr lang="en-US" sz="1600"/>
          </a:p>
        </p:txBody>
      </p:sp>
      <p:graphicFrame>
        <p:nvGraphicFramePr>
          <p:cNvPr id="1052676" name="Object 4"/>
          <p:cNvGraphicFramePr>
            <a:graphicFrameLocks noChangeAspect="1"/>
          </p:cNvGraphicFramePr>
          <p:nvPr>
            <p:extLst>
              <p:ext uri="{D42A27DB-BD31-4B8C-83A1-F6EECF244321}">
                <p14:modId xmlns:p14="http://schemas.microsoft.com/office/powerpoint/2010/main" val="4273893112"/>
              </p:ext>
            </p:extLst>
          </p:nvPr>
        </p:nvGraphicFramePr>
        <p:xfrm>
          <a:off x="4876800" y="1447800"/>
          <a:ext cx="3886200" cy="823913"/>
        </p:xfrm>
        <a:graphic>
          <a:graphicData uri="http://schemas.openxmlformats.org/presentationml/2006/ole">
            <mc:AlternateContent xmlns:mc="http://schemas.openxmlformats.org/markup-compatibility/2006">
              <mc:Choice xmlns:v="urn:schemas-microsoft-com:vml" Requires="v">
                <p:oleObj spid="_x0000_s211971" name="Equation" r:id="rId4" imgW="1511280" imgH="342720" progId="Equation.3">
                  <p:embed/>
                </p:oleObj>
              </mc:Choice>
              <mc:Fallback>
                <p:oleObj name="Equation" r:id="rId4" imgW="1511280" imgH="342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447800"/>
                        <a:ext cx="3886200" cy="82391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5"/>
          <p:cNvGrpSpPr>
            <a:grpSpLocks/>
          </p:cNvGrpSpPr>
          <p:nvPr/>
        </p:nvGrpSpPr>
        <p:grpSpPr bwMode="auto">
          <a:xfrm>
            <a:off x="5715000" y="1295400"/>
            <a:ext cx="3154363" cy="2301875"/>
            <a:chOff x="3600" y="912"/>
            <a:chExt cx="1987" cy="1450"/>
          </a:xfrm>
        </p:grpSpPr>
        <p:sp>
          <p:nvSpPr>
            <p:cNvPr id="1052678" name="Text Box 6"/>
            <p:cNvSpPr txBox="1">
              <a:spLocks noChangeArrowheads="1"/>
            </p:cNvSpPr>
            <p:nvPr/>
          </p:nvSpPr>
          <p:spPr bwMode="auto">
            <a:xfrm>
              <a:off x="3657" y="1728"/>
              <a:ext cx="1930" cy="634"/>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000" dirty="0">
                  <a:solidFill>
                    <a:schemeClr val="tx2"/>
                  </a:solidFill>
                </a:rPr>
                <a:t>Add All of the Probabilities </a:t>
              </a:r>
            </a:p>
            <a:p>
              <a:r>
                <a:rPr lang="en-US" sz="2000" dirty="0">
                  <a:solidFill>
                    <a:schemeClr val="tx2"/>
                  </a:solidFill>
                </a:rPr>
                <a:t>Of Having Both the </a:t>
              </a:r>
            </a:p>
            <a:p>
              <a:r>
                <a:rPr lang="en-US" sz="2000" dirty="0">
                  <a:solidFill>
                    <a:schemeClr val="tx2"/>
                  </a:solidFill>
                </a:rPr>
                <a:t>Finding and Disease</a:t>
              </a:r>
            </a:p>
          </p:txBody>
        </p:sp>
        <p:sp>
          <p:nvSpPr>
            <p:cNvPr id="1052679" name="Oval 7"/>
            <p:cNvSpPr>
              <a:spLocks noChangeArrowheads="1"/>
            </p:cNvSpPr>
            <p:nvPr/>
          </p:nvSpPr>
          <p:spPr bwMode="auto">
            <a:xfrm>
              <a:off x="3600" y="912"/>
              <a:ext cx="1920" cy="598"/>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grpSp>
        <p:nvGrpSpPr>
          <p:cNvPr id="3" name="Group 8"/>
          <p:cNvGrpSpPr>
            <a:grpSpLocks/>
          </p:cNvGrpSpPr>
          <p:nvPr/>
        </p:nvGrpSpPr>
        <p:grpSpPr bwMode="auto">
          <a:xfrm>
            <a:off x="4953000" y="2286000"/>
            <a:ext cx="3886200" cy="2414588"/>
            <a:chOff x="3120" y="1536"/>
            <a:chExt cx="2448" cy="1521"/>
          </a:xfrm>
        </p:grpSpPr>
        <p:graphicFrame>
          <p:nvGraphicFramePr>
            <p:cNvPr id="18435" name="Object 9"/>
            <p:cNvGraphicFramePr>
              <a:graphicFrameLocks noChangeAspect="1"/>
            </p:cNvGraphicFramePr>
            <p:nvPr>
              <p:extLst>
                <p:ext uri="{D42A27DB-BD31-4B8C-83A1-F6EECF244321}">
                  <p14:modId xmlns:p14="http://schemas.microsoft.com/office/powerpoint/2010/main" val="2837573699"/>
                </p:ext>
              </p:extLst>
            </p:nvPr>
          </p:nvGraphicFramePr>
          <p:xfrm>
            <a:off x="3120" y="2544"/>
            <a:ext cx="2448" cy="513"/>
          </p:xfrm>
          <a:graphic>
            <a:graphicData uri="http://schemas.openxmlformats.org/presentationml/2006/ole">
              <mc:AlternateContent xmlns:mc="http://schemas.openxmlformats.org/markup-compatibility/2006">
                <mc:Choice xmlns:v="urn:schemas-microsoft-com:vml" Requires="v">
                  <p:oleObj spid="_x0000_s211972" name="Equation" r:id="rId6" imgW="1638000" imgH="342720" progId="Equation.3">
                    <p:embed/>
                  </p:oleObj>
                </mc:Choice>
                <mc:Fallback>
                  <p:oleObj name="Equation" r:id="rId6" imgW="163800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0" y="2544"/>
                          <a:ext cx="2448" cy="51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52682" name="Line 10"/>
            <p:cNvSpPr>
              <a:spLocks noChangeShapeType="1"/>
            </p:cNvSpPr>
            <p:nvPr/>
          </p:nvSpPr>
          <p:spPr bwMode="auto">
            <a:xfrm>
              <a:off x="3504" y="1536"/>
              <a:ext cx="0" cy="960"/>
            </a:xfrm>
            <a:prstGeom prst="line">
              <a:avLst/>
            </a:prstGeom>
            <a:noFill/>
            <a:ln w="28575">
              <a:solidFill>
                <a:schemeClr val="tx1"/>
              </a:solidFill>
              <a:round/>
              <a:headEnd/>
              <a:tailEnd type="triangle" w="med" len="me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2555989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2676"/>
                                        </p:tgtEl>
                                        <p:attrNameLst>
                                          <p:attrName>style.visibility</p:attrName>
                                        </p:attrNameLst>
                                      </p:cBhvr>
                                      <p:to>
                                        <p:strVal val="visible"/>
                                      </p:to>
                                    </p:set>
                                    <p:animEffect transition="in" filter="blinds(horizontal)">
                                      <p:cBhvr>
                                        <p:cTn id="7" dur="500"/>
                                        <p:tgtEl>
                                          <p:spTgt spid="1052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a:xfrm>
            <a:off x="762000" y="228600"/>
            <a:ext cx="4038600" cy="558800"/>
          </a:xfrm>
        </p:spPr>
        <p:txBody>
          <a:bodyPr/>
          <a:lstStyle/>
          <a:p>
            <a:r>
              <a:rPr lang="en-US" sz="3200">
                <a:latin typeface="Times New Roman" charset="0"/>
              </a:rPr>
              <a:t>The Question of P(F)</a:t>
            </a:r>
          </a:p>
        </p:txBody>
      </p:sp>
      <p:sp>
        <p:nvSpPr>
          <p:cNvPr id="1054723" name="Rectangle 3"/>
          <p:cNvSpPr>
            <a:spLocks noGrp="1" noChangeArrowheads="1"/>
          </p:cNvSpPr>
          <p:nvPr>
            <p:ph idx="1"/>
          </p:nvPr>
        </p:nvSpPr>
        <p:spPr>
          <a:xfrm>
            <a:off x="76200" y="1524000"/>
            <a:ext cx="4495800" cy="5105400"/>
          </a:xfrm>
        </p:spPr>
        <p:txBody>
          <a:bodyPr/>
          <a:lstStyle/>
          <a:p>
            <a:pPr>
              <a:lnSpc>
                <a:spcPct val="80000"/>
              </a:lnSpc>
            </a:pPr>
            <a:r>
              <a:rPr lang="en-US" sz="2800">
                <a:solidFill>
                  <a:schemeClr val="folHlink"/>
                </a:solidFill>
                <a:latin typeface="Times New Roman" charset="0"/>
              </a:rPr>
              <a:t>Simple Bayes</a:t>
            </a:r>
          </a:p>
          <a:p>
            <a:pPr lvl="1">
              <a:lnSpc>
                <a:spcPct val="80000"/>
              </a:lnSpc>
            </a:pPr>
            <a:r>
              <a:rPr lang="en-US" sz="2400">
                <a:solidFill>
                  <a:schemeClr val="folHlink"/>
                </a:solidFill>
                <a:latin typeface="Times New Roman" charset="0"/>
              </a:rPr>
              <a:t>Patient has One and Only One Disease</a:t>
            </a:r>
          </a:p>
          <a:p>
            <a:pPr>
              <a:lnSpc>
                <a:spcPct val="80000"/>
              </a:lnSpc>
            </a:pPr>
            <a:r>
              <a:rPr lang="en-US" sz="2800">
                <a:latin typeface="Times New Roman" charset="0"/>
              </a:rPr>
              <a:t>Multi-Membership Bayes</a:t>
            </a:r>
          </a:p>
          <a:p>
            <a:pPr lvl="1">
              <a:lnSpc>
                <a:spcPct val="80000"/>
              </a:lnSpc>
            </a:pPr>
            <a:r>
              <a:rPr lang="en-US" sz="2400">
                <a:latin typeface="Times New Roman" charset="0"/>
              </a:rPr>
              <a:t>Patient has Any Group of Disease</a:t>
            </a:r>
          </a:p>
          <a:p>
            <a:pPr lvl="1">
              <a:lnSpc>
                <a:spcPct val="80000"/>
              </a:lnSpc>
            </a:pPr>
            <a:r>
              <a:rPr lang="en-US" sz="2400">
                <a:latin typeface="Times New Roman" charset="0"/>
              </a:rPr>
              <a:t>Each Disease is Evaluated Independently</a:t>
            </a:r>
          </a:p>
          <a:p>
            <a:pPr>
              <a:lnSpc>
                <a:spcPct val="80000"/>
              </a:lnSpc>
            </a:pPr>
            <a:r>
              <a:rPr lang="en-US" sz="2800">
                <a:solidFill>
                  <a:schemeClr val="folHlink"/>
                </a:solidFill>
                <a:latin typeface="Times New Roman" charset="0"/>
              </a:rPr>
              <a:t>Bayesian Networks</a:t>
            </a:r>
          </a:p>
          <a:p>
            <a:pPr lvl="1">
              <a:lnSpc>
                <a:spcPct val="80000"/>
              </a:lnSpc>
            </a:pPr>
            <a:r>
              <a:rPr lang="en-US" sz="2400">
                <a:solidFill>
                  <a:schemeClr val="folHlink"/>
                </a:solidFill>
                <a:latin typeface="Times New Roman" charset="0"/>
              </a:rPr>
              <a:t>Patient has Any Group of Disease</a:t>
            </a:r>
          </a:p>
          <a:p>
            <a:pPr lvl="1">
              <a:lnSpc>
                <a:spcPct val="80000"/>
              </a:lnSpc>
            </a:pPr>
            <a:r>
              <a:rPr lang="en-US" sz="2400">
                <a:solidFill>
                  <a:schemeClr val="folHlink"/>
                </a:solidFill>
                <a:latin typeface="Times New Roman" charset="0"/>
              </a:rPr>
              <a:t>Diseases are Evaluated According to Their Collective (Joint) Behavior</a:t>
            </a:r>
          </a:p>
        </p:txBody>
      </p:sp>
      <p:sp>
        <p:nvSpPr>
          <p:cNvPr id="9" name="Slide Number Placeholder 5"/>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5FDD108B-5687-194F-B7BA-53ACB7DA8A7D}" type="slidenum">
              <a:rPr lang="en-US" sz="1600"/>
              <a:pPr/>
              <a:t>76</a:t>
            </a:fld>
            <a:endParaRPr lang="en-US" sz="1600"/>
          </a:p>
        </p:txBody>
      </p:sp>
      <p:graphicFrame>
        <p:nvGraphicFramePr>
          <p:cNvPr id="1054724" name="Object 4"/>
          <p:cNvGraphicFramePr>
            <a:graphicFrameLocks noChangeAspect="1"/>
          </p:cNvGraphicFramePr>
          <p:nvPr>
            <p:extLst>
              <p:ext uri="{D42A27DB-BD31-4B8C-83A1-F6EECF244321}">
                <p14:modId xmlns:p14="http://schemas.microsoft.com/office/powerpoint/2010/main" val="3164623899"/>
              </p:ext>
            </p:extLst>
          </p:nvPr>
        </p:nvGraphicFramePr>
        <p:xfrm>
          <a:off x="4225925" y="2667000"/>
          <a:ext cx="4689475" cy="469900"/>
        </p:xfrm>
        <a:graphic>
          <a:graphicData uri="http://schemas.openxmlformats.org/presentationml/2006/ole">
            <mc:AlternateContent xmlns:mc="http://schemas.openxmlformats.org/markup-compatibility/2006">
              <mc:Choice xmlns:v="urn:schemas-microsoft-com:vml" Requires="v">
                <p:oleObj spid="_x0000_s212994" name="Equation" r:id="rId4" imgW="2539800" imgH="253800" progId="Equation.3">
                  <p:embed/>
                </p:oleObj>
              </mc:Choice>
              <mc:Fallback>
                <p:oleObj name="Equation" r:id="rId4" imgW="25398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925" y="2667000"/>
                        <a:ext cx="4689475" cy="469900"/>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grpSp>
        <p:nvGrpSpPr>
          <p:cNvPr id="2" name="Group 5"/>
          <p:cNvGrpSpPr>
            <a:grpSpLocks/>
          </p:cNvGrpSpPr>
          <p:nvPr/>
        </p:nvGrpSpPr>
        <p:grpSpPr bwMode="auto">
          <a:xfrm>
            <a:off x="4981575" y="2438400"/>
            <a:ext cx="4238625" cy="1616075"/>
            <a:chOff x="3282" y="1968"/>
            <a:chExt cx="2670" cy="1018"/>
          </a:xfrm>
        </p:grpSpPr>
        <p:sp>
          <p:nvSpPr>
            <p:cNvPr id="1054726" name="Oval 6"/>
            <p:cNvSpPr>
              <a:spLocks noChangeArrowheads="1"/>
            </p:cNvSpPr>
            <p:nvPr/>
          </p:nvSpPr>
          <p:spPr bwMode="auto">
            <a:xfrm>
              <a:off x="3312" y="1968"/>
              <a:ext cx="2640" cy="576"/>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sp>
          <p:nvSpPr>
            <p:cNvPr id="1054727" name="Text Box 7"/>
            <p:cNvSpPr txBox="1">
              <a:spLocks noChangeArrowheads="1"/>
            </p:cNvSpPr>
            <p:nvPr/>
          </p:nvSpPr>
          <p:spPr bwMode="auto">
            <a:xfrm>
              <a:off x="3282" y="2544"/>
              <a:ext cx="2478" cy="442"/>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dirty="0">
                  <a:solidFill>
                    <a:schemeClr val="tx2"/>
                  </a:solidFill>
                </a:rPr>
                <a:t>Two States Apply for Each Disease: </a:t>
              </a:r>
            </a:p>
            <a:p>
              <a:pPr algn="ctr"/>
              <a:r>
                <a:rPr lang="en-US" sz="2000" dirty="0">
                  <a:solidFill>
                    <a:schemeClr val="tx2"/>
                  </a:solidFill>
                </a:rPr>
                <a:t>With and Without the Disease</a:t>
              </a:r>
            </a:p>
          </p:txBody>
        </p:sp>
      </p:grpSp>
    </p:spTree>
    <p:extLst>
      <p:ext uri="{BB962C8B-B14F-4D97-AF65-F5344CB8AC3E}">
        <p14:creationId xmlns:p14="http://schemas.microsoft.com/office/powerpoint/2010/main" val="1250366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4724"/>
                                        </p:tgtEl>
                                        <p:attrNameLst>
                                          <p:attrName>style.visibility</p:attrName>
                                        </p:attrNameLst>
                                      </p:cBhvr>
                                      <p:to>
                                        <p:strVal val="visible"/>
                                      </p:to>
                                    </p:set>
                                    <p:animEffect transition="in" filter="blinds(horizontal)">
                                      <p:cBhvr>
                                        <p:cTn id="7" dur="500"/>
                                        <p:tgtEl>
                                          <p:spTgt spid="1054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a:xfrm>
            <a:off x="762000" y="228600"/>
            <a:ext cx="4038600" cy="558800"/>
          </a:xfrm>
        </p:spPr>
        <p:txBody>
          <a:bodyPr/>
          <a:lstStyle/>
          <a:p>
            <a:r>
              <a:rPr lang="en-US" sz="3200">
                <a:latin typeface="Times New Roman" charset="0"/>
              </a:rPr>
              <a:t>The Question of P(F)</a:t>
            </a:r>
          </a:p>
        </p:txBody>
      </p:sp>
      <p:sp>
        <p:nvSpPr>
          <p:cNvPr id="1056771" name="Rectangle 3"/>
          <p:cNvSpPr>
            <a:spLocks noGrp="1" noChangeArrowheads="1"/>
          </p:cNvSpPr>
          <p:nvPr>
            <p:ph idx="1"/>
          </p:nvPr>
        </p:nvSpPr>
        <p:spPr>
          <a:xfrm>
            <a:off x="76200" y="914400"/>
            <a:ext cx="4495800" cy="5105400"/>
          </a:xfrm>
        </p:spPr>
        <p:txBody>
          <a:bodyPr/>
          <a:lstStyle/>
          <a:p>
            <a:pPr>
              <a:lnSpc>
                <a:spcPct val="80000"/>
              </a:lnSpc>
            </a:pPr>
            <a:r>
              <a:rPr lang="en-US" sz="2800" dirty="0">
                <a:solidFill>
                  <a:schemeClr val="folHlink"/>
                </a:solidFill>
                <a:latin typeface="Times New Roman" charset="0"/>
              </a:rPr>
              <a:t>Simple Bayes</a:t>
            </a:r>
          </a:p>
          <a:p>
            <a:pPr lvl="1">
              <a:lnSpc>
                <a:spcPct val="80000"/>
              </a:lnSpc>
            </a:pPr>
            <a:r>
              <a:rPr lang="en-US" sz="2400" dirty="0">
                <a:solidFill>
                  <a:schemeClr val="folHlink"/>
                </a:solidFill>
                <a:latin typeface="Times New Roman" charset="0"/>
              </a:rPr>
              <a:t>Patient has One and Only One Disease</a:t>
            </a:r>
          </a:p>
          <a:p>
            <a:pPr>
              <a:lnSpc>
                <a:spcPct val="80000"/>
              </a:lnSpc>
            </a:pPr>
            <a:r>
              <a:rPr lang="en-US" sz="2800" dirty="0">
                <a:solidFill>
                  <a:schemeClr val="folHlink"/>
                </a:solidFill>
                <a:latin typeface="Times New Roman" charset="0"/>
              </a:rPr>
              <a:t>Multi-Membership Bayes</a:t>
            </a:r>
          </a:p>
          <a:p>
            <a:pPr lvl="1">
              <a:lnSpc>
                <a:spcPct val="80000"/>
              </a:lnSpc>
            </a:pPr>
            <a:r>
              <a:rPr lang="en-US" sz="2400" dirty="0">
                <a:solidFill>
                  <a:schemeClr val="folHlink"/>
                </a:solidFill>
                <a:latin typeface="Times New Roman" charset="0"/>
              </a:rPr>
              <a:t>Patient has Any Group of Disease</a:t>
            </a:r>
          </a:p>
          <a:p>
            <a:pPr lvl="1">
              <a:lnSpc>
                <a:spcPct val="80000"/>
              </a:lnSpc>
            </a:pPr>
            <a:r>
              <a:rPr lang="en-US" sz="2400" dirty="0">
                <a:solidFill>
                  <a:schemeClr val="folHlink"/>
                </a:solidFill>
                <a:latin typeface="Times New Roman" charset="0"/>
              </a:rPr>
              <a:t>Each Disease is Evaluated Independently</a:t>
            </a:r>
          </a:p>
          <a:p>
            <a:pPr>
              <a:lnSpc>
                <a:spcPct val="80000"/>
              </a:lnSpc>
            </a:pPr>
            <a:r>
              <a:rPr lang="en-US" sz="2800" dirty="0">
                <a:latin typeface="Times New Roman" charset="0"/>
              </a:rPr>
              <a:t>Bayesian Networks</a:t>
            </a:r>
          </a:p>
          <a:p>
            <a:pPr lvl="1">
              <a:lnSpc>
                <a:spcPct val="80000"/>
              </a:lnSpc>
            </a:pPr>
            <a:r>
              <a:rPr lang="en-US" sz="2400" dirty="0">
                <a:latin typeface="Times New Roman" charset="0"/>
              </a:rPr>
              <a:t>Patient has Any Group of Disease</a:t>
            </a:r>
          </a:p>
          <a:p>
            <a:pPr lvl="1">
              <a:lnSpc>
                <a:spcPct val="80000"/>
              </a:lnSpc>
            </a:pPr>
            <a:r>
              <a:rPr lang="en-US" sz="2400" dirty="0">
                <a:latin typeface="Times New Roman" charset="0"/>
              </a:rPr>
              <a:t>Diseases are Evaluated According to Their Collective (Joint) Behavior</a:t>
            </a:r>
          </a:p>
        </p:txBody>
      </p:sp>
      <p:grpSp>
        <p:nvGrpSpPr>
          <p:cNvPr id="2" name="Group 4"/>
          <p:cNvGrpSpPr>
            <a:grpSpLocks/>
          </p:cNvGrpSpPr>
          <p:nvPr/>
        </p:nvGrpSpPr>
        <p:grpSpPr bwMode="auto">
          <a:xfrm>
            <a:off x="5029200" y="2514600"/>
            <a:ext cx="2895600" cy="1676400"/>
            <a:chOff x="768" y="1920"/>
            <a:chExt cx="3648" cy="1920"/>
          </a:xfrm>
        </p:grpSpPr>
        <p:sp>
          <p:nvSpPr>
            <p:cNvPr id="1056773" name="Oval 5"/>
            <p:cNvSpPr>
              <a:spLocks noChangeArrowheads="1"/>
            </p:cNvSpPr>
            <p:nvPr/>
          </p:nvSpPr>
          <p:spPr bwMode="auto">
            <a:xfrm>
              <a:off x="2160" y="1920"/>
              <a:ext cx="816" cy="433"/>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Disease</a:t>
              </a:r>
            </a:p>
          </p:txBody>
        </p:sp>
        <p:sp>
          <p:nvSpPr>
            <p:cNvPr id="1056774" name="Oval 6"/>
            <p:cNvSpPr>
              <a:spLocks noChangeArrowheads="1"/>
            </p:cNvSpPr>
            <p:nvPr/>
          </p:nvSpPr>
          <p:spPr bwMode="auto">
            <a:xfrm>
              <a:off x="1104" y="2593"/>
              <a:ext cx="960" cy="431"/>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Intermediate</a:t>
              </a:r>
            </a:p>
            <a:p>
              <a:pPr algn="ctr" eaLnBrk="1" hangingPunct="1">
                <a:defRPr/>
              </a:pPr>
              <a:r>
                <a:rPr lang="en-US" sz="1000">
                  <a:solidFill>
                    <a:schemeClr val="bg2"/>
                  </a:solidFill>
                  <a:effectLst/>
                  <a:latin typeface="Times New Roman" pitchFamily="18" charset="0"/>
                  <a:ea typeface="+mn-ea"/>
                </a:rPr>
                <a:t>Concept</a:t>
              </a:r>
            </a:p>
          </p:txBody>
        </p:sp>
        <p:sp>
          <p:nvSpPr>
            <p:cNvPr id="1056775" name="Oval 7"/>
            <p:cNvSpPr>
              <a:spLocks noChangeArrowheads="1"/>
            </p:cNvSpPr>
            <p:nvPr/>
          </p:nvSpPr>
          <p:spPr bwMode="auto">
            <a:xfrm>
              <a:off x="768" y="3456"/>
              <a:ext cx="768"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Finding 1</a:t>
              </a:r>
            </a:p>
          </p:txBody>
        </p:sp>
        <p:sp>
          <p:nvSpPr>
            <p:cNvPr id="1056776" name="Oval 8"/>
            <p:cNvSpPr>
              <a:spLocks noChangeArrowheads="1"/>
            </p:cNvSpPr>
            <p:nvPr/>
          </p:nvSpPr>
          <p:spPr bwMode="auto">
            <a:xfrm>
              <a:off x="1776" y="3456"/>
              <a:ext cx="768"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Finding 2</a:t>
              </a:r>
            </a:p>
          </p:txBody>
        </p:sp>
        <p:sp>
          <p:nvSpPr>
            <p:cNvPr id="1056777" name="Oval 9"/>
            <p:cNvSpPr>
              <a:spLocks noChangeArrowheads="1"/>
            </p:cNvSpPr>
            <p:nvPr/>
          </p:nvSpPr>
          <p:spPr bwMode="auto">
            <a:xfrm>
              <a:off x="2880" y="3216"/>
              <a:ext cx="672"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Finding 3</a:t>
              </a:r>
            </a:p>
          </p:txBody>
        </p:sp>
        <p:sp>
          <p:nvSpPr>
            <p:cNvPr id="1056778" name="Oval 10"/>
            <p:cNvSpPr>
              <a:spLocks noChangeArrowheads="1"/>
            </p:cNvSpPr>
            <p:nvPr/>
          </p:nvSpPr>
          <p:spPr bwMode="auto">
            <a:xfrm>
              <a:off x="3696" y="3216"/>
              <a:ext cx="720" cy="384"/>
            </a:xfrm>
            <a:prstGeom prst="ellipse">
              <a:avLst/>
            </a:prstGeom>
            <a:solidFill>
              <a:schemeClr val="accent1"/>
            </a:solidFill>
            <a:ln w="12700" cap="sq">
              <a:solidFill>
                <a:schemeClr val="tx1"/>
              </a:solidFill>
              <a:round/>
              <a:headEnd type="none" w="sm" len="sm"/>
              <a:tailEnd type="none" w="sm" len="sm"/>
            </a:ln>
            <a:effectLst>
              <a:outerShdw dist="35921" dir="2700000" algn="ctr" rotWithShape="0">
                <a:schemeClr val="bg2"/>
              </a:outerShdw>
            </a:effectLst>
          </p:spPr>
          <p:txBody>
            <a:bodyPr wrap="none" anchor="ctr"/>
            <a:lstStyle/>
            <a:p>
              <a:pPr algn="ctr" eaLnBrk="1" hangingPunct="1">
                <a:defRPr/>
              </a:pPr>
              <a:r>
                <a:rPr lang="en-US" sz="1000">
                  <a:solidFill>
                    <a:schemeClr val="bg2"/>
                  </a:solidFill>
                  <a:effectLst/>
                  <a:latin typeface="Times New Roman" pitchFamily="18" charset="0"/>
                  <a:ea typeface="+mn-ea"/>
                </a:rPr>
                <a:t>Finding 4</a:t>
              </a:r>
            </a:p>
          </p:txBody>
        </p:sp>
        <p:sp>
          <p:nvSpPr>
            <p:cNvPr id="1056779" name="Line 11"/>
            <p:cNvSpPr>
              <a:spLocks noChangeShapeType="1"/>
            </p:cNvSpPr>
            <p:nvPr/>
          </p:nvSpPr>
          <p:spPr bwMode="auto">
            <a:xfrm flipH="1">
              <a:off x="1824" y="2256"/>
              <a:ext cx="384" cy="336"/>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latin typeface="Times New Roman" pitchFamily="18" charset="0"/>
                <a:ea typeface="+mn-ea"/>
              </a:endParaRPr>
            </a:p>
          </p:txBody>
        </p:sp>
        <p:sp>
          <p:nvSpPr>
            <p:cNvPr id="1056780" name="Line 12"/>
            <p:cNvSpPr>
              <a:spLocks noChangeShapeType="1"/>
            </p:cNvSpPr>
            <p:nvPr/>
          </p:nvSpPr>
          <p:spPr bwMode="auto">
            <a:xfrm flipH="1">
              <a:off x="1104" y="3024"/>
              <a:ext cx="336" cy="433"/>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latin typeface="Times New Roman" pitchFamily="18" charset="0"/>
                <a:ea typeface="+mn-ea"/>
              </a:endParaRPr>
            </a:p>
          </p:txBody>
        </p:sp>
        <p:sp>
          <p:nvSpPr>
            <p:cNvPr id="1056781" name="Line 13"/>
            <p:cNvSpPr>
              <a:spLocks noChangeShapeType="1"/>
            </p:cNvSpPr>
            <p:nvPr/>
          </p:nvSpPr>
          <p:spPr bwMode="auto">
            <a:xfrm>
              <a:off x="1776" y="3024"/>
              <a:ext cx="240" cy="433"/>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latin typeface="Times New Roman" pitchFamily="18" charset="0"/>
                <a:ea typeface="+mn-ea"/>
              </a:endParaRPr>
            </a:p>
          </p:txBody>
        </p:sp>
        <p:sp>
          <p:nvSpPr>
            <p:cNvPr id="1056782" name="Line 14"/>
            <p:cNvSpPr>
              <a:spLocks noChangeShapeType="1"/>
            </p:cNvSpPr>
            <p:nvPr/>
          </p:nvSpPr>
          <p:spPr bwMode="auto">
            <a:xfrm>
              <a:off x="2736" y="2353"/>
              <a:ext cx="384" cy="864"/>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latin typeface="Times New Roman" pitchFamily="18" charset="0"/>
                <a:ea typeface="+mn-ea"/>
              </a:endParaRPr>
            </a:p>
          </p:txBody>
        </p:sp>
        <p:sp>
          <p:nvSpPr>
            <p:cNvPr id="1056783" name="Line 15"/>
            <p:cNvSpPr>
              <a:spLocks noChangeShapeType="1"/>
            </p:cNvSpPr>
            <p:nvPr/>
          </p:nvSpPr>
          <p:spPr bwMode="auto">
            <a:xfrm>
              <a:off x="2928" y="2256"/>
              <a:ext cx="1056" cy="960"/>
            </a:xfrm>
            <a:prstGeom prst="line">
              <a:avLst/>
            </a:prstGeom>
            <a:noFill/>
            <a:ln w="38100" cap="sq">
              <a:solidFill>
                <a:schemeClr val="folHlink"/>
              </a:solidFill>
              <a:round/>
              <a:headEnd type="none" w="sm" len="sm"/>
              <a:tailEnd type="triangle" w="med" len="med"/>
            </a:ln>
            <a:effectLst>
              <a:outerShdw dist="35921" dir="2700000" algn="ctr" rotWithShape="0">
                <a:schemeClr val="bg2"/>
              </a:outerShdw>
            </a:effectLst>
          </p:spPr>
          <p:txBody>
            <a:bodyPr wrap="none"/>
            <a:lstStyle/>
            <a:p>
              <a:pPr>
                <a:defRPr/>
              </a:pPr>
              <a:endParaRPr lang="en-US">
                <a:latin typeface="Times New Roman" pitchFamily="18" charset="0"/>
                <a:ea typeface="+mn-ea"/>
              </a:endParaRPr>
            </a:p>
          </p:txBody>
        </p:sp>
      </p:grpSp>
      <p:grpSp>
        <p:nvGrpSpPr>
          <p:cNvPr id="3" name="Group 16"/>
          <p:cNvGrpSpPr>
            <a:grpSpLocks/>
          </p:cNvGrpSpPr>
          <p:nvPr/>
        </p:nvGrpSpPr>
        <p:grpSpPr bwMode="auto">
          <a:xfrm>
            <a:off x="4724400" y="3505200"/>
            <a:ext cx="3581400" cy="1752600"/>
            <a:chOff x="3120" y="3216"/>
            <a:chExt cx="2256" cy="1104"/>
          </a:xfrm>
        </p:grpSpPr>
        <p:sp>
          <p:nvSpPr>
            <p:cNvPr id="1056785" name="Text Box 17"/>
            <p:cNvSpPr txBox="1">
              <a:spLocks noChangeArrowheads="1"/>
            </p:cNvSpPr>
            <p:nvPr/>
          </p:nvSpPr>
          <p:spPr bwMode="auto">
            <a:xfrm>
              <a:off x="3264" y="3743"/>
              <a:ext cx="1948" cy="57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1800" dirty="0">
                  <a:solidFill>
                    <a:schemeClr val="tx2"/>
                  </a:solidFill>
                </a:rPr>
                <a:t>P(F) is Determined from </a:t>
              </a:r>
            </a:p>
            <a:p>
              <a:pPr algn="ctr"/>
              <a:r>
                <a:rPr lang="en-US" sz="1800" dirty="0">
                  <a:solidFill>
                    <a:schemeClr val="tx2"/>
                  </a:solidFill>
                </a:rPr>
                <a:t>the Joint Effect of Child Nodes </a:t>
              </a:r>
            </a:p>
            <a:p>
              <a:pPr algn="ctr"/>
              <a:r>
                <a:rPr lang="en-US" sz="1800" dirty="0">
                  <a:solidFill>
                    <a:schemeClr val="tx2"/>
                  </a:solidFill>
                </a:rPr>
                <a:t>on Their Parents</a:t>
              </a:r>
            </a:p>
          </p:txBody>
        </p:sp>
        <p:sp>
          <p:nvSpPr>
            <p:cNvPr id="1056786" name="Oval 18"/>
            <p:cNvSpPr>
              <a:spLocks noChangeArrowheads="1"/>
            </p:cNvSpPr>
            <p:nvPr/>
          </p:nvSpPr>
          <p:spPr bwMode="auto">
            <a:xfrm>
              <a:off x="3120" y="3312"/>
              <a:ext cx="1200" cy="432"/>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sp>
          <p:nvSpPr>
            <p:cNvPr id="1056787" name="Oval 19"/>
            <p:cNvSpPr>
              <a:spLocks noChangeArrowheads="1"/>
            </p:cNvSpPr>
            <p:nvPr/>
          </p:nvSpPr>
          <p:spPr bwMode="auto">
            <a:xfrm>
              <a:off x="4224" y="3216"/>
              <a:ext cx="1152" cy="432"/>
            </a:xfrm>
            <a:prstGeom prst="ellipse">
              <a:avLst/>
            </a:prstGeom>
            <a:noFill/>
            <a:ln w="28575">
              <a:solidFill>
                <a:schemeClr val="tx2"/>
              </a:solidFill>
              <a:round/>
              <a:headEnd/>
              <a:tailEnd/>
            </a:ln>
            <a:effectLst/>
          </p:spPr>
          <p:txBody>
            <a:bodyPr wrap="none" anchor="ctr"/>
            <a:lstStyle/>
            <a:p>
              <a:pPr>
                <a:defRPr/>
              </a:pPr>
              <a:endParaRPr lang="en-US">
                <a:latin typeface="Times New Roman" pitchFamily="18" charset="0"/>
                <a:ea typeface="+mn-ea"/>
              </a:endParaRPr>
            </a:p>
          </p:txBody>
        </p:sp>
      </p:grpSp>
    </p:spTree>
    <p:extLst>
      <p:ext uri="{BB962C8B-B14F-4D97-AF65-F5344CB8AC3E}">
        <p14:creationId xmlns:p14="http://schemas.microsoft.com/office/powerpoint/2010/main" val="819525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latin typeface="Times New Roman" charset="0"/>
              </a:rPr>
              <a:t>Probability Updating</a:t>
            </a:r>
          </a:p>
        </p:txBody>
      </p:sp>
      <p:sp>
        <p:nvSpPr>
          <p:cNvPr id="1058819" name="Text Box 3"/>
          <p:cNvSpPr txBox="1">
            <a:spLocks noChangeArrowheads="1"/>
          </p:cNvSpPr>
          <p:nvPr/>
        </p:nvSpPr>
        <p:spPr bwMode="auto">
          <a:xfrm>
            <a:off x="990600" y="1997075"/>
            <a:ext cx="4765397" cy="830997"/>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The Disease is </a:t>
            </a:r>
            <a:r>
              <a:rPr lang="en-US" sz="2400" u="sng" dirty="0">
                <a:solidFill>
                  <a:schemeClr val="tx2"/>
                </a:solidFill>
              </a:rPr>
              <a:t>Myocardial Infarction</a:t>
            </a:r>
          </a:p>
          <a:p>
            <a:r>
              <a:rPr lang="en-US" sz="2400" dirty="0">
                <a:solidFill>
                  <a:schemeClr val="tx2"/>
                </a:solidFill>
              </a:rPr>
              <a:t>The Finding is </a:t>
            </a:r>
            <a:r>
              <a:rPr lang="en-US" sz="2400" u="sng" dirty="0">
                <a:solidFill>
                  <a:schemeClr val="tx2"/>
                </a:solidFill>
              </a:rPr>
              <a:t>Chest Pain</a:t>
            </a:r>
          </a:p>
        </p:txBody>
      </p:sp>
      <p:graphicFrame>
        <p:nvGraphicFramePr>
          <p:cNvPr id="20482" name="Object 4"/>
          <p:cNvGraphicFramePr>
            <a:graphicFrameLocks noChangeAspect="1"/>
          </p:cNvGraphicFramePr>
          <p:nvPr>
            <p:extLst>
              <p:ext uri="{D42A27DB-BD31-4B8C-83A1-F6EECF244321}">
                <p14:modId xmlns:p14="http://schemas.microsoft.com/office/powerpoint/2010/main" val="2546582976"/>
              </p:ext>
            </p:extLst>
          </p:nvPr>
        </p:nvGraphicFramePr>
        <p:xfrm>
          <a:off x="1752600" y="3124200"/>
          <a:ext cx="5902325" cy="1185863"/>
        </p:xfrm>
        <a:graphic>
          <a:graphicData uri="http://schemas.openxmlformats.org/presentationml/2006/ole">
            <mc:AlternateContent xmlns:mc="http://schemas.openxmlformats.org/markup-compatibility/2006">
              <mc:Choice xmlns:v="urn:schemas-microsoft-com:vml" Requires="v">
                <p:oleObj spid="_x0000_s214019" name="Equation" r:id="rId4" imgW="2019240" imgH="393480" progId="Equation.3">
                  <p:embed/>
                </p:oleObj>
              </mc:Choice>
              <mc:Fallback>
                <p:oleObj name="Equation" r:id="rId4" imgW="20192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124200"/>
                        <a:ext cx="5902325" cy="11858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58821" name="Text Box 5"/>
          <p:cNvSpPr txBox="1">
            <a:spLocks noChangeArrowheads="1"/>
          </p:cNvSpPr>
          <p:nvPr/>
        </p:nvSpPr>
        <p:spPr bwMode="auto">
          <a:xfrm>
            <a:off x="1066800" y="4724400"/>
            <a:ext cx="5310919" cy="120032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P(MI) = 2.0%  (0.02)</a:t>
            </a:r>
          </a:p>
          <a:p>
            <a:r>
              <a:rPr lang="en-US" sz="2400" dirty="0">
                <a:solidFill>
                  <a:schemeClr val="tx2"/>
                </a:solidFill>
              </a:rPr>
              <a:t>P(Chest </a:t>
            </a:r>
            <a:r>
              <a:rPr lang="en-US" sz="2400" dirty="0" err="1">
                <a:solidFill>
                  <a:schemeClr val="tx2"/>
                </a:solidFill>
              </a:rPr>
              <a:t>Pain|MI</a:t>
            </a:r>
            <a:r>
              <a:rPr lang="en-US" sz="2400" dirty="0">
                <a:solidFill>
                  <a:schemeClr val="tx2"/>
                </a:solidFill>
              </a:rPr>
              <a:t>) = 75%  (0.75)</a:t>
            </a:r>
          </a:p>
          <a:p>
            <a:r>
              <a:rPr lang="en-US" sz="2400" dirty="0">
                <a:solidFill>
                  <a:schemeClr val="tx2"/>
                </a:solidFill>
              </a:rPr>
              <a:t>P(Chest Pain) = </a:t>
            </a:r>
            <a:r>
              <a:rPr lang="en-US" sz="2400" u="sng" dirty="0">
                <a:solidFill>
                  <a:schemeClr val="tx2"/>
                </a:solidFill>
              </a:rPr>
              <a:t>0.02 x 0.75 + 0.98 x 0.08 </a:t>
            </a:r>
          </a:p>
        </p:txBody>
      </p:sp>
      <p:sp>
        <p:nvSpPr>
          <p:cNvPr id="1058822" name="Text Box 6"/>
          <p:cNvSpPr txBox="1">
            <a:spLocks noChangeArrowheads="1"/>
          </p:cNvSpPr>
          <p:nvPr/>
        </p:nvSpPr>
        <p:spPr bwMode="auto">
          <a:xfrm>
            <a:off x="2678678" y="1279525"/>
            <a:ext cx="3967619" cy="400110"/>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pPr algn="ctr"/>
            <a:r>
              <a:rPr lang="en-US" sz="2000" i="1">
                <a:solidFill>
                  <a:srgbClr val="000000"/>
                </a:solidFill>
              </a:rPr>
              <a:t>Using the Multi-Membership Model</a:t>
            </a:r>
          </a:p>
        </p:txBody>
      </p:sp>
      <p:graphicFrame>
        <p:nvGraphicFramePr>
          <p:cNvPr id="1058823" name="Object 7"/>
          <p:cNvGraphicFramePr>
            <a:graphicFrameLocks noChangeAspect="1"/>
          </p:cNvGraphicFramePr>
          <p:nvPr>
            <p:extLst>
              <p:ext uri="{D42A27DB-BD31-4B8C-83A1-F6EECF244321}">
                <p14:modId xmlns:p14="http://schemas.microsoft.com/office/powerpoint/2010/main" val="367683004"/>
              </p:ext>
            </p:extLst>
          </p:nvPr>
        </p:nvGraphicFramePr>
        <p:xfrm>
          <a:off x="685800" y="3124200"/>
          <a:ext cx="8202613" cy="1185863"/>
        </p:xfrm>
        <a:graphic>
          <a:graphicData uri="http://schemas.openxmlformats.org/presentationml/2006/ole">
            <mc:AlternateContent xmlns:mc="http://schemas.openxmlformats.org/markup-compatibility/2006">
              <mc:Choice xmlns:v="urn:schemas-microsoft-com:vml" Requires="v">
                <p:oleObj spid="_x0000_s214020" name="Equation" r:id="rId6" imgW="2806560" imgH="393480" progId="Equation.3">
                  <p:embed/>
                </p:oleObj>
              </mc:Choice>
              <mc:Fallback>
                <p:oleObj name="Equation" r:id="rId6" imgW="28065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124200"/>
                        <a:ext cx="8202613" cy="1185863"/>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Tree>
    <p:extLst>
      <p:ext uri="{BB962C8B-B14F-4D97-AF65-F5344CB8AC3E}">
        <p14:creationId xmlns:p14="http://schemas.microsoft.com/office/powerpoint/2010/main" val="481802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58823"/>
                                        </p:tgtEl>
                                        <p:attrNameLst>
                                          <p:attrName>style.visibility</p:attrName>
                                        </p:attrNameLst>
                                      </p:cBhvr>
                                      <p:to>
                                        <p:strVal val="visible"/>
                                      </p:to>
                                    </p:set>
                                    <p:animEffect transition="in" filter="blinds(horizontal)">
                                      <p:cBhvr>
                                        <p:cTn id="7" dur="500"/>
                                        <p:tgtEl>
                                          <p:spTgt spid="1058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latin typeface="Times New Roman" charset="0"/>
              </a:rPr>
              <a:t>What about more findings?</a:t>
            </a:r>
          </a:p>
        </p:txBody>
      </p:sp>
      <p:sp>
        <p:nvSpPr>
          <p:cNvPr id="18" name="Slide Number Placeholder 4"/>
          <p:cNvSpPr>
            <a:spLocks noGrp="1"/>
          </p:cNvSpPr>
          <p:nvPr>
            <p:ph type="sldNum" sz="quarter" idx="4294967295"/>
          </p:nvPr>
        </p:nvSpPr>
        <p:spPr>
          <a:xfrm>
            <a:off x="7239000" y="0"/>
            <a:ext cx="1905000" cy="457200"/>
          </a:xfrm>
          <a:prstGeom prst="rect">
            <a:avLst/>
          </a:prstGeom>
        </p:spPr>
        <p:txBody>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fld id="{B874AAC1-AA29-0240-8A2A-6A8EDD0D76F4}" type="slidenum">
              <a:rPr lang="en-US" sz="1600"/>
              <a:pPr/>
              <a:t>79</a:t>
            </a:fld>
            <a:endParaRPr lang="en-US" sz="1600"/>
          </a:p>
        </p:txBody>
      </p:sp>
      <p:sp>
        <p:nvSpPr>
          <p:cNvPr id="1062915" name="Rectangle 3"/>
          <p:cNvSpPr>
            <a:spLocks noChangeArrowheads="1"/>
          </p:cNvSpPr>
          <p:nvPr/>
        </p:nvSpPr>
        <p:spPr bwMode="auto">
          <a:xfrm>
            <a:off x="1371600" y="1447800"/>
            <a:ext cx="3962400" cy="609600"/>
          </a:xfrm>
          <a:prstGeom prst="rect">
            <a:avLst/>
          </a:prstGeom>
          <a:noFill/>
          <a:ln w="9525">
            <a:noFill/>
            <a:miter lim="800000"/>
            <a:headEnd/>
            <a:tailEnd/>
          </a:ln>
          <a:effectLst/>
        </p:spPr>
        <p:txBody>
          <a:bodyPr/>
          <a:lstStyle/>
          <a:p>
            <a:pPr marL="342900" indent="-342900">
              <a:spcBef>
                <a:spcPct val="20000"/>
              </a:spcBef>
              <a:buFontTx/>
              <a:buChar char="•"/>
            </a:pPr>
            <a:r>
              <a:rPr lang="en-US" sz="2800" dirty="0"/>
              <a:t>The joy of recursion!</a:t>
            </a:r>
          </a:p>
        </p:txBody>
      </p:sp>
      <p:graphicFrame>
        <p:nvGraphicFramePr>
          <p:cNvPr id="22530" name="Object 4"/>
          <p:cNvGraphicFramePr>
            <a:graphicFrameLocks noChangeAspect="1"/>
          </p:cNvGraphicFramePr>
          <p:nvPr>
            <p:extLst>
              <p:ext uri="{D42A27DB-BD31-4B8C-83A1-F6EECF244321}">
                <p14:modId xmlns:p14="http://schemas.microsoft.com/office/powerpoint/2010/main" val="1487204441"/>
              </p:ext>
            </p:extLst>
          </p:nvPr>
        </p:nvGraphicFramePr>
        <p:xfrm>
          <a:off x="4648200" y="2209800"/>
          <a:ext cx="3041650" cy="812800"/>
        </p:xfrm>
        <a:graphic>
          <a:graphicData uri="http://schemas.openxmlformats.org/presentationml/2006/ole">
            <mc:AlternateContent xmlns:mc="http://schemas.openxmlformats.org/markup-compatibility/2006">
              <mc:Choice xmlns:v="urn:schemas-microsoft-com:vml" Requires="v">
                <p:oleObj spid="_x0000_s215044" name="Equation" r:id="rId4" imgW="1663560" imgH="431640" progId="Equation.3">
                  <p:embed/>
                </p:oleObj>
              </mc:Choice>
              <mc:Fallback>
                <p:oleObj name="Equation" r:id="rId4" imgW="16635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09800"/>
                        <a:ext cx="3041650" cy="812800"/>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62917" name="Text Box 5"/>
          <p:cNvSpPr txBox="1">
            <a:spLocks noChangeArrowheads="1"/>
          </p:cNvSpPr>
          <p:nvPr/>
        </p:nvSpPr>
        <p:spPr bwMode="auto">
          <a:xfrm>
            <a:off x="1330325" y="2373313"/>
            <a:ext cx="2014538" cy="457200"/>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F</a:t>
            </a:r>
            <a:r>
              <a:rPr lang="en-US" sz="2400" baseline="-25000" dirty="0">
                <a:solidFill>
                  <a:schemeClr val="tx2"/>
                </a:solidFill>
              </a:rPr>
              <a:t>1</a:t>
            </a:r>
            <a:r>
              <a:rPr lang="en-US" sz="2400" dirty="0">
                <a:solidFill>
                  <a:schemeClr val="tx2"/>
                </a:solidFill>
              </a:rPr>
              <a:t>= Chest Pain</a:t>
            </a:r>
          </a:p>
        </p:txBody>
      </p:sp>
      <p:grpSp>
        <p:nvGrpSpPr>
          <p:cNvPr id="2" name="Group 6"/>
          <p:cNvGrpSpPr>
            <a:grpSpLocks/>
          </p:cNvGrpSpPr>
          <p:nvPr/>
        </p:nvGrpSpPr>
        <p:grpSpPr bwMode="auto">
          <a:xfrm>
            <a:off x="1330325" y="2819400"/>
            <a:ext cx="6578600" cy="1533525"/>
            <a:chOff x="838" y="1584"/>
            <a:chExt cx="4144" cy="966"/>
          </a:xfrm>
        </p:grpSpPr>
        <p:graphicFrame>
          <p:nvGraphicFramePr>
            <p:cNvPr id="22532" name="Object 7"/>
            <p:cNvGraphicFramePr>
              <a:graphicFrameLocks noChangeAspect="1"/>
            </p:cNvGraphicFramePr>
            <p:nvPr>
              <p:extLst>
                <p:ext uri="{D42A27DB-BD31-4B8C-83A1-F6EECF244321}">
                  <p14:modId xmlns:p14="http://schemas.microsoft.com/office/powerpoint/2010/main" val="1782507220"/>
                </p:ext>
              </p:extLst>
            </p:nvPr>
          </p:nvGraphicFramePr>
          <p:xfrm>
            <a:off x="2993" y="2023"/>
            <a:ext cx="1989" cy="527"/>
          </p:xfrm>
          <a:graphic>
            <a:graphicData uri="http://schemas.openxmlformats.org/presentationml/2006/ole">
              <mc:AlternateContent xmlns:mc="http://schemas.openxmlformats.org/markup-compatibility/2006">
                <mc:Choice xmlns:v="urn:schemas-microsoft-com:vml" Requires="v">
                  <p:oleObj spid="_x0000_s215045" name="Equation" r:id="rId6" imgW="1727200" imgH="444500" progId="Equation.3">
                    <p:embed/>
                  </p:oleObj>
                </mc:Choice>
                <mc:Fallback>
                  <p:oleObj name="Equation" r:id="rId6" imgW="1727200" imgH="444500" progId="Equation.3">
                    <p:embed/>
                    <p:pic>
                      <p:nvPicPr>
                        <p:cNvPr id="0" name=""/>
                        <p:cNvPicPr>
                          <a:picLocks noChangeAspect="1" noChangeArrowheads="1"/>
                        </p:cNvPicPr>
                        <p:nvPr/>
                      </p:nvPicPr>
                      <p:blipFill>
                        <a:blip r:embed="rId7"/>
                        <a:srcRect/>
                        <a:stretch>
                          <a:fillRect/>
                        </a:stretch>
                      </p:blipFill>
                      <p:spPr bwMode="auto">
                        <a:xfrm>
                          <a:off x="2993" y="2023"/>
                          <a:ext cx="1989" cy="527"/>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62920" name="Text Box 8"/>
            <p:cNvSpPr txBox="1">
              <a:spLocks noChangeArrowheads="1"/>
            </p:cNvSpPr>
            <p:nvPr/>
          </p:nvSpPr>
          <p:spPr bwMode="auto">
            <a:xfrm>
              <a:off x="838" y="2112"/>
              <a:ext cx="1449" cy="28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F</a:t>
              </a:r>
              <a:r>
                <a:rPr lang="en-US" sz="2400" baseline="-25000" dirty="0">
                  <a:solidFill>
                    <a:schemeClr val="tx2"/>
                  </a:solidFill>
                </a:rPr>
                <a:t>2</a:t>
              </a:r>
              <a:r>
                <a:rPr lang="en-US" sz="2400" dirty="0">
                  <a:solidFill>
                    <a:schemeClr val="tx2"/>
                  </a:solidFill>
                </a:rPr>
                <a:t>= ST Elevation</a:t>
              </a:r>
            </a:p>
          </p:txBody>
        </p:sp>
        <p:sp>
          <p:nvSpPr>
            <p:cNvPr id="1062921" name="Line 9"/>
            <p:cNvSpPr>
              <a:spLocks noChangeShapeType="1"/>
            </p:cNvSpPr>
            <p:nvPr/>
          </p:nvSpPr>
          <p:spPr bwMode="auto">
            <a:xfrm>
              <a:off x="3408" y="1584"/>
              <a:ext cx="576" cy="480"/>
            </a:xfrm>
            <a:prstGeom prst="line">
              <a:avLst/>
            </a:prstGeom>
            <a:noFill/>
            <a:ln w="57150">
              <a:solidFill>
                <a:srgbClr val="FF0000"/>
              </a:solidFill>
              <a:round/>
              <a:headEnd/>
              <a:tailEnd type="triangle" w="med" len="med"/>
            </a:ln>
            <a:effectLst>
              <a:outerShdw dist="107763" dir="8100000" algn="ctr" rotWithShape="0">
                <a:schemeClr val="bg2"/>
              </a:outerShdw>
            </a:effectLst>
          </p:spPr>
          <p:txBody>
            <a:bodyPr wrap="none" anchor="ctr"/>
            <a:lstStyle/>
            <a:p>
              <a:pPr>
                <a:defRPr/>
              </a:pPr>
              <a:endParaRPr lang="en-US">
                <a:latin typeface="Times New Roman" pitchFamily="18" charset="0"/>
                <a:ea typeface="+mn-ea"/>
              </a:endParaRPr>
            </a:p>
          </p:txBody>
        </p:sp>
      </p:grpSp>
      <p:grpSp>
        <p:nvGrpSpPr>
          <p:cNvPr id="3" name="Group 10"/>
          <p:cNvGrpSpPr>
            <a:grpSpLocks/>
          </p:cNvGrpSpPr>
          <p:nvPr/>
        </p:nvGrpSpPr>
        <p:grpSpPr bwMode="auto">
          <a:xfrm>
            <a:off x="1406525" y="4114800"/>
            <a:ext cx="6613525" cy="2667000"/>
            <a:chOff x="886" y="2400"/>
            <a:chExt cx="4166" cy="1680"/>
          </a:xfrm>
        </p:grpSpPr>
        <p:sp>
          <p:nvSpPr>
            <p:cNvPr id="1062923" name="Text Box 11"/>
            <p:cNvSpPr txBox="1">
              <a:spLocks noChangeArrowheads="1"/>
            </p:cNvSpPr>
            <p:nvPr/>
          </p:nvSpPr>
          <p:spPr bwMode="auto">
            <a:xfrm>
              <a:off x="886" y="2928"/>
              <a:ext cx="1493" cy="28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dirty="0">
                  <a:solidFill>
                    <a:schemeClr val="tx2"/>
                  </a:solidFill>
                </a:rPr>
                <a:t>F</a:t>
              </a:r>
              <a:r>
                <a:rPr lang="en-US" sz="2400" baseline="-25000" dirty="0">
                  <a:solidFill>
                    <a:schemeClr val="tx2"/>
                  </a:solidFill>
                </a:rPr>
                <a:t>3</a:t>
              </a:r>
              <a:r>
                <a:rPr lang="en-US" sz="2400" dirty="0">
                  <a:solidFill>
                    <a:schemeClr val="tx2"/>
                  </a:solidFill>
                </a:rPr>
                <a:t>= CK Increased</a:t>
              </a:r>
            </a:p>
          </p:txBody>
        </p:sp>
        <p:graphicFrame>
          <p:nvGraphicFramePr>
            <p:cNvPr id="22531" name="Object 12"/>
            <p:cNvGraphicFramePr>
              <a:graphicFrameLocks noChangeAspect="1"/>
            </p:cNvGraphicFramePr>
            <p:nvPr>
              <p:extLst>
                <p:ext uri="{D42A27DB-BD31-4B8C-83A1-F6EECF244321}">
                  <p14:modId xmlns:p14="http://schemas.microsoft.com/office/powerpoint/2010/main" val="688749070"/>
                </p:ext>
              </p:extLst>
            </p:nvPr>
          </p:nvGraphicFramePr>
          <p:xfrm>
            <a:off x="3020" y="2887"/>
            <a:ext cx="2032" cy="527"/>
          </p:xfrm>
          <a:graphic>
            <a:graphicData uri="http://schemas.openxmlformats.org/presentationml/2006/ole">
              <mc:AlternateContent xmlns:mc="http://schemas.openxmlformats.org/markup-compatibility/2006">
                <mc:Choice xmlns:v="urn:schemas-microsoft-com:vml" Requires="v">
                  <p:oleObj spid="_x0000_s215046" name="Equation" r:id="rId8" imgW="1765300" imgH="444500" progId="Equation.3">
                    <p:embed/>
                  </p:oleObj>
                </mc:Choice>
                <mc:Fallback>
                  <p:oleObj name="Equation" r:id="rId8" imgW="1765300" imgH="444500" progId="Equation.3">
                    <p:embed/>
                    <p:pic>
                      <p:nvPicPr>
                        <p:cNvPr id="0" name=""/>
                        <p:cNvPicPr>
                          <a:picLocks noChangeAspect="1" noChangeArrowheads="1"/>
                        </p:cNvPicPr>
                        <p:nvPr/>
                      </p:nvPicPr>
                      <p:blipFill>
                        <a:blip r:embed="rId9"/>
                        <a:srcRect/>
                        <a:stretch>
                          <a:fillRect/>
                        </a:stretch>
                      </p:blipFill>
                      <p:spPr bwMode="auto">
                        <a:xfrm>
                          <a:off x="3020" y="2887"/>
                          <a:ext cx="2032" cy="527"/>
                        </a:xfrm>
                        <a:prstGeom prst="rect">
                          <a:avLst/>
                        </a:prstGeom>
                        <a:solidFill>
                          <a:srgbClr val="FFFF00"/>
                        </a:solidFill>
                        <a:ln w="28575">
                          <a:solidFill>
                            <a:schemeClr val="tx2"/>
                          </a:solidFill>
                          <a:miter lim="800000"/>
                          <a:headEnd/>
                          <a:tailEnd/>
                        </a:ln>
                        <a:effectLst>
                          <a:outerShdw blurRad="63500" dist="38099" dir="2700000" algn="ctr" rotWithShape="0">
                            <a:srgbClr val="000000">
                              <a:alpha val="74998"/>
                            </a:srgbClr>
                          </a:outerShdw>
                        </a:effectLst>
                      </p:spPr>
                    </p:pic>
                  </p:oleObj>
                </mc:Fallback>
              </mc:AlternateContent>
            </a:graphicData>
          </a:graphic>
        </p:graphicFrame>
        <p:sp>
          <p:nvSpPr>
            <p:cNvPr id="1062925" name="Line 13"/>
            <p:cNvSpPr>
              <a:spLocks noChangeShapeType="1"/>
            </p:cNvSpPr>
            <p:nvPr/>
          </p:nvSpPr>
          <p:spPr bwMode="auto">
            <a:xfrm>
              <a:off x="3456" y="2400"/>
              <a:ext cx="576" cy="480"/>
            </a:xfrm>
            <a:prstGeom prst="line">
              <a:avLst/>
            </a:prstGeom>
            <a:noFill/>
            <a:ln w="57150">
              <a:solidFill>
                <a:srgbClr val="FF0000"/>
              </a:solidFill>
              <a:round/>
              <a:headEnd/>
              <a:tailEnd type="triangle" w="med" len="med"/>
            </a:ln>
            <a:effectLst>
              <a:outerShdw dist="107763" dir="81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062926" name="Line 14"/>
            <p:cNvSpPr>
              <a:spLocks noChangeShapeType="1"/>
            </p:cNvSpPr>
            <p:nvPr/>
          </p:nvSpPr>
          <p:spPr bwMode="auto">
            <a:xfrm>
              <a:off x="3504" y="3264"/>
              <a:ext cx="576" cy="480"/>
            </a:xfrm>
            <a:prstGeom prst="line">
              <a:avLst/>
            </a:prstGeom>
            <a:noFill/>
            <a:ln w="57150">
              <a:solidFill>
                <a:srgbClr val="FF0000"/>
              </a:solidFill>
              <a:round/>
              <a:headEnd/>
              <a:tailEnd type="triangle" w="med" len="med"/>
            </a:ln>
            <a:effectLst>
              <a:outerShdw dist="107763" dir="81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1062927" name="Text Box 15"/>
            <p:cNvSpPr txBox="1">
              <a:spLocks noChangeArrowheads="1"/>
            </p:cNvSpPr>
            <p:nvPr/>
          </p:nvSpPr>
          <p:spPr bwMode="auto">
            <a:xfrm>
              <a:off x="1392" y="3744"/>
              <a:ext cx="356" cy="28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b="1">
                  <a:solidFill>
                    <a:schemeClr val="tx2"/>
                  </a:solidFill>
                  <a:effectLst>
                    <a:outerShdw blurRad="38100" dist="38100" dir="2700000" algn="tl">
                      <a:srgbClr val="000000"/>
                    </a:outerShdw>
                  </a:effectLst>
                </a:rPr>
                <a:t>….</a:t>
              </a:r>
            </a:p>
          </p:txBody>
        </p:sp>
        <p:sp>
          <p:nvSpPr>
            <p:cNvPr id="1062928" name="Text Box 16"/>
            <p:cNvSpPr txBox="1">
              <a:spLocks noChangeArrowheads="1"/>
            </p:cNvSpPr>
            <p:nvPr/>
          </p:nvSpPr>
          <p:spPr bwMode="auto">
            <a:xfrm>
              <a:off x="3936" y="3792"/>
              <a:ext cx="435" cy="288"/>
            </a:xfrm>
            <a:prstGeom prst="rect">
              <a:avLst/>
            </a:prstGeom>
            <a:noFill/>
            <a:ln w="28575">
              <a:noFill/>
              <a:miter lim="800000"/>
              <a:headEnd/>
              <a:tailEnd/>
            </a:ln>
            <a:effectLst/>
          </p:spPr>
          <p:txBody>
            <a:bodyPr wrap="none">
              <a:spAutoFit/>
            </a:bodyPr>
            <a:lstStyle>
              <a:lvl1pPr>
                <a:defRPr sz="3600">
                  <a:solidFill>
                    <a:schemeClr val="tx1"/>
                  </a:solidFill>
                  <a:latin typeface="Times New Roman" charset="0"/>
                  <a:ea typeface="ＭＳ Ｐゴシック" charset="0"/>
                </a:defRPr>
              </a:lvl1pPr>
              <a:lvl2pPr marL="742950" indent="-285750">
                <a:defRPr sz="3600">
                  <a:solidFill>
                    <a:schemeClr val="tx1"/>
                  </a:solidFill>
                  <a:latin typeface="Times New Roman" charset="0"/>
                  <a:ea typeface="ＭＳ Ｐゴシック" charset="0"/>
                </a:defRPr>
              </a:lvl2pPr>
              <a:lvl3pPr marL="1143000" indent="-228600">
                <a:defRPr sz="3600">
                  <a:solidFill>
                    <a:schemeClr val="tx1"/>
                  </a:solidFill>
                  <a:latin typeface="Times New Roman" charset="0"/>
                  <a:ea typeface="ＭＳ Ｐゴシック" charset="0"/>
                </a:defRPr>
              </a:lvl3pPr>
              <a:lvl4pPr marL="1600200" indent="-228600">
                <a:defRPr sz="3600">
                  <a:solidFill>
                    <a:schemeClr val="tx1"/>
                  </a:solidFill>
                  <a:latin typeface="Times New Roman" charset="0"/>
                  <a:ea typeface="ＭＳ Ｐゴシック" charset="0"/>
                </a:defRPr>
              </a:lvl4pPr>
              <a:lvl5pPr marL="2057400" indent="-228600">
                <a:defRPr sz="3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600">
                  <a:solidFill>
                    <a:schemeClr val="tx1"/>
                  </a:solidFill>
                  <a:latin typeface="Times New Roman" charset="0"/>
                  <a:ea typeface="ＭＳ Ｐゴシック" charset="0"/>
                </a:defRPr>
              </a:lvl9pPr>
            </a:lstStyle>
            <a:p>
              <a:r>
                <a:rPr lang="en-US" sz="2400">
                  <a:solidFill>
                    <a:schemeClr val="tx2"/>
                  </a:solidFill>
                  <a:effectLst>
                    <a:outerShdw blurRad="38100" dist="38100" dir="2700000" algn="tl">
                      <a:srgbClr val="000000"/>
                    </a:outerShdw>
                  </a:effectLst>
                </a:rPr>
                <a:t> etc.</a:t>
              </a:r>
            </a:p>
          </p:txBody>
        </p:sp>
      </p:grpSp>
    </p:spTree>
    <p:extLst>
      <p:ext uri="{BB962C8B-B14F-4D97-AF65-F5344CB8AC3E}">
        <p14:creationId xmlns:p14="http://schemas.microsoft.com/office/powerpoint/2010/main" val="3198778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62000"/>
          </a:xfrm>
        </p:spPr>
        <p:txBody>
          <a:bodyPr/>
          <a:lstStyle/>
          <a:p>
            <a:r>
              <a:rPr lang="en-US" sz="3200" dirty="0" smtClean="0"/>
              <a:t>Agenda</a:t>
            </a:r>
            <a:endParaRPr lang="en-US" sz="3200" dirty="0"/>
          </a:p>
        </p:txBody>
      </p:sp>
      <p:sp>
        <p:nvSpPr>
          <p:cNvPr id="3" name="Content Placeholder 2"/>
          <p:cNvSpPr>
            <a:spLocks noGrp="1"/>
          </p:cNvSpPr>
          <p:nvPr>
            <p:ph idx="1"/>
          </p:nvPr>
        </p:nvSpPr>
        <p:spPr>
          <a:xfrm>
            <a:off x="990600" y="838200"/>
            <a:ext cx="7620000" cy="5029200"/>
          </a:xfrm>
        </p:spPr>
        <p:txBody>
          <a:bodyPr/>
          <a:lstStyle/>
          <a:p>
            <a:pPr>
              <a:buFont typeface="Arial"/>
              <a:buChar char="•"/>
            </a:pPr>
            <a:r>
              <a:rPr lang="en-US" dirty="0" smtClean="0"/>
              <a:t>Why Decision Support?</a:t>
            </a:r>
          </a:p>
          <a:p>
            <a:pPr>
              <a:buFont typeface="Arial"/>
              <a:buChar char="•"/>
            </a:pPr>
            <a:r>
              <a:rPr lang="en-US" dirty="0" smtClean="0"/>
              <a:t>Introduction: Bayesian Diagnostic Networks</a:t>
            </a:r>
          </a:p>
          <a:p>
            <a:pPr lvl="1">
              <a:buFont typeface="Arial"/>
              <a:buChar char="•"/>
            </a:pPr>
            <a:r>
              <a:rPr lang="en-US" dirty="0"/>
              <a:t>Bayesian Systems</a:t>
            </a:r>
          </a:p>
          <a:p>
            <a:pPr lvl="2">
              <a:buFont typeface="Arial"/>
              <a:buChar char="•"/>
            </a:pPr>
            <a:r>
              <a:rPr lang="en-US" sz="2000" i="1" dirty="0" smtClean="0"/>
              <a:t>A Framework for Computable Models</a:t>
            </a:r>
          </a:p>
          <a:p>
            <a:pPr lvl="1">
              <a:buFont typeface="Arial"/>
              <a:buChar char="•"/>
            </a:pPr>
            <a:r>
              <a:rPr lang="en-US" dirty="0" smtClean="0"/>
              <a:t>A Few Bayesian Tools</a:t>
            </a:r>
          </a:p>
          <a:p>
            <a:pPr lvl="1">
              <a:buFont typeface="Arial"/>
              <a:buChar char="•"/>
            </a:pPr>
            <a:r>
              <a:rPr lang="en-US" dirty="0" smtClean="0"/>
              <a:t>Diagnostic Systems</a:t>
            </a:r>
          </a:p>
          <a:p>
            <a:pPr>
              <a:buFont typeface="Arial"/>
              <a:buChar char="•"/>
            </a:pPr>
            <a:r>
              <a:rPr lang="en-US" dirty="0" smtClean="0"/>
              <a:t>Representing the Semantics of Diagnosis</a:t>
            </a:r>
          </a:p>
          <a:p>
            <a:pPr lvl="1">
              <a:buFont typeface="Arial"/>
              <a:buChar char="•"/>
            </a:pPr>
            <a:r>
              <a:rPr lang="en-US" dirty="0"/>
              <a:t>Diagnostic Modeling with Ontologies</a:t>
            </a:r>
          </a:p>
          <a:p>
            <a:pPr lvl="1">
              <a:buFont typeface="Arial"/>
              <a:buChar char="•"/>
            </a:pPr>
            <a:r>
              <a:rPr lang="en-US" dirty="0"/>
              <a:t>Ontologies -&gt; Bayesian Network</a:t>
            </a:r>
          </a:p>
          <a:p>
            <a:pPr>
              <a:buFont typeface="Arial"/>
              <a:buChar char="•"/>
            </a:pPr>
            <a:r>
              <a:rPr lang="en-US" dirty="0" smtClean="0"/>
              <a:t>Clinical Data</a:t>
            </a:r>
          </a:p>
          <a:p>
            <a:pPr lvl="1">
              <a:buFont typeface="Arial"/>
              <a:buChar char="•"/>
            </a:pPr>
            <a:r>
              <a:rPr lang="en-US" dirty="0" smtClean="0"/>
              <a:t>A Brief Look at Medical Data Forms</a:t>
            </a:r>
          </a:p>
        </p:txBody>
      </p:sp>
    </p:spTree>
    <p:extLst>
      <p:ext uri="{BB962C8B-B14F-4D97-AF65-F5344CB8AC3E}">
        <p14:creationId xmlns:p14="http://schemas.microsoft.com/office/powerpoint/2010/main" val="34247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6" end="6"/>
                                            </p:txEl>
                                          </p:spTgt>
                                        </p:tgtEl>
                                        <p:attrNameLst>
                                          <p:attrName>style.opacity</p:attrName>
                                        </p:attrNameLst>
                                      </p:cBhvr>
                                      <p:to>
                                        <p:strVal val="0.5"/>
                                      </p:to>
                                    </p:set>
                                    <p:animEffect filter="image" prLst="opacity: 0.5">
                                      <p:cBhvr rctx="IE">
                                        <p:cTn id="7" dur="indefinite"/>
                                        <p:tgtEl>
                                          <p:spTgt spid="3">
                                            <p:txEl>
                                              <p:pRg st="6" end="6"/>
                                            </p:txEl>
                                          </p:spTgt>
                                        </p:tgtEl>
                                      </p:cBhvr>
                                    </p:animEffect>
                                  </p:childTnLst>
                                </p:cTn>
                              </p:par>
                              <p:par>
                                <p:cTn id="8" presetID="9" presetClass="emph" presetSubtype="0" nodeType="withEffect">
                                  <p:stCondLst>
                                    <p:cond delay="0"/>
                                  </p:stCondLst>
                                  <p:childTnLst>
                                    <p:set>
                                      <p:cBhvr rctx="PPT">
                                        <p:cTn id="9" dur="indefinite"/>
                                        <p:tgtEl>
                                          <p:spTgt spid="3">
                                            <p:txEl>
                                              <p:pRg st="9" end="9"/>
                                            </p:txEl>
                                          </p:spTgt>
                                        </p:tgtEl>
                                        <p:attrNameLst>
                                          <p:attrName>style.opacity</p:attrName>
                                        </p:attrNameLst>
                                      </p:cBhvr>
                                      <p:to>
                                        <p:strVal val="0.5"/>
                                      </p:to>
                                    </p:set>
                                    <p:animEffect filter="image" prLst="opacity: 0.5">
                                      <p:cBhvr rctx="IE">
                                        <p:cTn id="10" dur="indefinite"/>
                                        <p:tgtEl>
                                          <p:spTgt spid="3">
                                            <p:txEl>
                                              <p:pRg st="9" end="9"/>
                                            </p:txEl>
                                          </p:spTgt>
                                        </p:tgtEl>
                                      </p:cBhvr>
                                    </p:animEffect>
                                  </p:childTnLst>
                                </p:cTn>
                              </p:par>
                              <p:par>
                                <p:cTn id="11" presetID="9" presetClass="emph" presetSubtype="0" nodeType="withEffect">
                                  <p:stCondLst>
                                    <p:cond delay="0"/>
                                  </p:stCondLst>
                                  <p:childTnLst>
                                    <p:set>
                                      <p:cBhvr rctx="PPT">
                                        <p:cTn id="12" dur="indefinite"/>
                                        <p:tgtEl>
                                          <p:spTgt spid="3">
                                            <p:txEl>
                                              <p:pRg st="7" end="7"/>
                                            </p:txEl>
                                          </p:spTgt>
                                        </p:tgtEl>
                                        <p:attrNameLst>
                                          <p:attrName>style.opacity</p:attrName>
                                        </p:attrNameLst>
                                      </p:cBhvr>
                                      <p:to>
                                        <p:strVal val="0.5"/>
                                      </p:to>
                                    </p:set>
                                    <p:animEffect filter="image" prLst="opacity: 0.5">
                                      <p:cBhvr rctx="IE">
                                        <p:cTn id="13" dur="indefinite"/>
                                        <p:tgtEl>
                                          <p:spTgt spid="3">
                                            <p:txEl>
                                              <p:pRg st="7" end="7"/>
                                            </p:txEl>
                                          </p:spTgt>
                                        </p:tgtEl>
                                      </p:cBhvr>
                                    </p:animEffect>
                                  </p:childTnLst>
                                </p:cTn>
                              </p:par>
                              <p:par>
                                <p:cTn id="14" presetID="9" presetClass="emph" presetSubtype="0" nodeType="withEffect">
                                  <p:stCondLst>
                                    <p:cond delay="0"/>
                                  </p:stCondLst>
                                  <p:childTnLst>
                                    <p:set>
                                      <p:cBhvr rctx="PPT">
                                        <p:cTn id="15" dur="indefinite"/>
                                        <p:tgtEl>
                                          <p:spTgt spid="3">
                                            <p:txEl>
                                              <p:pRg st="8" end="8"/>
                                            </p:txEl>
                                          </p:spTgt>
                                        </p:tgtEl>
                                        <p:attrNameLst>
                                          <p:attrName>style.opacity</p:attrName>
                                        </p:attrNameLst>
                                      </p:cBhvr>
                                      <p:to>
                                        <p:strVal val="0.5"/>
                                      </p:to>
                                    </p:set>
                                    <p:animEffect filter="image" prLst="opacity: 0.5">
                                      <p:cBhvr rctx="IE">
                                        <p:cTn id="16" dur="indefinite"/>
                                        <p:tgtEl>
                                          <p:spTgt spid="3">
                                            <p:txEl>
                                              <p:pRg st="8" end="8"/>
                                            </p:txEl>
                                          </p:spTgt>
                                        </p:tgtEl>
                                      </p:cBhvr>
                                    </p:animEffect>
                                  </p:childTnLst>
                                </p:cTn>
                              </p:par>
                              <p:par>
                                <p:cTn id="17" presetID="9" presetClass="emph" presetSubtype="0" nodeType="withEffect">
                                  <p:stCondLst>
                                    <p:cond delay="0"/>
                                  </p:stCondLst>
                                  <p:childTnLst>
                                    <p:set>
                                      <p:cBhvr rctx="PPT">
                                        <p:cTn id="18" dur="indefinite"/>
                                        <p:tgtEl>
                                          <p:spTgt spid="3">
                                            <p:txEl>
                                              <p:pRg st="10" end="10"/>
                                            </p:txEl>
                                          </p:spTgt>
                                        </p:tgtEl>
                                        <p:attrNameLst>
                                          <p:attrName>style.opacity</p:attrName>
                                        </p:attrNameLst>
                                      </p:cBhvr>
                                      <p:to>
                                        <p:strVal val="0.5"/>
                                      </p:to>
                                    </p:set>
                                    <p:animEffect filter="image" prLst="opacity: 0.5">
                                      <p:cBhvr rctx="IE">
                                        <p:cTn id="19" dur="indefinite"/>
                                        <p:tgtEl>
                                          <p:spTgt spid="3">
                                            <p:txEl>
                                              <p:pRg st="10" end="10"/>
                                            </p:txEl>
                                          </p:spTgt>
                                        </p:tgtEl>
                                      </p:cBhvr>
                                    </p:animEffect>
                                  </p:childTnLst>
                                </p:cTn>
                              </p:par>
                              <p:par>
                                <p:cTn id="20" presetID="9" presetClass="emph" presetSubtype="0" nodeType="withEffect">
                                  <p:stCondLst>
                                    <p:cond delay="0"/>
                                  </p:stCondLst>
                                  <p:childTnLst>
                                    <p:set>
                                      <p:cBhvr rctx="PPT">
                                        <p:cTn id="21" dur="indefinite"/>
                                        <p:tgtEl>
                                          <p:spTgt spid="3">
                                            <p:txEl>
                                              <p:pRg st="0" end="0"/>
                                            </p:txEl>
                                          </p:spTgt>
                                        </p:tgtEl>
                                        <p:attrNameLst>
                                          <p:attrName>style.opacity</p:attrName>
                                        </p:attrNameLst>
                                      </p:cBhvr>
                                      <p:to>
                                        <p:strVal val="0.5"/>
                                      </p:to>
                                    </p:set>
                                    <p:animEffect filter="image" prLst="opacity: 0.5">
                                      <p:cBhvr rctx="IE">
                                        <p:cTn id="22"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eamspace.intermountain.net/HWCIR/Documents/CAP/Screens%20v1.4/9a%20outpatient%20Rx%20confirm%20doc.jpg"/>
          <p:cNvPicPr>
            <a:picLocks noChangeAspect="1" noChangeArrowheads="1"/>
          </p:cNvPicPr>
          <p:nvPr/>
        </p:nvPicPr>
        <p:blipFill>
          <a:blip r:embed="rId3"/>
          <a:srcRect/>
          <a:stretch>
            <a:fillRect/>
          </a:stretch>
        </p:blipFill>
        <p:spPr bwMode="auto">
          <a:xfrm>
            <a:off x="0" y="-685800"/>
            <a:ext cx="9144000" cy="7543800"/>
          </a:xfrm>
          <a:prstGeom prst="rect">
            <a:avLst/>
          </a:prstGeom>
          <a:noFill/>
        </p:spPr>
      </p:pic>
      <p:sp>
        <p:nvSpPr>
          <p:cNvPr id="2" name="TextBox 1"/>
          <p:cNvSpPr txBox="1"/>
          <p:nvPr/>
        </p:nvSpPr>
        <p:spPr>
          <a:xfrm rot="19998737">
            <a:off x="4872106" y="4167134"/>
            <a:ext cx="4632037" cy="830997"/>
          </a:xfrm>
          <a:prstGeom prst="rect">
            <a:avLst/>
          </a:prstGeom>
          <a:noFill/>
        </p:spPr>
        <p:txBody>
          <a:bodyPr wrap="none" rtlCol="0">
            <a:spAutoFit/>
          </a:bodyPr>
          <a:lstStyle/>
          <a:p>
            <a:pPr algn="ctr"/>
            <a:r>
              <a:rPr lang="en-US" b="1" dirty="0" smtClean="0">
                <a:solidFill>
                  <a:srgbClr val="C00000"/>
                </a:solidFill>
              </a:rPr>
              <a:t>Supports Accurate and Complete </a:t>
            </a:r>
          </a:p>
          <a:p>
            <a:pPr algn="ctr"/>
            <a:r>
              <a:rPr lang="en-US" b="1" dirty="0" smtClean="0">
                <a:solidFill>
                  <a:srgbClr val="C00000"/>
                </a:solidFill>
              </a:rPr>
              <a:t>Ordering Process</a:t>
            </a:r>
            <a:endParaRPr lang="en-US" b="1" dirty="0">
              <a:solidFill>
                <a:srgbClr val="C00000"/>
              </a:solidFill>
            </a:endParaRPr>
          </a:p>
        </p:txBody>
      </p:sp>
      <p:sp>
        <p:nvSpPr>
          <p:cNvPr id="5" name="Rectangle 4"/>
          <p:cNvSpPr/>
          <p:nvPr/>
        </p:nvSpPr>
        <p:spPr bwMode="auto">
          <a:xfrm>
            <a:off x="1295400" y="1600200"/>
            <a:ext cx="2362200" cy="1524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
        <p:nvSpPr>
          <p:cNvPr id="6" name="Rectangle 5"/>
          <p:cNvSpPr/>
          <p:nvPr/>
        </p:nvSpPr>
        <p:spPr bwMode="auto">
          <a:xfrm>
            <a:off x="914400" y="1752600"/>
            <a:ext cx="2362200" cy="762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8279710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eamspace.intermountain.net/HWCIR/Documents/CAP/Screens%20v1.4/9a%20outpatient%20Rx%20confirm%20doc.jpg"/>
          <p:cNvPicPr>
            <a:picLocks noChangeAspect="1" noChangeArrowheads="1"/>
          </p:cNvPicPr>
          <p:nvPr/>
        </p:nvPicPr>
        <p:blipFill>
          <a:blip r:embed="rId2"/>
          <a:srcRect/>
          <a:stretch>
            <a:fillRect/>
          </a:stretch>
        </p:blipFill>
        <p:spPr bwMode="auto">
          <a:xfrm>
            <a:off x="-609600" y="-4191000"/>
            <a:ext cx="15578666" cy="15316200"/>
          </a:xfrm>
          <a:prstGeom prst="rect">
            <a:avLst/>
          </a:prstGeom>
          <a:noFill/>
        </p:spPr>
      </p:pic>
      <p:sp>
        <p:nvSpPr>
          <p:cNvPr id="3" name="Rectangle 2"/>
          <p:cNvSpPr/>
          <p:nvPr/>
        </p:nvSpPr>
        <p:spPr bwMode="auto">
          <a:xfrm>
            <a:off x="1828800" y="381000"/>
            <a:ext cx="2743200" cy="3810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
        <p:nvSpPr>
          <p:cNvPr id="4" name="Rectangle 3"/>
          <p:cNvSpPr/>
          <p:nvPr/>
        </p:nvSpPr>
        <p:spPr bwMode="auto">
          <a:xfrm>
            <a:off x="914400" y="685800"/>
            <a:ext cx="2743200" cy="30480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735106427"/>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23B1E55B-80A0-4D12-9CC5-DB4E31FE843B}" type="slidenum">
              <a:rPr lang="en-US"/>
              <a:pPr>
                <a:defRPr/>
              </a:pPr>
              <a:t>82</a:t>
            </a:fld>
            <a:endParaRPr lang="en-US"/>
          </a:p>
        </p:txBody>
      </p:sp>
      <p:sp>
        <p:nvSpPr>
          <p:cNvPr id="1327106" name="Rectangle 2"/>
          <p:cNvSpPr>
            <a:spLocks noGrp="1" noChangeArrowheads="1"/>
          </p:cNvSpPr>
          <p:nvPr>
            <p:ph type="ctrTitle"/>
          </p:nvPr>
        </p:nvSpPr>
        <p:spPr/>
        <p:txBody>
          <a:bodyPr/>
          <a:lstStyle/>
          <a:p>
            <a:pPr>
              <a:defRPr/>
            </a:pPr>
            <a:r>
              <a:rPr lang="en-US" smtClean="0"/>
              <a:t>Modeling Medical Phenomena</a:t>
            </a:r>
          </a:p>
        </p:txBody>
      </p:sp>
      <p:sp>
        <p:nvSpPr>
          <p:cNvPr id="1327107" name="Rectangle 3"/>
          <p:cNvSpPr>
            <a:spLocks noGrp="1" noChangeArrowheads="1"/>
          </p:cNvSpPr>
          <p:nvPr>
            <p:ph type="subTitle" idx="1"/>
          </p:nvPr>
        </p:nvSpPr>
        <p:spPr/>
        <p:txBody>
          <a:bodyPr/>
          <a:lstStyle/>
          <a:p>
            <a:pPr>
              <a:defRPr/>
            </a:pPr>
            <a:r>
              <a:rPr lang="en-US" smtClean="0"/>
              <a:t>Examples of Some of the Things that can be Modeled</a:t>
            </a:r>
          </a:p>
        </p:txBody>
      </p:sp>
    </p:spTree>
    <p:extLst>
      <p:ext uri="{BB962C8B-B14F-4D97-AF65-F5344CB8AC3E}">
        <p14:creationId xmlns:p14="http://schemas.microsoft.com/office/powerpoint/2010/main" val="42893284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62CB375D-CB2A-46F6-882B-146C80D4E8C1}" type="slidenum">
              <a:rPr lang="en-US"/>
              <a:pPr>
                <a:defRPr/>
              </a:pPr>
              <a:t>83</a:t>
            </a:fld>
            <a:endParaRPr lang="en-US"/>
          </a:p>
        </p:txBody>
      </p:sp>
      <p:sp>
        <p:nvSpPr>
          <p:cNvPr id="1328130" name="Rectangle 2"/>
          <p:cNvSpPr>
            <a:spLocks noGrp="1" noChangeArrowheads="1"/>
          </p:cNvSpPr>
          <p:nvPr>
            <p:ph type="title"/>
          </p:nvPr>
        </p:nvSpPr>
        <p:spPr/>
        <p:txBody>
          <a:bodyPr/>
          <a:lstStyle/>
          <a:p>
            <a:pPr>
              <a:defRPr/>
            </a:pPr>
            <a:r>
              <a:rPr lang="en-US" smtClean="0"/>
              <a:t>Noise</a:t>
            </a:r>
          </a:p>
        </p:txBody>
      </p:sp>
      <p:sp>
        <p:nvSpPr>
          <p:cNvPr id="1328131" name="Rectangle 3"/>
          <p:cNvSpPr>
            <a:spLocks noGrp="1" noChangeArrowheads="1"/>
          </p:cNvSpPr>
          <p:nvPr>
            <p:ph type="body" idx="1"/>
          </p:nvPr>
        </p:nvSpPr>
        <p:spPr>
          <a:xfrm>
            <a:off x="685800" y="2076450"/>
            <a:ext cx="7772400" cy="4114800"/>
          </a:xfrm>
        </p:spPr>
        <p:txBody>
          <a:bodyPr/>
          <a:lstStyle/>
          <a:p>
            <a:pPr>
              <a:defRPr/>
            </a:pPr>
            <a:r>
              <a:rPr lang="en-US" smtClean="0"/>
              <a:t>The Effect of Noise on the Diagnosis of </a:t>
            </a:r>
            <a:r>
              <a:rPr lang="en-US" u="sng" smtClean="0"/>
              <a:t>Pneumonia</a:t>
            </a:r>
          </a:p>
          <a:p>
            <a:pPr lvl="1">
              <a:defRPr/>
            </a:pPr>
            <a:r>
              <a:rPr lang="en-US" smtClean="0"/>
              <a:t>Noisy Lab (continuous) Data</a:t>
            </a:r>
          </a:p>
          <a:p>
            <a:pPr lvl="1">
              <a:defRPr/>
            </a:pPr>
            <a:r>
              <a:rPr lang="en-US" smtClean="0"/>
              <a:t>Noisy Physical Exam (categorical) Data</a:t>
            </a:r>
          </a:p>
          <a:p>
            <a:pPr>
              <a:defRPr/>
            </a:pPr>
            <a:r>
              <a:rPr lang="en-US" smtClean="0"/>
              <a:t>Types of Noise</a:t>
            </a:r>
          </a:p>
          <a:p>
            <a:pPr lvl="1">
              <a:defRPr/>
            </a:pPr>
            <a:r>
              <a:rPr lang="en-US" smtClean="0"/>
              <a:t>Bias</a:t>
            </a:r>
          </a:p>
          <a:p>
            <a:pPr lvl="1">
              <a:defRPr/>
            </a:pPr>
            <a:r>
              <a:rPr lang="en-US" smtClean="0"/>
              <a:t>Imprecision</a:t>
            </a:r>
          </a:p>
        </p:txBody>
      </p:sp>
      <p:pic>
        <p:nvPicPr>
          <p:cNvPr id="1328132"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pic>
      <p:sp>
        <p:nvSpPr>
          <p:cNvPr id="1328133" name="Text Box 5"/>
          <p:cNvSpPr txBox="1">
            <a:spLocks noChangeArrowheads="1"/>
          </p:cNvSpPr>
          <p:nvPr/>
        </p:nvSpPr>
        <p:spPr bwMode="auto">
          <a:xfrm>
            <a:off x="2566988" y="2508250"/>
            <a:ext cx="1322387" cy="854075"/>
          </a:xfrm>
          <a:prstGeom prst="rect">
            <a:avLst/>
          </a:prstGeom>
          <a:solidFill>
            <a:schemeClr val="tx2"/>
          </a:solidFill>
          <a:ln w="28575">
            <a:solidFill>
              <a:schemeClr val="bg2"/>
            </a:solidFill>
            <a:miter lim="800000"/>
            <a:headEnd/>
            <a:tailEnd/>
          </a:ln>
          <a:effectLst/>
        </p:spPr>
        <p:txBody>
          <a:bodyPr>
            <a:spAutoFit/>
          </a:bodyPr>
          <a:lstStyle/>
          <a:p>
            <a:pPr>
              <a:defRPr/>
            </a:pPr>
            <a:r>
              <a:rPr lang="en-US" sz="1600">
                <a:solidFill>
                  <a:schemeClr val="bg2"/>
                </a:solidFill>
                <a:effectLst>
                  <a:outerShdw blurRad="38100" dist="38100" dir="2700000" algn="tl">
                    <a:srgbClr val="FFFFFF"/>
                  </a:outerShdw>
                </a:effectLst>
              </a:rPr>
              <a:t>Normal and LogNormal Distributions</a:t>
            </a:r>
          </a:p>
        </p:txBody>
      </p:sp>
      <p:sp>
        <p:nvSpPr>
          <p:cNvPr id="1328134" name="Text Box 6"/>
          <p:cNvSpPr txBox="1">
            <a:spLocks noChangeArrowheads="1"/>
          </p:cNvSpPr>
          <p:nvPr/>
        </p:nvSpPr>
        <p:spPr bwMode="auto">
          <a:xfrm>
            <a:off x="168275" y="5457825"/>
            <a:ext cx="1990725" cy="609600"/>
          </a:xfrm>
          <a:prstGeom prst="rect">
            <a:avLst/>
          </a:prstGeom>
          <a:solidFill>
            <a:schemeClr val="tx2"/>
          </a:solidFill>
          <a:ln w="28575">
            <a:solidFill>
              <a:schemeClr val="bg2"/>
            </a:solidFill>
            <a:miter lim="800000"/>
            <a:headEnd/>
            <a:tailEnd/>
          </a:ln>
          <a:effectLst/>
        </p:spPr>
        <p:txBody>
          <a:bodyPr>
            <a:spAutoFit/>
          </a:bodyPr>
          <a:lstStyle/>
          <a:p>
            <a:pPr>
              <a:defRPr/>
            </a:pPr>
            <a:r>
              <a:rPr lang="en-US" sz="1600">
                <a:solidFill>
                  <a:schemeClr val="bg2"/>
                </a:solidFill>
                <a:effectLst>
                  <a:outerShdw blurRad="38100" dist="38100" dir="2700000" algn="tl">
                    <a:srgbClr val="FFFFFF"/>
                  </a:outerShdw>
                </a:effectLst>
              </a:rPr>
              <a:t>Different Types of Normal Noise/Bias</a:t>
            </a:r>
          </a:p>
        </p:txBody>
      </p:sp>
      <p:sp>
        <p:nvSpPr>
          <p:cNvPr id="1328135" name="Text Box 7"/>
          <p:cNvSpPr txBox="1">
            <a:spLocks noChangeArrowheads="1"/>
          </p:cNvSpPr>
          <p:nvPr/>
        </p:nvSpPr>
        <p:spPr bwMode="auto">
          <a:xfrm>
            <a:off x="6626225" y="2454275"/>
            <a:ext cx="1990725" cy="854075"/>
          </a:xfrm>
          <a:prstGeom prst="rect">
            <a:avLst/>
          </a:prstGeom>
          <a:solidFill>
            <a:schemeClr val="tx2"/>
          </a:solidFill>
          <a:ln w="28575">
            <a:solidFill>
              <a:schemeClr val="bg2"/>
            </a:solidFill>
            <a:miter lim="800000"/>
            <a:headEnd/>
            <a:tailEnd/>
          </a:ln>
          <a:effectLst/>
        </p:spPr>
        <p:txBody>
          <a:bodyPr>
            <a:spAutoFit/>
          </a:bodyPr>
          <a:lstStyle/>
          <a:p>
            <a:pPr>
              <a:defRPr/>
            </a:pPr>
            <a:r>
              <a:rPr lang="en-US" sz="1600">
                <a:solidFill>
                  <a:schemeClr val="bg2"/>
                </a:solidFill>
                <a:effectLst>
                  <a:outerShdw blurRad="38100" dist="38100" dir="2700000" algn="tl">
                    <a:srgbClr val="FFFFFF"/>
                  </a:outerShdw>
                </a:effectLst>
              </a:rPr>
              <a:t>Noise/Bias modeled with Simple Discrete Distributions</a:t>
            </a:r>
          </a:p>
        </p:txBody>
      </p:sp>
    </p:spTree>
    <p:extLst>
      <p:ext uri="{BB962C8B-B14F-4D97-AF65-F5344CB8AC3E}">
        <p14:creationId xmlns:p14="http://schemas.microsoft.com/office/powerpoint/2010/main" val="1913978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28132"/>
                                        </p:tgtEl>
                                        <p:attrNameLst>
                                          <p:attrName>style.visibility</p:attrName>
                                        </p:attrNameLst>
                                      </p:cBhvr>
                                      <p:to>
                                        <p:strVal val="visible"/>
                                      </p:to>
                                    </p:set>
                                    <p:anim calcmode="lin" valueType="num">
                                      <p:cBhvr>
                                        <p:cTn id="7" dur="1000" fill="hold"/>
                                        <p:tgtEl>
                                          <p:spTgt spid="1328132"/>
                                        </p:tgtEl>
                                        <p:attrNameLst>
                                          <p:attrName>ppt_w</p:attrName>
                                        </p:attrNameLst>
                                      </p:cBhvr>
                                      <p:tavLst>
                                        <p:tav tm="0">
                                          <p:val>
                                            <p:strVal val="#ppt_w*0.70"/>
                                          </p:val>
                                        </p:tav>
                                        <p:tav tm="100000">
                                          <p:val>
                                            <p:strVal val="#ppt_w"/>
                                          </p:val>
                                        </p:tav>
                                      </p:tavLst>
                                    </p:anim>
                                    <p:anim calcmode="lin" valueType="num">
                                      <p:cBhvr>
                                        <p:cTn id="8" dur="1000" fill="hold"/>
                                        <p:tgtEl>
                                          <p:spTgt spid="1328132"/>
                                        </p:tgtEl>
                                        <p:attrNameLst>
                                          <p:attrName>ppt_h</p:attrName>
                                        </p:attrNameLst>
                                      </p:cBhvr>
                                      <p:tavLst>
                                        <p:tav tm="0">
                                          <p:val>
                                            <p:strVal val="#ppt_h"/>
                                          </p:val>
                                        </p:tav>
                                        <p:tav tm="100000">
                                          <p:val>
                                            <p:strVal val="#ppt_h"/>
                                          </p:val>
                                        </p:tav>
                                      </p:tavLst>
                                    </p:anim>
                                    <p:animEffect transition="in" filter="fade">
                                      <p:cBhvr>
                                        <p:cTn id="9" dur="1000"/>
                                        <p:tgtEl>
                                          <p:spTgt spid="132813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28133"/>
                                        </p:tgtEl>
                                        <p:attrNameLst>
                                          <p:attrName>style.visibility</p:attrName>
                                        </p:attrNameLst>
                                      </p:cBhvr>
                                      <p:to>
                                        <p:strVal val="visible"/>
                                      </p:to>
                                    </p:set>
                                    <p:anim calcmode="lin" valueType="num">
                                      <p:cBhvr>
                                        <p:cTn id="14" dur="1000" fill="hold"/>
                                        <p:tgtEl>
                                          <p:spTgt spid="1328133"/>
                                        </p:tgtEl>
                                        <p:attrNameLst>
                                          <p:attrName>ppt_w</p:attrName>
                                        </p:attrNameLst>
                                      </p:cBhvr>
                                      <p:tavLst>
                                        <p:tav tm="0">
                                          <p:val>
                                            <p:strVal val="#ppt_w*0.70"/>
                                          </p:val>
                                        </p:tav>
                                        <p:tav tm="100000">
                                          <p:val>
                                            <p:strVal val="#ppt_w"/>
                                          </p:val>
                                        </p:tav>
                                      </p:tavLst>
                                    </p:anim>
                                    <p:anim calcmode="lin" valueType="num">
                                      <p:cBhvr>
                                        <p:cTn id="15" dur="1000" fill="hold"/>
                                        <p:tgtEl>
                                          <p:spTgt spid="1328133"/>
                                        </p:tgtEl>
                                        <p:attrNameLst>
                                          <p:attrName>ppt_h</p:attrName>
                                        </p:attrNameLst>
                                      </p:cBhvr>
                                      <p:tavLst>
                                        <p:tav tm="0">
                                          <p:val>
                                            <p:strVal val="#ppt_h"/>
                                          </p:val>
                                        </p:tav>
                                        <p:tav tm="100000">
                                          <p:val>
                                            <p:strVal val="#ppt_h"/>
                                          </p:val>
                                        </p:tav>
                                      </p:tavLst>
                                    </p:anim>
                                    <p:animEffect transition="in" filter="fade">
                                      <p:cBhvr>
                                        <p:cTn id="16" dur="1000"/>
                                        <p:tgtEl>
                                          <p:spTgt spid="1328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28134"/>
                                        </p:tgtEl>
                                        <p:attrNameLst>
                                          <p:attrName>style.visibility</p:attrName>
                                        </p:attrNameLst>
                                      </p:cBhvr>
                                      <p:to>
                                        <p:strVal val="visible"/>
                                      </p:to>
                                    </p:set>
                                    <p:anim calcmode="lin" valueType="num">
                                      <p:cBhvr>
                                        <p:cTn id="21" dur="1000" fill="hold"/>
                                        <p:tgtEl>
                                          <p:spTgt spid="1328134"/>
                                        </p:tgtEl>
                                        <p:attrNameLst>
                                          <p:attrName>ppt_w</p:attrName>
                                        </p:attrNameLst>
                                      </p:cBhvr>
                                      <p:tavLst>
                                        <p:tav tm="0">
                                          <p:val>
                                            <p:strVal val="#ppt_w*0.70"/>
                                          </p:val>
                                        </p:tav>
                                        <p:tav tm="100000">
                                          <p:val>
                                            <p:strVal val="#ppt_w"/>
                                          </p:val>
                                        </p:tav>
                                      </p:tavLst>
                                    </p:anim>
                                    <p:anim calcmode="lin" valueType="num">
                                      <p:cBhvr>
                                        <p:cTn id="22" dur="1000" fill="hold"/>
                                        <p:tgtEl>
                                          <p:spTgt spid="1328134"/>
                                        </p:tgtEl>
                                        <p:attrNameLst>
                                          <p:attrName>ppt_h</p:attrName>
                                        </p:attrNameLst>
                                      </p:cBhvr>
                                      <p:tavLst>
                                        <p:tav tm="0">
                                          <p:val>
                                            <p:strVal val="#ppt_h"/>
                                          </p:val>
                                        </p:tav>
                                        <p:tav tm="100000">
                                          <p:val>
                                            <p:strVal val="#ppt_h"/>
                                          </p:val>
                                        </p:tav>
                                      </p:tavLst>
                                    </p:anim>
                                    <p:animEffect transition="in" filter="fade">
                                      <p:cBhvr>
                                        <p:cTn id="23" dur="1000"/>
                                        <p:tgtEl>
                                          <p:spTgt spid="13281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28135"/>
                                        </p:tgtEl>
                                        <p:attrNameLst>
                                          <p:attrName>style.visibility</p:attrName>
                                        </p:attrNameLst>
                                      </p:cBhvr>
                                      <p:to>
                                        <p:strVal val="visible"/>
                                      </p:to>
                                    </p:set>
                                    <p:anim calcmode="lin" valueType="num">
                                      <p:cBhvr>
                                        <p:cTn id="28" dur="1000" fill="hold"/>
                                        <p:tgtEl>
                                          <p:spTgt spid="1328135"/>
                                        </p:tgtEl>
                                        <p:attrNameLst>
                                          <p:attrName>ppt_w</p:attrName>
                                        </p:attrNameLst>
                                      </p:cBhvr>
                                      <p:tavLst>
                                        <p:tav tm="0">
                                          <p:val>
                                            <p:strVal val="#ppt_w*0.70"/>
                                          </p:val>
                                        </p:tav>
                                        <p:tav tm="100000">
                                          <p:val>
                                            <p:strVal val="#ppt_w"/>
                                          </p:val>
                                        </p:tav>
                                      </p:tavLst>
                                    </p:anim>
                                    <p:anim calcmode="lin" valueType="num">
                                      <p:cBhvr>
                                        <p:cTn id="29" dur="1000" fill="hold"/>
                                        <p:tgtEl>
                                          <p:spTgt spid="1328135"/>
                                        </p:tgtEl>
                                        <p:attrNameLst>
                                          <p:attrName>ppt_h</p:attrName>
                                        </p:attrNameLst>
                                      </p:cBhvr>
                                      <p:tavLst>
                                        <p:tav tm="0">
                                          <p:val>
                                            <p:strVal val="#ppt_h"/>
                                          </p:val>
                                        </p:tav>
                                        <p:tav tm="100000">
                                          <p:val>
                                            <p:strVal val="#ppt_h"/>
                                          </p:val>
                                        </p:tav>
                                      </p:tavLst>
                                    </p:anim>
                                    <p:animEffect transition="in" filter="fade">
                                      <p:cBhvr>
                                        <p:cTn id="30" dur="1000"/>
                                        <p:tgtEl>
                                          <p:spTgt spid="132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8133" grpId="0" animBg="1"/>
      <p:bldP spid="1328134" grpId="0" animBg="1"/>
      <p:bldP spid="132813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DD0024B5-B11E-4EB0-95E9-82636051B513}" type="slidenum">
              <a:rPr lang="en-US"/>
              <a:pPr>
                <a:defRPr/>
              </a:pPr>
              <a:t>84</a:t>
            </a:fld>
            <a:endParaRPr lang="en-US"/>
          </a:p>
        </p:txBody>
      </p:sp>
      <p:sp>
        <p:nvSpPr>
          <p:cNvPr id="1329154" name="Rectangle 2"/>
          <p:cNvSpPr>
            <a:spLocks noGrp="1" noChangeArrowheads="1"/>
          </p:cNvSpPr>
          <p:nvPr>
            <p:ph type="title"/>
          </p:nvPr>
        </p:nvSpPr>
        <p:spPr/>
        <p:txBody>
          <a:bodyPr/>
          <a:lstStyle/>
          <a:p>
            <a:pPr>
              <a:defRPr/>
            </a:pPr>
            <a:r>
              <a:rPr lang="en-US" smtClean="0"/>
              <a:t>Boolean Logic</a:t>
            </a:r>
          </a:p>
        </p:txBody>
      </p:sp>
      <p:sp>
        <p:nvSpPr>
          <p:cNvPr id="1329155" name="Rectangle 3"/>
          <p:cNvSpPr>
            <a:spLocks noGrp="1" noChangeArrowheads="1"/>
          </p:cNvSpPr>
          <p:nvPr>
            <p:ph type="body" idx="1"/>
          </p:nvPr>
        </p:nvSpPr>
        <p:spPr/>
        <p:txBody>
          <a:bodyPr/>
          <a:lstStyle/>
          <a:p>
            <a:pPr>
              <a:defRPr/>
            </a:pPr>
            <a:r>
              <a:rPr lang="en-US" smtClean="0"/>
              <a:t>Probabilistic Logic</a:t>
            </a:r>
          </a:p>
          <a:p>
            <a:pPr lvl="1">
              <a:defRPr/>
            </a:pPr>
            <a:r>
              <a:rPr lang="en-US" smtClean="0"/>
              <a:t> If A and B then C</a:t>
            </a:r>
          </a:p>
          <a:p>
            <a:pPr lvl="2">
              <a:defRPr/>
            </a:pPr>
            <a:r>
              <a:rPr lang="en-US" i="1" smtClean="0"/>
              <a:t>P(C) = P(A and B) = P(A) * P(B|A)</a:t>
            </a:r>
          </a:p>
          <a:p>
            <a:pPr lvl="1">
              <a:defRPr/>
            </a:pPr>
            <a:r>
              <a:rPr lang="en-US" smtClean="0"/>
              <a:t>If A or B then C</a:t>
            </a:r>
          </a:p>
          <a:p>
            <a:pPr lvl="2">
              <a:defRPr/>
            </a:pPr>
            <a:r>
              <a:rPr lang="en-US" i="1" smtClean="0"/>
              <a:t>P(C) =  P(A or B) = P(A) + P(B) – P(A and B)</a:t>
            </a:r>
          </a:p>
          <a:p>
            <a:pPr lvl="1">
              <a:defRPr/>
            </a:pPr>
            <a:endParaRPr lang="en-US" i="1" smtClean="0"/>
          </a:p>
          <a:p>
            <a:pPr lvl="1">
              <a:defRPr/>
            </a:pPr>
            <a:r>
              <a:rPr lang="en-US" smtClean="0"/>
              <a:t>In a Bayesian Network, the resolution of Linked Rules Occurs Automatically</a:t>
            </a:r>
          </a:p>
        </p:txBody>
      </p:sp>
      <p:sp>
        <p:nvSpPr>
          <p:cNvPr id="1329156" name="Rectangle 4"/>
          <p:cNvSpPr>
            <a:spLocks noChangeArrowheads="1"/>
          </p:cNvSpPr>
          <p:nvPr/>
        </p:nvSpPr>
        <p:spPr bwMode="auto">
          <a:xfrm>
            <a:off x="0" y="0"/>
            <a:ext cx="9144000" cy="6858000"/>
          </a:xfrm>
          <a:prstGeom prst="rect">
            <a:avLst/>
          </a:prstGeom>
          <a:solidFill>
            <a:schemeClr val="accent1">
              <a:lumMod val="60000"/>
              <a:lumOff val="40000"/>
            </a:schemeClr>
          </a:solidFill>
          <a:ln w="28575">
            <a:solidFill>
              <a:schemeClr val="accent1">
                <a:lumMod val="60000"/>
                <a:lumOff val="40000"/>
              </a:schemeClr>
            </a:solidFill>
            <a:miter lim="800000"/>
            <a:headEnd/>
            <a:tailEnd/>
          </a:ln>
          <a:effectLst/>
        </p:spPr>
        <p:txBody>
          <a:bodyPr wrap="none" anchor="ctr"/>
          <a:lstStyle/>
          <a:p>
            <a:pPr>
              <a:defRPr/>
            </a:pPr>
            <a:endParaRPr lang="en-US"/>
          </a:p>
        </p:txBody>
      </p:sp>
      <p:pic>
        <p:nvPicPr>
          <p:cNvPr id="1329157" name="Picture 5">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2650"/>
            <a:ext cx="9144000" cy="4600575"/>
          </a:xfrm>
          <a:prstGeom prst="rect">
            <a:avLst/>
          </a:prstGeom>
          <a:solidFill>
            <a:schemeClr val="accent1">
              <a:lumMod val="60000"/>
              <a:lumOff val="40000"/>
            </a:schemeClr>
          </a:solidFill>
          <a:ln>
            <a:noFill/>
          </a:ln>
        </p:spPr>
      </p:pic>
      <p:sp>
        <p:nvSpPr>
          <p:cNvPr id="1329158" name="Text Box 6"/>
          <p:cNvSpPr txBox="1">
            <a:spLocks noChangeArrowheads="1"/>
          </p:cNvSpPr>
          <p:nvPr/>
        </p:nvSpPr>
        <p:spPr bwMode="auto">
          <a:xfrm>
            <a:off x="3470275" y="5791200"/>
            <a:ext cx="2471738" cy="365125"/>
          </a:xfrm>
          <a:prstGeom prst="rect">
            <a:avLst/>
          </a:prstGeom>
          <a:solidFill>
            <a:schemeClr val="tx2"/>
          </a:solidFill>
          <a:ln w="28575">
            <a:solidFill>
              <a:schemeClr val="bg2"/>
            </a:solidFill>
            <a:miter lim="800000"/>
            <a:headEnd/>
            <a:tailEnd/>
          </a:ln>
          <a:effectLst/>
        </p:spPr>
        <p:txBody>
          <a:bodyPr>
            <a:spAutoFit/>
          </a:bodyPr>
          <a:lstStyle/>
          <a:p>
            <a:pPr>
              <a:defRPr/>
            </a:pPr>
            <a:r>
              <a:rPr lang="en-US" sz="1600">
                <a:solidFill>
                  <a:schemeClr val="bg2"/>
                </a:solidFill>
                <a:effectLst>
                  <a:outerShdw blurRad="38100" dist="38100" dir="2700000" algn="tl">
                    <a:srgbClr val="FFFFFF"/>
                  </a:outerShdw>
                </a:effectLst>
              </a:rPr>
              <a:t>Five Interconnected Rules</a:t>
            </a:r>
          </a:p>
        </p:txBody>
      </p:sp>
      <p:sp>
        <p:nvSpPr>
          <p:cNvPr id="1329159" name="Text Box 7"/>
          <p:cNvSpPr txBox="1">
            <a:spLocks noChangeArrowheads="1"/>
          </p:cNvSpPr>
          <p:nvPr/>
        </p:nvSpPr>
        <p:spPr bwMode="auto">
          <a:xfrm>
            <a:off x="3670300" y="339725"/>
            <a:ext cx="1604963" cy="365125"/>
          </a:xfrm>
          <a:prstGeom prst="rect">
            <a:avLst/>
          </a:prstGeom>
          <a:solidFill>
            <a:schemeClr val="tx2"/>
          </a:solidFill>
          <a:ln w="28575">
            <a:solidFill>
              <a:schemeClr val="bg2"/>
            </a:solidFill>
            <a:miter lim="800000"/>
            <a:headEnd/>
            <a:tailEnd/>
          </a:ln>
          <a:effectLst/>
        </p:spPr>
        <p:txBody>
          <a:bodyPr>
            <a:spAutoFit/>
          </a:bodyPr>
          <a:lstStyle/>
          <a:p>
            <a:pPr>
              <a:defRPr/>
            </a:pPr>
            <a:r>
              <a:rPr lang="en-US" sz="1600">
                <a:solidFill>
                  <a:schemeClr val="bg2"/>
                </a:solidFill>
                <a:effectLst>
                  <a:outerShdw blurRad="38100" dist="38100" dir="2700000" algn="tl">
                    <a:srgbClr val="FFFFFF"/>
                  </a:outerShdw>
                </a:effectLst>
              </a:rPr>
              <a:t>Four Variables</a:t>
            </a:r>
          </a:p>
        </p:txBody>
      </p:sp>
    </p:spTree>
    <p:extLst>
      <p:ext uri="{BB962C8B-B14F-4D97-AF65-F5344CB8AC3E}">
        <p14:creationId xmlns:p14="http://schemas.microsoft.com/office/powerpoint/2010/main" val="31354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29156"/>
                                        </p:tgtEl>
                                        <p:attrNameLst>
                                          <p:attrName>style.visibility</p:attrName>
                                        </p:attrNameLst>
                                      </p:cBhvr>
                                      <p:to>
                                        <p:strVal val="visible"/>
                                      </p:to>
                                    </p:set>
                                    <p:anim calcmode="lin" valueType="num">
                                      <p:cBhvr>
                                        <p:cTn id="7" dur="1000" fill="hold"/>
                                        <p:tgtEl>
                                          <p:spTgt spid="1329156"/>
                                        </p:tgtEl>
                                        <p:attrNameLst>
                                          <p:attrName>ppt_w</p:attrName>
                                        </p:attrNameLst>
                                      </p:cBhvr>
                                      <p:tavLst>
                                        <p:tav tm="0">
                                          <p:val>
                                            <p:strVal val="#ppt_w*0.70"/>
                                          </p:val>
                                        </p:tav>
                                        <p:tav tm="100000">
                                          <p:val>
                                            <p:strVal val="#ppt_w"/>
                                          </p:val>
                                        </p:tav>
                                      </p:tavLst>
                                    </p:anim>
                                    <p:anim calcmode="lin" valueType="num">
                                      <p:cBhvr>
                                        <p:cTn id="8" dur="1000" fill="hold"/>
                                        <p:tgtEl>
                                          <p:spTgt spid="1329156"/>
                                        </p:tgtEl>
                                        <p:attrNameLst>
                                          <p:attrName>ppt_h</p:attrName>
                                        </p:attrNameLst>
                                      </p:cBhvr>
                                      <p:tavLst>
                                        <p:tav tm="0">
                                          <p:val>
                                            <p:strVal val="#ppt_h"/>
                                          </p:val>
                                        </p:tav>
                                        <p:tav tm="100000">
                                          <p:val>
                                            <p:strVal val="#ppt_h"/>
                                          </p:val>
                                        </p:tav>
                                      </p:tavLst>
                                    </p:anim>
                                    <p:animEffect transition="in" filter="fade">
                                      <p:cBhvr>
                                        <p:cTn id="9" dur="1000"/>
                                        <p:tgtEl>
                                          <p:spTgt spid="1329156"/>
                                        </p:tgtEl>
                                      </p:cBhvr>
                                    </p:animEffect>
                                  </p:childTnLst>
                                </p:cTn>
                              </p:par>
                              <p:par>
                                <p:cTn id="10" presetID="55" presetClass="entr" presetSubtype="0" fill="hold" nodeType="withEffect">
                                  <p:stCondLst>
                                    <p:cond delay="0"/>
                                  </p:stCondLst>
                                  <p:childTnLst>
                                    <p:set>
                                      <p:cBhvr>
                                        <p:cTn id="11" dur="1" fill="hold">
                                          <p:stCondLst>
                                            <p:cond delay="0"/>
                                          </p:stCondLst>
                                        </p:cTn>
                                        <p:tgtEl>
                                          <p:spTgt spid="1329157"/>
                                        </p:tgtEl>
                                        <p:attrNameLst>
                                          <p:attrName>style.visibility</p:attrName>
                                        </p:attrNameLst>
                                      </p:cBhvr>
                                      <p:to>
                                        <p:strVal val="visible"/>
                                      </p:to>
                                    </p:set>
                                    <p:anim calcmode="lin" valueType="num">
                                      <p:cBhvr>
                                        <p:cTn id="12" dur="1000" fill="hold"/>
                                        <p:tgtEl>
                                          <p:spTgt spid="1329157"/>
                                        </p:tgtEl>
                                        <p:attrNameLst>
                                          <p:attrName>ppt_w</p:attrName>
                                        </p:attrNameLst>
                                      </p:cBhvr>
                                      <p:tavLst>
                                        <p:tav tm="0">
                                          <p:val>
                                            <p:strVal val="#ppt_w*0.70"/>
                                          </p:val>
                                        </p:tav>
                                        <p:tav tm="100000">
                                          <p:val>
                                            <p:strVal val="#ppt_w"/>
                                          </p:val>
                                        </p:tav>
                                      </p:tavLst>
                                    </p:anim>
                                    <p:anim calcmode="lin" valueType="num">
                                      <p:cBhvr>
                                        <p:cTn id="13" dur="1000" fill="hold"/>
                                        <p:tgtEl>
                                          <p:spTgt spid="1329157"/>
                                        </p:tgtEl>
                                        <p:attrNameLst>
                                          <p:attrName>ppt_h</p:attrName>
                                        </p:attrNameLst>
                                      </p:cBhvr>
                                      <p:tavLst>
                                        <p:tav tm="0">
                                          <p:val>
                                            <p:strVal val="#ppt_h"/>
                                          </p:val>
                                        </p:tav>
                                        <p:tav tm="100000">
                                          <p:val>
                                            <p:strVal val="#ppt_h"/>
                                          </p:val>
                                        </p:tav>
                                      </p:tavLst>
                                    </p:anim>
                                    <p:animEffect transition="in" filter="fade">
                                      <p:cBhvr>
                                        <p:cTn id="14" dur="1000"/>
                                        <p:tgtEl>
                                          <p:spTgt spid="13291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29159"/>
                                        </p:tgtEl>
                                        <p:attrNameLst>
                                          <p:attrName>style.visibility</p:attrName>
                                        </p:attrNameLst>
                                      </p:cBhvr>
                                      <p:to>
                                        <p:strVal val="visible"/>
                                      </p:to>
                                    </p:set>
                                    <p:anim calcmode="lin" valueType="num">
                                      <p:cBhvr>
                                        <p:cTn id="19" dur="1000" fill="hold"/>
                                        <p:tgtEl>
                                          <p:spTgt spid="1329159"/>
                                        </p:tgtEl>
                                        <p:attrNameLst>
                                          <p:attrName>ppt_w</p:attrName>
                                        </p:attrNameLst>
                                      </p:cBhvr>
                                      <p:tavLst>
                                        <p:tav tm="0">
                                          <p:val>
                                            <p:strVal val="#ppt_w*0.70"/>
                                          </p:val>
                                        </p:tav>
                                        <p:tav tm="100000">
                                          <p:val>
                                            <p:strVal val="#ppt_w"/>
                                          </p:val>
                                        </p:tav>
                                      </p:tavLst>
                                    </p:anim>
                                    <p:anim calcmode="lin" valueType="num">
                                      <p:cBhvr>
                                        <p:cTn id="20" dur="1000" fill="hold"/>
                                        <p:tgtEl>
                                          <p:spTgt spid="1329159"/>
                                        </p:tgtEl>
                                        <p:attrNameLst>
                                          <p:attrName>ppt_h</p:attrName>
                                        </p:attrNameLst>
                                      </p:cBhvr>
                                      <p:tavLst>
                                        <p:tav tm="0">
                                          <p:val>
                                            <p:strVal val="#ppt_h"/>
                                          </p:val>
                                        </p:tav>
                                        <p:tav tm="100000">
                                          <p:val>
                                            <p:strVal val="#ppt_h"/>
                                          </p:val>
                                        </p:tav>
                                      </p:tavLst>
                                    </p:anim>
                                    <p:animEffect transition="in" filter="fade">
                                      <p:cBhvr>
                                        <p:cTn id="21" dur="1000"/>
                                        <p:tgtEl>
                                          <p:spTgt spid="132915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29158"/>
                                        </p:tgtEl>
                                        <p:attrNameLst>
                                          <p:attrName>style.visibility</p:attrName>
                                        </p:attrNameLst>
                                      </p:cBhvr>
                                      <p:to>
                                        <p:strVal val="visible"/>
                                      </p:to>
                                    </p:set>
                                    <p:anim calcmode="lin" valueType="num">
                                      <p:cBhvr>
                                        <p:cTn id="26" dur="1000" fill="hold"/>
                                        <p:tgtEl>
                                          <p:spTgt spid="1329158"/>
                                        </p:tgtEl>
                                        <p:attrNameLst>
                                          <p:attrName>ppt_w</p:attrName>
                                        </p:attrNameLst>
                                      </p:cBhvr>
                                      <p:tavLst>
                                        <p:tav tm="0">
                                          <p:val>
                                            <p:strVal val="#ppt_w*0.70"/>
                                          </p:val>
                                        </p:tav>
                                        <p:tav tm="100000">
                                          <p:val>
                                            <p:strVal val="#ppt_w"/>
                                          </p:val>
                                        </p:tav>
                                      </p:tavLst>
                                    </p:anim>
                                    <p:anim calcmode="lin" valueType="num">
                                      <p:cBhvr>
                                        <p:cTn id="27" dur="1000" fill="hold"/>
                                        <p:tgtEl>
                                          <p:spTgt spid="1329158"/>
                                        </p:tgtEl>
                                        <p:attrNameLst>
                                          <p:attrName>ppt_h</p:attrName>
                                        </p:attrNameLst>
                                      </p:cBhvr>
                                      <p:tavLst>
                                        <p:tav tm="0">
                                          <p:val>
                                            <p:strVal val="#ppt_h"/>
                                          </p:val>
                                        </p:tav>
                                        <p:tav tm="100000">
                                          <p:val>
                                            <p:strVal val="#ppt_h"/>
                                          </p:val>
                                        </p:tav>
                                      </p:tavLst>
                                    </p:anim>
                                    <p:animEffect transition="in" filter="fade">
                                      <p:cBhvr>
                                        <p:cTn id="28" dur="1000"/>
                                        <p:tgtEl>
                                          <p:spTgt spid="132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56" grpId="0" animBg="1"/>
      <p:bldP spid="1329158" grpId="0" animBg="1"/>
      <p:bldP spid="132915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24B5E359-3CF9-4D08-9AAD-C1349DB71AD9}" type="slidenum">
              <a:rPr lang="en-US"/>
              <a:pPr>
                <a:defRPr/>
              </a:pPr>
              <a:t>85</a:t>
            </a:fld>
            <a:endParaRPr lang="en-US"/>
          </a:p>
        </p:txBody>
      </p:sp>
      <p:sp>
        <p:nvSpPr>
          <p:cNvPr id="1330178" name="Rectangle 2"/>
          <p:cNvSpPr>
            <a:spLocks noGrp="1" noChangeArrowheads="1"/>
          </p:cNvSpPr>
          <p:nvPr>
            <p:ph type="title"/>
          </p:nvPr>
        </p:nvSpPr>
        <p:spPr/>
        <p:txBody>
          <a:bodyPr/>
          <a:lstStyle/>
          <a:p>
            <a:pPr>
              <a:defRPr/>
            </a:pPr>
            <a:r>
              <a:rPr lang="en-US" smtClean="0"/>
              <a:t>Temporal Phenomena</a:t>
            </a:r>
          </a:p>
        </p:txBody>
      </p:sp>
      <p:sp>
        <p:nvSpPr>
          <p:cNvPr id="1330179" name="Rectangle 3"/>
          <p:cNvSpPr>
            <a:spLocks noGrp="1" noChangeArrowheads="1"/>
          </p:cNvSpPr>
          <p:nvPr>
            <p:ph type="body" idx="1"/>
          </p:nvPr>
        </p:nvSpPr>
        <p:spPr>
          <a:xfrm>
            <a:off x="419100" y="1474788"/>
            <a:ext cx="8293100" cy="5053012"/>
          </a:xfrm>
        </p:spPr>
        <p:txBody>
          <a:bodyPr/>
          <a:lstStyle/>
          <a:p>
            <a:pPr>
              <a:defRPr/>
            </a:pPr>
            <a:r>
              <a:rPr lang="en-US" smtClean="0"/>
              <a:t>Several Approaches to Temporal Modeling have been Proposed</a:t>
            </a:r>
          </a:p>
          <a:p>
            <a:pPr>
              <a:defRPr/>
            </a:pPr>
            <a:r>
              <a:rPr lang="en-US" smtClean="0"/>
              <a:t>Markov and Hidden Markov Models are Most Common </a:t>
            </a:r>
          </a:p>
          <a:p>
            <a:pPr lvl="1">
              <a:defRPr/>
            </a:pPr>
            <a:r>
              <a:rPr lang="en-US" smtClean="0"/>
              <a:t>Called Dynamic or Temporal Bayesian Networks</a:t>
            </a:r>
          </a:p>
          <a:p>
            <a:pPr lvl="1">
              <a:defRPr/>
            </a:pPr>
            <a:r>
              <a:rPr lang="en-US" smtClean="0"/>
              <a:t>Can Model Complex Disease Behavior</a:t>
            </a:r>
          </a:p>
          <a:p>
            <a:pPr lvl="1">
              <a:defRPr/>
            </a:pPr>
            <a:r>
              <a:rPr lang="en-US" smtClean="0"/>
              <a:t>Trained from Data Organized in “Time Slices”</a:t>
            </a:r>
          </a:p>
          <a:p>
            <a:pPr lvl="1">
              <a:defRPr/>
            </a:pPr>
            <a:r>
              <a:rPr lang="en-US" smtClean="0"/>
              <a:t>Can be Extended to Include Decisions and Utilities</a:t>
            </a:r>
          </a:p>
          <a:p>
            <a:pPr lvl="2">
              <a:defRPr/>
            </a:pPr>
            <a:r>
              <a:rPr lang="en-US" i="1" smtClean="0"/>
              <a:t>(become “Partially Observable Markov Decision Processes”)</a:t>
            </a:r>
          </a:p>
        </p:txBody>
      </p:sp>
    </p:spTree>
    <p:extLst>
      <p:ext uri="{BB962C8B-B14F-4D97-AF65-F5344CB8AC3E}">
        <p14:creationId xmlns:p14="http://schemas.microsoft.com/office/powerpoint/2010/main" val="33037512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60C0C36F-3FDD-479F-A108-5306910F28C1}" type="slidenum">
              <a:rPr lang="en-US"/>
              <a:pPr>
                <a:defRPr/>
              </a:pPr>
              <a:t>86</a:t>
            </a:fld>
            <a:endParaRPr lang="en-US"/>
          </a:p>
        </p:txBody>
      </p:sp>
      <p:sp>
        <p:nvSpPr>
          <p:cNvPr id="1331202" name="Rectangle 2"/>
          <p:cNvSpPr>
            <a:spLocks noGrp="1" noChangeArrowheads="1"/>
          </p:cNvSpPr>
          <p:nvPr>
            <p:ph type="title"/>
          </p:nvPr>
        </p:nvSpPr>
        <p:spPr/>
        <p:txBody>
          <a:bodyPr/>
          <a:lstStyle/>
          <a:p>
            <a:pPr>
              <a:defRPr/>
            </a:pPr>
            <a:r>
              <a:rPr lang="en-US" smtClean="0"/>
              <a:t>The Dynamic Bayesian Network</a:t>
            </a:r>
          </a:p>
        </p:txBody>
      </p:sp>
      <p:sp>
        <p:nvSpPr>
          <p:cNvPr id="1331203" name="Rectangle 3"/>
          <p:cNvSpPr>
            <a:spLocks noGrp="1" noChangeArrowheads="1"/>
          </p:cNvSpPr>
          <p:nvPr>
            <p:ph type="body" idx="1"/>
          </p:nvPr>
        </p:nvSpPr>
        <p:spPr>
          <a:xfrm>
            <a:off x="454025" y="1981200"/>
            <a:ext cx="8004175" cy="4114800"/>
          </a:xfrm>
        </p:spPr>
        <p:txBody>
          <a:bodyPr/>
          <a:lstStyle/>
          <a:p>
            <a:pPr>
              <a:lnSpc>
                <a:spcPct val="130000"/>
              </a:lnSpc>
              <a:defRPr/>
            </a:pPr>
            <a:r>
              <a:rPr lang="en-US" smtClean="0"/>
              <a:t>Can Model Changing Medical Phenomena </a:t>
            </a:r>
          </a:p>
          <a:p>
            <a:pPr lvl="1">
              <a:lnSpc>
                <a:spcPct val="130000"/>
              </a:lnSpc>
              <a:defRPr/>
            </a:pPr>
            <a:r>
              <a:rPr lang="en-US" smtClean="0"/>
              <a:t>Changes in the State or Status of a Disease</a:t>
            </a:r>
          </a:p>
          <a:p>
            <a:pPr lvl="1">
              <a:lnSpc>
                <a:spcPct val="130000"/>
              </a:lnSpc>
              <a:defRPr/>
            </a:pPr>
            <a:r>
              <a:rPr lang="en-US" smtClean="0"/>
              <a:t>Findings Caused by the Disease in it’s Various States</a:t>
            </a:r>
          </a:p>
          <a:p>
            <a:pPr lvl="1">
              <a:lnSpc>
                <a:spcPct val="130000"/>
              </a:lnSpc>
              <a:defRPr/>
            </a:pPr>
            <a:r>
              <a:rPr lang="en-US" smtClean="0"/>
              <a:t>Can be Used for Diagnosis, Prediction and Explanation</a:t>
            </a:r>
          </a:p>
        </p:txBody>
      </p:sp>
      <p:pic>
        <p:nvPicPr>
          <p:cNvPr id="1331204"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t="-35376" r="26918" b="-37849"/>
          <a:stretch>
            <a:fillRect/>
          </a:stretch>
        </p:blipFill>
        <p:spPr bwMode="auto">
          <a:xfrm>
            <a:off x="0" y="0"/>
            <a:ext cx="9144000" cy="6858000"/>
          </a:xfrm>
          <a:prstGeom prst="rect">
            <a:avLst/>
          </a:prstGeom>
          <a:solidFill>
            <a:schemeClr val="accent1">
              <a:lumMod val="60000"/>
              <a:lumOff val="40000"/>
            </a:schemeClr>
          </a:solidFill>
          <a:ln>
            <a:noFill/>
          </a:ln>
        </p:spPr>
      </p:pic>
      <p:sp>
        <p:nvSpPr>
          <p:cNvPr id="1331205" name="AutoShape 5"/>
          <p:cNvSpPr>
            <a:spLocks noChangeArrowheads="1"/>
          </p:cNvSpPr>
          <p:nvPr/>
        </p:nvSpPr>
        <p:spPr bwMode="auto">
          <a:xfrm>
            <a:off x="1749425" y="1076325"/>
            <a:ext cx="461963" cy="312738"/>
          </a:xfrm>
          <a:prstGeom prst="downArrow">
            <a:avLst>
              <a:gd name="adj1" fmla="val 50000"/>
              <a:gd name="adj2" fmla="val 25000"/>
            </a:avLst>
          </a:prstGeom>
          <a:solidFill>
            <a:schemeClr val="tx2"/>
          </a:solidFill>
          <a:ln w="28575">
            <a:solidFill>
              <a:schemeClr val="bg2"/>
            </a:solidFill>
            <a:miter lim="800000"/>
            <a:headEnd/>
            <a:tailEnd/>
          </a:ln>
          <a:effectLst/>
        </p:spPr>
        <p:txBody>
          <a:bodyPr wrap="none" anchor="ctr"/>
          <a:lstStyle/>
          <a:p>
            <a:pPr>
              <a:defRPr/>
            </a:pPr>
            <a:endParaRPr lang="en-US"/>
          </a:p>
        </p:txBody>
      </p:sp>
      <p:sp>
        <p:nvSpPr>
          <p:cNvPr id="1331206" name="Text Box 6"/>
          <p:cNvSpPr txBox="1">
            <a:spLocks noChangeArrowheads="1"/>
          </p:cNvSpPr>
          <p:nvPr/>
        </p:nvSpPr>
        <p:spPr bwMode="auto">
          <a:xfrm>
            <a:off x="925513" y="587375"/>
            <a:ext cx="2274887" cy="485775"/>
          </a:xfrm>
          <a:prstGeom prst="rect">
            <a:avLst/>
          </a:prstGeom>
          <a:solidFill>
            <a:schemeClr val="tx2"/>
          </a:solidFill>
          <a:ln w="28575">
            <a:solidFill>
              <a:schemeClr val="bg2"/>
            </a:solidFill>
            <a:miter lim="800000"/>
            <a:headEnd/>
            <a:tailEnd/>
          </a:ln>
          <a:effectLst/>
        </p:spPr>
        <p:txBody>
          <a:bodyPr wrap="none">
            <a:spAutoFit/>
          </a:bodyPr>
          <a:lstStyle/>
          <a:p>
            <a:pPr>
              <a:defRPr/>
            </a:pPr>
            <a:r>
              <a:rPr lang="en-US" sz="2400" b="1">
                <a:solidFill>
                  <a:schemeClr val="bg2"/>
                </a:solidFill>
                <a:effectLst>
                  <a:outerShdw blurRad="38100" dist="38100" dir="2700000" algn="tl">
                    <a:srgbClr val="FFFFFF"/>
                  </a:outerShdw>
                </a:effectLst>
              </a:rPr>
              <a:t>First Time Slice</a:t>
            </a:r>
          </a:p>
        </p:txBody>
      </p:sp>
      <p:sp>
        <p:nvSpPr>
          <p:cNvPr id="1331207" name="AutoShape 7"/>
          <p:cNvSpPr>
            <a:spLocks noChangeArrowheads="1"/>
          </p:cNvSpPr>
          <p:nvPr/>
        </p:nvSpPr>
        <p:spPr bwMode="auto">
          <a:xfrm>
            <a:off x="5953125" y="1090613"/>
            <a:ext cx="461963" cy="312737"/>
          </a:xfrm>
          <a:prstGeom prst="downArrow">
            <a:avLst>
              <a:gd name="adj1" fmla="val 50000"/>
              <a:gd name="adj2" fmla="val 25000"/>
            </a:avLst>
          </a:prstGeom>
          <a:solidFill>
            <a:schemeClr val="tx2"/>
          </a:solidFill>
          <a:ln w="28575">
            <a:solidFill>
              <a:schemeClr val="bg2"/>
            </a:solidFill>
            <a:miter lim="800000"/>
            <a:headEnd/>
            <a:tailEnd/>
          </a:ln>
          <a:effectLst/>
        </p:spPr>
        <p:txBody>
          <a:bodyPr wrap="none" anchor="ctr"/>
          <a:lstStyle/>
          <a:p>
            <a:pPr>
              <a:defRPr/>
            </a:pPr>
            <a:endParaRPr lang="en-US"/>
          </a:p>
        </p:txBody>
      </p:sp>
      <p:sp>
        <p:nvSpPr>
          <p:cNvPr id="1331208" name="Text Box 8"/>
          <p:cNvSpPr txBox="1">
            <a:spLocks noChangeArrowheads="1"/>
          </p:cNvSpPr>
          <p:nvPr/>
        </p:nvSpPr>
        <p:spPr bwMode="auto">
          <a:xfrm>
            <a:off x="4908550" y="601663"/>
            <a:ext cx="2581275" cy="485775"/>
          </a:xfrm>
          <a:prstGeom prst="rect">
            <a:avLst/>
          </a:prstGeom>
          <a:solidFill>
            <a:schemeClr val="tx2"/>
          </a:solidFill>
          <a:ln w="28575">
            <a:solidFill>
              <a:schemeClr val="bg2"/>
            </a:solidFill>
            <a:miter lim="800000"/>
            <a:headEnd/>
            <a:tailEnd/>
          </a:ln>
          <a:effectLst/>
        </p:spPr>
        <p:txBody>
          <a:bodyPr>
            <a:spAutoFit/>
          </a:bodyPr>
          <a:lstStyle/>
          <a:p>
            <a:pPr>
              <a:defRPr/>
            </a:pPr>
            <a:r>
              <a:rPr lang="en-US" sz="2400" b="1">
                <a:solidFill>
                  <a:schemeClr val="bg2"/>
                </a:solidFill>
                <a:effectLst>
                  <a:outerShdw blurRad="38100" dist="38100" dir="2700000" algn="tl">
                    <a:srgbClr val="FFFFFF"/>
                  </a:outerShdw>
                </a:effectLst>
              </a:rPr>
              <a:t>Second Time Slice</a:t>
            </a:r>
          </a:p>
        </p:txBody>
      </p:sp>
    </p:spTree>
    <p:extLst>
      <p:ext uri="{BB962C8B-B14F-4D97-AF65-F5344CB8AC3E}">
        <p14:creationId xmlns:p14="http://schemas.microsoft.com/office/powerpoint/2010/main" val="565537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1204"/>
                                        </p:tgtEl>
                                        <p:attrNameLst>
                                          <p:attrName>style.visibility</p:attrName>
                                        </p:attrNameLst>
                                      </p:cBhvr>
                                      <p:to>
                                        <p:strVal val="visible"/>
                                      </p:to>
                                    </p:set>
                                    <p:anim calcmode="lin" valueType="num">
                                      <p:cBhvr>
                                        <p:cTn id="7" dur="1000" fill="hold"/>
                                        <p:tgtEl>
                                          <p:spTgt spid="1331204"/>
                                        </p:tgtEl>
                                        <p:attrNameLst>
                                          <p:attrName>ppt_w</p:attrName>
                                        </p:attrNameLst>
                                      </p:cBhvr>
                                      <p:tavLst>
                                        <p:tav tm="0">
                                          <p:val>
                                            <p:strVal val="#ppt_w*0.70"/>
                                          </p:val>
                                        </p:tav>
                                        <p:tav tm="100000">
                                          <p:val>
                                            <p:strVal val="#ppt_w"/>
                                          </p:val>
                                        </p:tav>
                                      </p:tavLst>
                                    </p:anim>
                                    <p:anim calcmode="lin" valueType="num">
                                      <p:cBhvr>
                                        <p:cTn id="8" dur="1000" fill="hold"/>
                                        <p:tgtEl>
                                          <p:spTgt spid="1331204"/>
                                        </p:tgtEl>
                                        <p:attrNameLst>
                                          <p:attrName>ppt_h</p:attrName>
                                        </p:attrNameLst>
                                      </p:cBhvr>
                                      <p:tavLst>
                                        <p:tav tm="0">
                                          <p:val>
                                            <p:strVal val="#ppt_h"/>
                                          </p:val>
                                        </p:tav>
                                        <p:tav tm="100000">
                                          <p:val>
                                            <p:strVal val="#ppt_h"/>
                                          </p:val>
                                        </p:tav>
                                      </p:tavLst>
                                    </p:anim>
                                    <p:animEffect transition="in" filter="fade">
                                      <p:cBhvr>
                                        <p:cTn id="9" dur="1000"/>
                                        <p:tgtEl>
                                          <p:spTgt spid="13312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206"/>
                                        </p:tgtEl>
                                        <p:attrNameLst>
                                          <p:attrName>style.visibility</p:attrName>
                                        </p:attrNameLst>
                                      </p:cBhvr>
                                      <p:to>
                                        <p:strVal val="visible"/>
                                      </p:to>
                                    </p:set>
                                    <p:anim calcmode="lin" valueType="num">
                                      <p:cBhvr>
                                        <p:cTn id="14" dur="1000" fill="hold"/>
                                        <p:tgtEl>
                                          <p:spTgt spid="1331206"/>
                                        </p:tgtEl>
                                        <p:attrNameLst>
                                          <p:attrName>ppt_w</p:attrName>
                                        </p:attrNameLst>
                                      </p:cBhvr>
                                      <p:tavLst>
                                        <p:tav tm="0">
                                          <p:val>
                                            <p:strVal val="#ppt_w*0.70"/>
                                          </p:val>
                                        </p:tav>
                                        <p:tav tm="100000">
                                          <p:val>
                                            <p:strVal val="#ppt_w"/>
                                          </p:val>
                                        </p:tav>
                                      </p:tavLst>
                                    </p:anim>
                                    <p:anim calcmode="lin" valueType="num">
                                      <p:cBhvr>
                                        <p:cTn id="15" dur="1000" fill="hold"/>
                                        <p:tgtEl>
                                          <p:spTgt spid="1331206"/>
                                        </p:tgtEl>
                                        <p:attrNameLst>
                                          <p:attrName>ppt_h</p:attrName>
                                        </p:attrNameLst>
                                      </p:cBhvr>
                                      <p:tavLst>
                                        <p:tav tm="0">
                                          <p:val>
                                            <p:strVal val="#ppt_h"/>
                                          </p:val>
                                        </p:tav>
                                        <p:tav tm="100000">
                                          <p:val>
                                            <p:strVal val="#ppt_h"/>
                                          </p:val>
                                        </p:tav>
                                      </p:tavLst>
                                    </p:anim>
                                    <p:animEffect transition="in" filter="fade">
                                      <p:cBhvr>
                                        <p:cTn id="16" dur="1000"/>
                                        <p:tgtEl>
                                          <p:spTgt spid="1331206"/>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31205"/>
                                        </p:tgtEl>
                                        <p:attrNameLst>
                                          <p:attrName>style.visibility</p:attrName>
                                        </p:attrNameLst>
                                      </p:cBhvr>
                                      <p:to>
                                        <p:strVal val="visible"/>
                                      </p:to>
                                    </p:set>
                                    <p:anim calcmode="lin" valueType="num">
                                      <p:cBhvr>
                                        <p:cTn id="19" dur="1000" fill="hold"/>
                                        <p:tgtEl>
                                          <p:spTgt spid="1331205"/>
                                        </p:tgtEl>
                                        <p:attrNameLst>
                                          <p:attrName>ppt_w</p:attrName>
                                        </p:attrNameLst>
                                      </p:cBhvr>
                                      <p:tavLst>
                                        <p:tav tm="0">
                                          <p:val>
                                            <p:strVal val="#ppt_w*0.70"/>
                                          </p:val>
                                        </p:tav>
                                        <p:tav tm="100000">
                                          <p:val>
                                            <p:strVal val="#ppt_w"/>
                                          </p:val>
                                        </p:tav>
                                      </p:tavLst>
                                    </p:anim>
                                    <p:anim calcmode="lin" valueType="num">
                                      <p:cBhvr>
                                        <p:cTn id="20" dur="1000" fill="hold"/>
                                        <p:tgtEl>
                                          <p:spTgt spid="1331205"/>
                                        </p:tgtEl>
                                        <p:attrNameLst>
                                          <p:attrName>ppt_h</p:attrName>
                                        </p:attrNameLst>
                                      </p:cBhvr>
                                      <p:tavLst>
                                        <p:tav tm="0">
                                          <p:val>
                                            <p:strVal val="#ppt_h"/>
                                          </p:val>
                                        </p:tav>
                                        <p:tav tm="100000">
                                          <p:val>
                                            <p:strVal val="#ppt_h"/>
                                          </p:val>
                                        </p:tav>
                                      </p:tavLst>
                                    </p:anim>
                                    <p:animEffect transition="in" filter="fade">
                                      <p:cBhvr>
                                        <p:cTn id="21" dur="1000"/>
                                        <p:tgtEl>
                                          <p:spTgt spid="1331205"/>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331208"/>
                                        </p:tgtEl>
                                        <p:attrNameLst>
                                          <p:attrName>style.visibility</p:attrName>
                                        </p:attrNameLst>
                                      </p:cBhvr>
                                      <p:to>
                                        <p:strVal val="visible"/>
                                      </p:to>
                                    </p:set>
                                    <p:anim calcmode="lin" valueType="num">
                                      <p:cBhvr>
                                        <p:cTn id="24" dur="1000" fill="hold"/>
                                        <p:tgtEl>
                                          <p:spTgt spid="1331208"/>
                                        </p:tgtEl>
                                        <p:attrNameLst>
                                          <p:attrName>ppt_w</p:attrName>
                                        </p:attrNameLst>
                                      </p:cBhvr>
                                      <p:tavLst>
                                        <p:tav tm="0">
                                          <p:val>
                                            <p:strVal val="#ppt_w*0.70"/>
                                          </p:val>
                                        </p:tav>
                                        <p:tav tm="100000">
                                          <p:val>
                                            <p:strVal val="#ppt_w"/>
                                          </p:val>
                                        </p:tav>
                                      </p:tavLst>
                                    </p:anim>
                                    <p:anim calcmode="lin" valueType="num">
                                      <p:cBhvr>
                                        <p:cTn id="25" dur="1000" fill="hold"/>
                                        <p:tgtEl>
                                          <p:spTgt spid="1331208"/>
                                        </p:tgtEl>
                                        <p:attrNameLst>
                                          <p:attrName>ppt_h</p:attrName>
                                        </p:attrNameLst>
                                      </p:cBhvr>
                                      <p:tavLst>
                                        <p:tav tm="0">
                                          <p:val>
                                            <p:strVal val="#ppt_h"/>
                                          </p:val>
                                        </p:tav>
                                        <p:tav tm="100000">
                                          <p:val>
                                            <p:strVal val="#ppt_h"/>
                                          </p:val>
                                        </p:tav>
                                      </p:tavLst>
                                    </p:anim>
                                    <p:animEffect transition="in" filter="fade">
                                      <p:cBhvr>
                                        <p:cTn id="26" dur="1000"/>
                                        <p:tgtEl>
                                          <p:spTgt spid="133120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31207"/>
                                        </p:tgtEl>
                                        <p:attrNameLst>
                                          <p:attrName>style.visibility</p:attrName>
                                        </p:attrNameLst>
                                      </p:cBhvr>
                                      <p:to>
                                        <p:strVal val="visible"/>
                                      </p:to>
                                    </p:set>
                                    <p:anim calcmode="lin" valueType="num">
                                      <p:cBhvr>
                                        <p:cTn id="29" dur="1000" fill="hold"/>
                                        <p:tgtEl>
                                          <p:spTgt spid="1331207"/>
                                        </p:tgtEl>
                                        <p:attrNameLst>
                                          <p:attrName>ppt_w</p:attrName>
                                        </p:attrNameLst>
                                      </p:cBhvr>
                                      <p:tavLst>
                                        <p:tav tm="0">
                                          <p:val>
                                            <p:strVal val="#ppt_w*0.70"/>
                                          </p:val>
                                        </p:tav>
                                        <p:tav tm="100000">
                                          <p:val>
                                            <p:strVal val="#ppt_w"/>
                                          </p:val>
                                        </p:tav>
                                      </p:tavLst>
                                    </p:anim>
                                    <p:anim calcmode="lin" valueType="num">
                                      <p:cBhvr>
                                        <p:cTn id="30" dur="1000" fill="hold"/>
                                        <p:tgtEl>
                                          <p:spTgt spid="1331207"/>
                                        </p:tgtEl>
                                        <p:attrNameLst>
                                          <p:attrName>ppt_h</p:attrName>
                                        </p:attrNameLst>
                                      </p:cBhvr>
                                      <p:tavLst>
                                        <p:tav tm="0">
                                          <p:val>
                                            <p:strVal val="#ppt_h"/>
                                          </p:val>
                                        </p:tav>
                                        <p:tav tm="100000">
                                          <p:val>
                                            <p:strVal val="#ppt_h"/>
                                          </p:val>
                                        </p:tav>
                                      </p:tavLst>
                                    </p:anim>
                                    <p:animEffect transition="in" filter="fade">
                                      <p:cBhvr>
                                        <p:cTn id="31" dur="1000"/>
                                        <p:tgtEl>
                                          <p:spTgt spid="133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5" grpId="0" animBg="1"/>
      <p:bldP spid="1331206" grpId="0" animBg="1"/>
      <p:bldP spid="1331207" grpId="0" animBg="1"/>
      <p:bldP spid="133120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7239000" y="0"/>
            <a:ext cx="1905000" cy="457200"/>
          </a:xfrm>
          <a:prstGeom prst="rect">
            <a:avLst/>
          </a:prstGeom>
        </p:spPr>
        <p:txBody>
          <a:bodyPr/>
          <a:lstStyle/>
          <a:p>
            <a:pPr>
              <a:defRPr/>
            </a:pPr>
            <a:fld id="{84DBCE72-0DDE-4568-A4BF-87D4ED6F1BA7}" type="slidenum">
              <a:rPr lang="en-US"/>
              <a:pPr>
                <a:defRPr/>
              </a:pPr>
              <a:t>87</a:t>
            </a:fld>
            <a:endParaRPr lang="en-US"/>
          </a:p>
        </p:txBody>
      </p:sp>
      <p:sp>
        <p:nvSpPr>
          <p:cNvPr id="1332226" name="Rectangle 2"/>
          <p:cNvSpPr>
            <a:spLocks noGrp="1" noChangeArrowheads="1"/>
          </p:cNvSpPr>
          <p:nvPr>
            <p:ph type="title"/>
          </p:nvPr>
        </p:nvSpPr>
        <p:spPr>
          <a:xfrm>
            <a:off x="720725" y="3168650"/>
            <a:ext cx="7772400" cy="838200"/>
          </a:xfrm>
        </p:spPr>
        <p:txBody>
          <a:bodyPr/>
          <a:lstStyle/>
          <a:p>
            <a:pPr>
              <a:defRPr/>
            </a:pPr>
            <a:r>
              <a:rPr lang="en-US" smtClean="0"/>
              <a:t>Pancreatitis Over Time</a:t>
            </a:r>
          </a:p>
        </p:txBody>
      </p:sp>
      <p:pic>
        <p:nvPicPr>
          <p:cNvPr id="1332227"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t="-17886" r="31126" b="-5544"/>
          <a:stretch>
            <a:fillRect/>
          </a:stretch>
        </p:blipFill>
        <p:spPr bwMode="auto">
          <a:xfrm>
            <a:off x="0" y="0"/>
            <a:ext cx="9144000" cy="6858000"/>
          </a:xfrm>
          <a:prstGeom prst="rect">
            <a:avLst/>
          </a:prstGeom>
          <a:solidFill>
            <a:schemeClr val="accent1">
              <a:lumMod val="60000"/>
              <a:lumOff val="40000"/>
            </a:schemeClr>
          </a:solidFill>
          <a:ln>
            <a:noFill/>
          </a:ln>
        </p:spPr>
      </p:pic>
      <p:sp>
        <p:nvSpPr>
          <p:cNvPr id="1332228" name="AutoShape 4"/>
          <p:cNvSpPr>
            <a:spLocks noChangeArrowheads="1"/>
          </p:cNvSpPr>
          <p:nvPr/>
        </p:nvSpPr>
        <p:spPr bwMode="auto">
          <a:xfrm>
            <a:off x="1771650" y="744538"/>
            <a:ext cx="461963" cy="312737"/>
          </a:xfrm>
          <a:prstGeom prst="downArrow">
            <a:avLst>
              <a:gd name="adj1" fmla="val 50000"/>
              <a:gd name="adj2" fmla="val 25000"/>
            </a:avLst>
          </a:prstGeom>
          <a:solidFill>
            <a:schemeClr val="tx2"/>
          </a:solidFill>
          <a:ln w="28575">
            <a:solidFill>
              <a:schemeClr val="bg2"/>
            </a:solidFill>
            <a:miter lim="800000"/>
            <a:headEnd/>
            <a:tailEnd/>
          </a:ln>
          <a:effectLst/>
        </p:spPr>
        <p:txBody>
          <a:bodyPr wrap="none" anchor="ctr"/>
          <a:lstStyle/>
          <a:p>
            <a:pPr>
              <a:defRPr/>
            </a:pPr>
            <a:endParaRPr lang="en-US"/>
          </a:p>
        </p:txBody>
      </p:sp>
      <p:sp>
        <p:nvSpPr>
          <p:cNvPr id="1332229" name="Text Box 5"/>
          <p:cNvSpPr txBox="1">
            <a:spLocks noChangeArrowheads="1"/>
          </p:cNvSpPr>
          <p:nvPr/>
        </p:nvSpPr>
        <p:spPr bwMode="auto">
          <a:xfrm>
            <a:off x="947738" y="255588"/>
            <a:ext cx="2274887" cy="485775"/>
          </a:xfrm>
          <a:prstGeom prst="rect">
            <a:avLst/>
          </a:prstGeom>
          <a:solidFill>
            <a:schemeClr val="tx2"/>
          </a:solidFill>
          <a:ln w="28575">
            <a:solidFill>
              <a:schemeClr val="bg2"/>
            </a:solidFill>
            <a:miter lim="800000"/>
            <a:headEnd/>
            <a:tailEnd/>
          </a:ln>
          <a:effectLst/>
        </p:spPr>
        <p:txBody>
          <a:bodyPr wrap="none">
            <a:spAutoFit/>
          </a:bodyPr>
          <a:lstStyle/>
          <a:p>
            <a:pPr>
              <a:defRPr/>
            </a:pPr>
            <a:r>
              <a:rPr lang="en-US" sz="2400" b="1">
                <a:solidFill>
                  <a:schemeClr val="bg2"/>
                </a:solidFill>
                <a:effectLst>
                  <a:outerShdw blurRad="38100" dist="38100" dir="2700000" algn="tl">
                    <a:srgbClr val="FFFFFF"/>
                  </a:outerShdw>
                </a:effectLst>
              </a:rPr>
              <a:t>First Time Slice</a:t>
            </a:r>
          </a:p>
        </p:txBody>
      </p:sp>
      <p:sp>
        <p:nvSpPr>
          <p:cNvPr id="1332230" name="AutoShape 6"/>
          <p:cNvSpPr>
            <a:spLocks noChangeArrowheads="1"/>
          </p:cNvSpPr>
          <p:nvPr/>
        </p:nvSpPr>
        <p:spPr bwMode="auto">
          <a:xfrm>
            <a:off x="6253163" y="758825"/>
            <a:ext cx="461962" cy="312738"/>
          </a:xfrm>
          <a:prstGeom prst="downArrow">
            <a:avLst>
              <a:gd name="adj1" fmla="val 50000"/>
              <a:gd name="adj2" fmla="val 25000"/>
            </a:avLst>
          </a:prstGeom>
          <a:solidFill>
            <a:schemeClr val="tx2"/>
          </a:solidFill>
          <a:ln w="28575">
            <a:solidFill>
              <a:schemeClr val="bg2"/>
            </a:solidFill>
            <a:miter lim="800000"/>
            <a:headEnd/>
            <a:tailEnd/>
          </a:ln>
          <a:effectLst/>
        </p:spPr>
        <p:txBody>
          <a:bodyPr wrap="none" anchor="ctr"/>
          <a:lstStyle/>
          <a:p>
            <a:pPr>
              <a:defRPr/>
            </a:pPr>
            <a:endParaRPr lang="en-US"/>
          </a:p>
        </p:txBody>
      </p:sp>
      <p:sp>
        <p:nvSpPr>
          <p:cNvPr id="1332231" name="Text Box 7"/>
          <p:cNvSpPr txBox="1">
            <a:spLocks noChangeArrowheads="1"/>
          </p:cNvSpPr>
          <p:nvPr/>
        </p:nvSpPr>
        <p:spPr bwMode="auto">
          <a:xfrm>
            <a:off x="5208588" y="269875"/>
            <a:ext cx="2581275" cy="485775"/>
          </a:xfrm>
          <a:prstGeom prst="rect">
            <a:avLst/>
          </a:prstGeom>
          <a:solidFill>
            <a:schemeClr val="tx2"/>
          </a:solidFill>
          <a:ln w="28575">
            <a:solidFill>
              <a:schemeClr val="bg2"/>
            </a:solidFill>
            <a:miter lim="800000"/>
            <a:headEnd/>
            <a:tailEnd/>
          </a:ln>
          <a:effectLst/>
        </p:spPr>
        <p:txBody>
          <a:bodyPr>
            <a:spAutoFit/>
          </a:bodyPr>
          <a:lstStyle/>
          <a:p>
            <a:pPr>
              <a:defRPr/>
            </a:pPr>
            <a:r>
              <a:rPr lang="en-US" sz="2400" b="1">
                <a:solidFill>
                  <a:schemeClr val="bg2"/>
                </a:solidFill>
                <a:effectLst>
                  <a:outerShdw blurRad="38100" dist="38100" dir="2700000" algn="tl">
                    <a:srgbClr val="FFFFFF"/>
                  </a:outerShdw>
                </a:effectLst>
              </a:rPr>
              <a:t>Second Time Slice</a:t>
            </a:r>
          </a:p>
        </p:txBody>
      </p:sp>
    </p:spTree>
    <p:extLst>
      <p:ext uri="{BB962C8B-B14F-4D97-AF65-F5344CB8AC3E}">
        <p14:creationId xmlns:p14="http://schemas.microsoft.com/office/powerpoint/2010/main" val="344881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332227"/>
                                        </p:tgtEl>
                                        <p:attrNameLst>
                                          <p:attrName>style.visibility</p:attrName>
                                        </p:attrNameLst>
                                      </p:cBhvr>
                                      <p:to>
                                        <p:strVal val="visible"/>
                                      </p:to>
                                    </p:set>
                                    <p:anim calcmode="lin" valueType="num">
                                      <p:cBhvr>
                                        <p:cTn id="7" dur="1000" fill="hold"/>
                                        <p:tgtEl>
                                          <p:spTgt spid="1332227"/>
                                        </p:tgtEl>
                                        <p:attrNameLst>
                                          <p:attrName>ppt_w</p:attrName>
                                        </p:attrNameLst>
                                      </p:cBhvr>
                                      <p:tavLst>
                                        <p:tav tm="0">
                                          <p:val>
                                            <p:strVal val="#ppt_w*0.70"/>
                                          </p:val>
                                        </p:tav>
                                        <p:tav tm="100000">
                                          <p:val>
                                            <p:strVal val="#ppt_w"/>
                                          </p:val>
                                        </p:tav>
                                      </p:tavLst>
                                    </p:anim>
                                    <p:anim calcmode="lin" valueType="num">
                                      <p:cBhvr>
                                        <p:cTn id="8" dur="1000" fill="hold"/>
                                        <p:tgtEl>
                                          <p:spTgt spid="1332227"/>
                                        </p:tgtEl>
                                        <p:attrNameLst>
                                          <p:attrName>ppt_h</p:attrName>
                                        </p:attrNameLst>
                                      </p:cBhvr>
                                      <p:tavLst>
                                        <p:tav tm="0">
                                          <p:val>
                                            <p:strVal val="#ppt_h"/>
                                          </p:val>
                                        </p:tav>
                                        <p:tav tm="100000">
                                          <p:val>
                                            <p:strVal val="#ppt_h"/>
                                          </p:val>
                                        </p:tav>
                                      </p:tavLst>
                                    </p:anim>
                                    <p:animEffect transition="in" filter="fade">
                                      <p:cBhvr>
                                        <p:cTn id="9" dur="1000"/>
                                        <p:tgtEl>
                                          <p:spTgt spid="133222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2229"/>
                                        </p:tgtEl>
                                        <p:attrNameLst>
                                          <p:attrName>style.visibility</p:attrName>
                                        </p:attrNameLst>
                                      </p:cBhvr>
                                      <p:to>
                                        <p:strVal val="visible"/>
                                      </p:to>
                                    </p:set>
                                    <p:anim calcmode="lin" valueType="num">
                                      <p:cBhvr>
                                        <p:cTn id="14" dur="1000" fill="hold"/>
                                        <p:tgtEl>
                                          <p:spTgt spid="1332229"/>
                                        </p:tgtEl>
                                        <p:attrNameLst>
                                          <p:attrName>ppt_w</p:attrName>
                                        </p:attrNameLst>
                                      </p:cBhvr>
                                      <p:tavLst>
                                        <p:tav tm="0">
                                          <p:val>
                                            <p:strVal val="#ppt_w*0.70"/>
                                          </p:val>
                                        </p:tav>
                                        <p:tav tm="100000">
                                          <p:val>
                                            <p:strVal val="#ppt_w"/>
                                          </p:val>
                                        </p:tav>
                                      </p:tavLst>
                                    </p:anim>
                                    <p:anim calcmode="lin" valueType="num">
                                      <p:cBhvr>
                                        <p:cTn id="15" dur="1000" fill="hold"/>
                                        <p:tgtEl>
                                          <p:spTgt spid="1332229"/>
                                        </p:tgtEl>
                                        <p:attrNameLst>
                                          <p:attrName>ppt_h</p:attrName>
                                        </p:attrNameLst>
                                      </p:cBhvr>
                                      <p:tavLst>
                                        <p:tav tm="0">
                                          <p:val>
                                            <p:strVal val="#ppt_h"/>
                                          </p:val>
                                        </p:tav>
                                        <p:tav tm="100000">
                                          <p:val>
                                            <p:strVal val="#ppt_h"/>
                                          </p:val>
                                        </p:tav>
                                      </p:tavLst>
                                    </p:anim>
                                    <p:animEffect transition="in" filter="fade">
                                      <p:cBhvr>
                                        <p:cTn id="16" dur="1000"/>
                                        <p:tgtEl>
                                          <p:spTgt spid="1332229"/>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332228"/>
                                        </p:tgtEl>
                                        <p:attrNameLst>
                                          <p:attrName>style.visibility</p:attrName>
                                        </p:attrNameLst>
                                      </p:cBhvr>
                                      <p:to>
                                        <p:strVal val="visible"/>
                                      </p:to>
                                    </p:set>
                                    <p:anim calcmode="lin" valueType="num">
                                      <p:cBhvr>
                                        <p:cTn id="19" dur="1000" fill="hold"/>
                                        <p:tgtEl>
                                          <p:spTgt spid="1332228"/>
                                        </p:tgtEl>
                                        <p:attrNameLst>
                                          <p:attrName>ppt_w</p:attrName>
                                        </p:attrNameLst>
                                      </p:cBhvr>
                                      <p:tavLst>
                                        <p:tav tm="0">
                                          <p:val>
                                            <p:strVal val="#ppt_w*0.70"/>
                                          </p:val>
                                        </p:tav>
                                        <p:tav tm="100000">
                                          <p:val>
                                            <p:strVal val="#ppt_w"/>
                                          </p:val>
                                        </p:tav>
                                      </p:tavLst>
                                    </p:anim>
                                    <p:anim calcmode="lin" valueType="num">
                                      <p:cBhvr>
                                        <p:cTn id="20" dur="1000" fill="hold"/>
                                        <p:tgtEl>
                                          <p:spTgt spid="1332228"/>
                                        </p:tgtEl>
                                        <p:attrNameLst>
                                          <p:attrName>ppt_h</p:attrName>
                                        </p:attrNameLst>
                                      </p:cBhvr>
                                      <p:tavLst>
                                        <p:tav tm="0">
                                          <p:val>
                                            <p:strVal val="#ppt_h"/>
                                          </p:val>
                                        </p:tav>
                                        <p:tav tm="100000">
                                          <p:val>
                                            <p:strVal val="#ppt_h"/>
                                          </p:val>
                                        </p:tav>
                                      </p:tavLst>
                                    </p:anim>
                                    <p:animEffect transition="in" filter="fade">
                                      <p:cBhvr>
                                        <p:cTn id="21" dur="1000"/>
                                        <p:tgtEl>
                                          <p:spTgt spid="133222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332231"/>
                                        </p:tgtEl>
                                        <p:attrNameLst>
                                          <p:attrName>style.visibility</p:attrName>
                                        </p:attrNameLst>
                                      </p:cBhvr>
                                      <p:to>
                                        <p:strVal val="visible"/>
                                      </p:to>
                                    </p:set>
                                    <p:anim calcmode="lin" valueType="num">
                                      <p:cBhvr>
                                        <p:cTn id="24" dur="1000" fill="hold"/>
                                        <p:tgtEl>
                                          <p:spTgt spid="1332231"/>
                                        </p:tgtEl>
                                        <p:attrNameLst>
                                          <p:attrName>ppt_w</p:attrName>
                                        </p:attrNameLst>
                                      </p:cBhvr>
                                      <p:tavLst>
                                        <p:tav tm="0">
                                          <p:val>
                                            <p:strVal val="#ppt_w*0.70"/>
                                          </p:val>
                                        </p:tav>
                                        <p:tav tm="100000">
                                          <p:val>
                                            <p:strVal val="#ppt_w"/>
                                          </p:val>
                                        </p:tav>
                                      </p:tavLst>
                                    </p:anim>
                                    <p:anim calcmode="lin" valueType="num">
                                      <p:cBhvr>
                                        <p:cTn id="25" dur="1000" fill="hold"/>
                                        <p:tgtEl>
                                          <p:spTgt spid="1332231"/>
                                        </p:tgtEl>
                                        <p:attrNameLst>
                                          <p:attrName>ppt_h</p:attrName>
                                        </p:attrNameLst>
                                      </p:cBhvr>
                                      <p:tavLst>
                                        <p:tav tm="0">
                                          <p:val>
                                            <p:strVal val="#ppt_h"/>
                                          </p:val>
                                        </p:tav>
                                        <p:tav tm="100000">
                                          <p:val>
                                            <p:strVal val="#ppt_h"/>
                                          </p:val>
                                        </p:tav>
                                      </p:tavLst>
                                    </p:anim>
                                    <p:animEffect transition="in" filter="fade">
                                      <p:cBhvr>
                                        <p:cTn id="26" dur="1000"/>
                                        <p:tgtEl>
                                          <p:spTgt spid="133223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332230"/>
                                        </p:tgtEl>
                                        <p:attrNameLst>
                                          <p:attrName>style.visibility</p:attrName>
                                        </p:attrNameLst>
                                      </p:cBhvr>
                                      <p:to>
                                        <p:strVal val="visible"/>
                                      </p:to>
                                    </p:set>
                                    <p:anim calcmode="lin" valueType="num">
                                      <p:cBhvr>
                                        <p:cTn id="29" dur="1000" fill="hold"/>
                                        <p:tgtEl>
                                          <p:spTgt spid="1332230"/>
                                        </p:tgtEl>
                                        <p:attrNameLst>
                                          <p:attrName>ppt_w</p:attrName>
                                        </p:attrNameLst>
                                      </p:cBhvr>
                                      <p:tavLst>
                                        <p:tav tm="0">
                                          <p:val>
                                            <p:strVal val="#ppt_w*0.70"/>
                                          </p:val>
                                        </p:tav>
                                        <p:tav tm="100000">
                                          <p:val>
                                            <p:strVal val="#ppt_w"/>
                                          </p:val>
                                        </p:tav>
                                      </p:tavLst>
                                    </p:anim>
                                    <p:anim calcmode="lin" valueType="num">
                                      <p:cBhvr>
                                        <p:cTn id="30" dur="1000" fill="hold"/>
                                        <p:tgtEl>
                                          <p:spTgt spid="1332230"/>
                                        </p:tgtEl>
                                        <p:attrNameLst>
                                          <p:attrName>ppt_h</p:attrName>
                                        </p:attrNameLst>
                                      </p:cBhvr>
                                      <p:tavLst>
                                        <p:tav tm="0">
                                          <p:val>
                                            <p:strVal val="#ppt_h"/>
                                          </p:val>
                                        </p:tav>
                                        <p:tav tm="100000">
                                          <p:val>
                                            <p:strVal val="#ppt_h"/>
                                          </p:val>
                                        </p:tav>
                                      </p:tavLst>
                                    </p:anim>
                                    <p:animEffect transition="in" filter="fade">
                                      <p:cBhvr>
                                        <p:cTn id="31" dur="1000"/>
                                        <p:tgtEl>
                                          <p:spTgt spid="133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28" grpId="0" animBg="1"/>
      <p:bldP spid="1332229" grpId="0" animBg="1"/>
      <p:bldP spid="1332230" grpId="0" animBg="1"/>
      <p:bldP spid="133223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10000"/>
              </a:lnSpc>
            </a:pPr>
            <a:r>
              <a:rPr lang="en-US" dirty="0" smtClean="0"/>
              <a:t>Bayesian Networks and Diagnosis</a:t>
            </a:r>
            <a:endParaRPr lang="en-US" dirty="0"/>
          </a:p>
        </p:txBody>
      </p:sp>
      <p:sp>
        <p:nvSpPr>
          <p:cNvPr id="3" name="Subtitle 2"/>
          <p:cNvSpPr>
            <a:spLocks noGrp="1"/>
          </p:cNvSpPr>
          <p:nvPr>
            <p:ph type="subTitle" idx="1"/>
          </p:nvPr>
        </p:nvSpPr>
        <p:spPr>
          <a:xfrm>
            <a:off x="1828800" y="3200400"/>
            <a:ext cx="5334000" cy="990600"/>
          </a:xfrm>
        </p:spPr>
        <p:txBody>
          <a:bodyPr/>
          <a:lstStyle/>
          <a:p>
            <a:r>
              <a:rPr lang="en-US" dirty="0" smtClean="0"/>
              <a:t>Re-Purposing Clinical Data</a:t>
            </a:r>
            <a:endParaRPr lang="en-US" dirty="0"/>
          </a:p>
        </p:txBody>
      </p:sp>
    </p:spTree>
    <p:extLst>
      <p:ext uri="{BB962C8B-B14F-4D97-AF65-F5344CB8AC3E}">
        <p14:creationId xmlns:p14="http://schemas.microsoft.com/office/powerpoint/2010/main" val="402773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14313" y="-60325"/>
            <a:ext cx="8686800"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FFFFF"/>
              </a:buClr>
              <a:buSzPct val="90000"/>
            </a:pPr>
            <a:r>
              <a:rPr lang="en-US" sz="4400" b="1" dirty="0" smtClean="0"/>
              <a:t>Strategic Goals</a:t>
            </a:r>
          </a:p>
        </p:txBody>
      </p:sp>
      <p:sp>
        <p:nvSpPr>
          <p:cNvPr id="9219" name="Rectangle 3"/>
          <p:cNvSpPr>
            <a:spLocks noGrp="1" noChangeArrowheads="1"/>
          </p:cNvSpPr>
          <p:nvPr>
            <p:ph idx="1"/>
          </p:nvPr>
        </p:nvSpPr>
        <p:spPr bwMode="auto">
          <a:xfrm>
            <a:off x="457200" y="10953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dirty="0" smtClean="0"/>
              <a:t>Minimum goal:  Be able to share applications, reports, alerts, protocols, and decision support with ALL customers of our same vendor</a:t>
            </a:r>
          </a:p>
          <a:p>
            <a:endParaRPr lang="en-US" sz="3600" dirty="0" smtClean="0"/>
          </a:p>
          <a:p>
            <a:r>
              <a:rPr lang="en-US" sz="3600" dirty="0" smtClean="0"/>
              <a:t>Maximum goal: Be able to share applications, reports, alerts, protocols, and decision support with anyone in the WORLD</a:t>
            </a:r>
          </a:p>
          <a:p>
            <a:endParaRPr lang="en-US" sz="3600" dirty="0" smtClean="0"/>
          </a:p>
        </p:txBody>
      </p:sp>
    </p:spTree>
    <p:extLst>
      <p:ext uri="{BB962C8B-B14F-4D97-AF65-F5344CB8AC3E}">
        <p14:creationId xmlns:p14="http://schemas.microsoft.com/office/powerpoint/2010/main" val="42783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4" name="Rectangle 2"/>
          <p:cNvSpPr>
            <a:spLocks noGrp="1" noChangeArrowheads="1"/>
          </p:cNvSpPr>
          <p:nvPr>
            <p:ph type="title"/>
          </p:nvPr>
        </p:nvSpPr>
        <p:spPr>
          <a:xfrm>
            <a:off x="304800" y="152400"/>
            <a:ext cx="8458200" cy="1066800"/>
          </a:xfrm>
        </p:spPr>
        <p:txBody>
          <a:bodyPr/>
          <a:lstStyle/>
          <a:p>
            <a:pPr>
              <a:buNone/>
            </a:pPr>
            <a:r>
              <a:rPr lang="en-US" sz="4000" dirty="0">
                <a:latin typeface="Times New Roman" charset="0"/>
              </a:rPr>
              <a:t>The Reverend Thomas Bayes</a:t>
            </a:r>
          </a:p>
        </p:txBody>
      </p:sp>
      <p:sp>
        <p:nvSpPr>
          <p:cNvPr id="945155" name="Rectangle 3"/>
          <p:cNvSpPr>
            <a:spLocks noChangeArrowheads="1"/>
          </p:cNvSpPr>
          <p:nvPr/>
        </p:nvSpPr>
        <p:spPr bwMode="auto">
          <a:xfrm>
            <a:off x="533400" y="4145519"/>
            <a:ext cx="8458200" cy="1645681"/>
          </a:xfrm>
          <a:prstGeom prst="rect">
            <a:avLst/>
          </a:prstGeom>
          <a:noFill/>
          <a:ln w="9525">
            <a:noFill/>
            <a:miter lim="800000"/>
            <a:headEnd/>
            <a:tailEnd/>
          </a:ln>
          <a:effectLst/>
        </p:spPr>
        <p:txBody>
          <a:bodyPr/>
          <a:lstStyle/>
          <a:p>
            <a:pPr>
              <a:spcBef>
                <a:spcPct val="20000"/>
              </a:spcBef>
            </a:pPr>
            <a:r>
              <a:rPr lang="en-US" dirty="0"/>
              <a:t>Bayes set out his theory of probability in 1764. </a:t>
            </a:r>
            <a:r>
              <a:rPr lang="en-US" dirty="0" smtClean="0"/>
              <a:t>At that time, Richard </a:t>
            </a:r>
            <a:r>
              <a:rPr lang="en-US" dirty="0"/>
              <a:t>Price, a friend of Bayes, discovered two unpublished essays among </a:t>
            </a:r>
            <a:r>
              <a:rPr lang="en-US" dirty="0" err="1"/>
              <a:t>Bayes's</a:t>
            </a:r>
            <a:r>
              <a:rPr lang="en-US" dirty="0"/>
              <a:t> papers which he forwarded to the Royal Society.</a:t>
            </a:r>
            <a:r>
              <a:rPr lang="en-US" i="1" dirty="0"/>
              <a:t> </a:t>
            </a:r>
          </a:p>
        </p:txBody>
      </p:sp>
      <p:pic>
        <p:nvPicPr>
          <p:cNvPr id="50181" name="Picture 4" descr="Ba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219200"/>
            <a:ext cx="206145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5"/>
          <p:cNvSpPr>
            <a:spLocks noChangeArrowheads="1"/>
          </p:cNvSpPr>
          <p:nvPr/>
        </p:nvSpPr>
        <p:spPr bwMode="auto">
          <a:xfrm>
            <a:off x="304800" y="3505200"/>
            <a:ext cx="1587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lgn="ctr">
              <a:spcBef>
                <a:spcPct val="20000"/>
              </a:spcBef>
            </a:pPr>
            <a:r>
              <a:rPr lang="en-US" sz="2000" i="1">
                <a:effectLst/>
              </a:rPr>
              <a:t>1702 to 1761 </a:t>
            </a:r>
          </a:p>
        </p:txBody>
      </p:sp>
      <p:pic>
        <p:nvPicPr>
          <p:cNvPr id="501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3864" y="990599"/>
            <a:ext cx="6508752" cy="3048001"/>
          </a:xfrm>
          <a:prstGeom prst="rect">
            <a:avLst/>
          </a:prstGeom>
          <a:noFill/>
          <a:ln w="12700" cmpd="sng">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6070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7A807852-0181-45A8-8916-DC8EA555B7B9}" type="slidenum">
              <a:rPr lang="en-US" sz="1200" smtClean="0">
                <a:latin typeface="Arial" pitchFamily="34" charset="0"/>
              </a:rPr>
              <a:pPr algn="r"/>
              <a:t>90</a:t>
            </a:fld>
            <a:endParaRPr lang="en-US" sz="1200" smtClean="0">
              <a:latin typeface="Arial" pitchFamily="34" charset="0"/>
            </a:endParaRPr>
          </a:p>
        </p:txBody>
      </p:sp>
      <p:sp>
        <p:nvSpPr>
          <p:cNvPr id="10243" name="Rectangle 2"/>
          <p:cNvSpPr>
            <a:spLocks noGrp="1" noChangeArrowheads="1"/>
          </p:cNvSpPr>
          <p:nvPr>
            <p:ph type="ctrTitle"/>
          </p:nvPr>
        </p:nvSpPr>
        <p:spPr bwMode="auto">
          <a:xfrm>
            <a:off x="685800" y="2286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700" smtClean="0"/>
              <a:t>Why do we need detailed clinical models?</a:t>
            </a:r>
          </a:p>
        </p:txBody>
      </p:sp>
      <p:sp>
        <p:nvSpPr>
          <p:cNvPr id="10244" name="Rectangle 3"/>
          <p:cNvSpPr>
            <a:spLocks noGrp="1" noChangeArrowheads="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6581700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3FA93A57-421E-45C4-8C7E-DA08B6C1D4E4}" type="slidenum">
              <a:rPr lang="en-US" sz="1200" smtClean="0">
                <a:latin typeface="Arial" pitchFamily="34" charset="0"/>
              </a:rPr>
              <a:pPr algn="r"/>
              <a:t>91</a:t>
            </a:fld>
            <a:endParaRPr lang="en-US" sz="1200" smtClean="0">
              <a:latin typeface="Arial" pitchFamily="34" charset="0"/>
            </a:endParaRPr>
          </a:p>
        </p:txBody>
      </p:sp>
      <p:sp>
        <p:nvSpPr>
          <p:cNvPr id="15363" name="Rectangle 2"/>
          <p:cNvSpPr>
            <a:spLocks noGrp="1" noChangeArrowheads="1"/>
          </p:cNvSpPr>
          <p:nvPr>
            <p:ph type="title"/>
          </p:nvPr>
        </p:nvSpPr>
        <p:spPr bwMode="auto">
          <a:xfrm>
            <a:off x="685800" y="285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Model  fragment in XML</a:t>
            </a:r>
          </a:p>
        </p:txBody>
      </p:sp>
      <p:sp>
        <p:nvSpPr>
          <p:cNvPr id="15364" name="Rectangle 3"/>
          <p:cNvSpPr>
            <a:spLocks noGrp="1" noChangeArrowheads="1"/>
          </p:cNvSpPr>
          <p:nvPr>
            <p:ph type="body" idx="1"/>
          </p:nvPr>
        </p:nvSpPr>
        <p:spPr bwMode="auto">
          <a:xfrm>
            <a:off x="1143000" y="838201"/>
            <a:ext cx="7358063" cy="5181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lgn="just" defTabSz="914400">
              <a:lnSpc>
                <a:spcPct val="73000"/>
              </a:lnSpc>
              <a:buClr>
                <a:schemeClr val="tx1"/>
              </a:buClr>
              <a:buFontTx/>
              <a:buNone/>
            </a:pPr>
            <a:r>
              <a:rPr lang="en-US" sz="2000" b="1" u="sng" dirty="0" smtClean="0">
                <a:cs typeface="Times New Roman" pitchFamily="18" charset="0"/>
              </a:rPr>
              <a:t>Pre-coordinated representation</a:t>
            </a:r>
          </a:p>
          <a:p>
            <a:pPr marL="342900" indent="-342900" algn="just" defTabSz="914400">
              <a:lnSpc>
                <a:spcPct val="90000"/>
              </a:lnSpc>
              <a:spcBef>
                <a:spcPct val="0"/>
              </a:spcBef>
              <a:buClr>
                <a:schemeClr val="tx1"/>
              </a:buClr>
              <a:buFontTx/>
              <a:buNone/>
            </a:pPr>
            <a:r>
              <a:rPr lang="en-US" sz="2000" dirty="0" smtClean="0">
                <a:cs typeface="Times New Roman" pitchFamily="18" charset="0"/>
              </a:rPr>
              <a:t>&lt;observation&gt;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&lt;cd&gt;</a:t>
            </a:r>
            <a:r>
              <a:rPr lang="en-US" sz="2000" b="1" dirty="0" smtClean="0">
                <a:solidFill>
                  <a:schemeClr val="tx2"/>
                </a:solidFill>
              </a:rPr>
              <a:t>Dry weight</a:t>
            </a:r>
            <a:r>
              <a:rPr lang="en-US" sz="2000" b="1" dirty="0" smtClean="0">
                <a:solidFill>
                  <a:srgbClr val="FA1A02"/>
                </a:solidFill>
              </a:rPr>
              <a:t> </a:t>
            </a:r>
            <a:r>
              <a:rPr lang="en-US" sz="2000" dirty="0" smtClean="0">
                <a:cs typeface="Times New Roman" pitchFamily="18" charset="0"/>
              </a:rPr>
              <a:t> </a:t>
            </a:r>
            <a:r>
              <a:rPr lang="en-US" sz="2000" i="1" dirty="0" smtClean="0">
                <a:cs typeface="Times New Roman" pitchFamily="18" charset="0"/>
              </a:rPr>
              <a:t>(LOINC 8340-2)</a:t>
            </a:r>
            <a:r>
              <a:rPr lang="en-US" sz="2000" dirty="0" smtClean="0">
                <a:cs typeface="Times New Roman" pitchFamily="18" charset="0"/>
              </a:rPr>
              <a:t> &lt;/cd&gt;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&lt;value&gt;</a:t>
            </a:r>
            <a:r>
              <a:rPr lang="en-US" sz="2000" b="1" dirty="0" smtClean="0">
                <a:solidFill>
                  <a:srgbClr val="66CCFF"/>
                </a:solidFill>
              </a:rPr>
              <a:t>70 kg</a:t>
            </a:r>
            <a:r>
              <a:rPr lang="en-US" sz="2000" dirty="0" smtClean="0">
                <a:cs typeface="Times New Roman" pitchFamily="18" charset="0"/>
              </a:rPr>
              <a:t>&lt;/value&gt;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&lt;/observation&gt;</a:t>
            </a:r>
          </a:p>
          <a:p>
            <a:pPr marL="342900" indent="-342900" algn="just" defTabSz="914400">
              <a:lnSpc>
                <a:spcPct val="73000"/>
              </a:lnSpc>
              <a:buClr>
                <a:schemeClr val="tx1"/>
              </a:buClr>
              <a:buFontTx/>
              <a:buNone/>
            </a:pPr>
            <a:r>
              <a:rPr lang="en-US" sz="2000" b="1" u="sng" dirty="0" smtClean="0">
                <a:cs typeface="Times New Roman" pitchFamily="18" charset="0"/>
              </a:rPr>
              <a:t>Post-coordinated (compositional) representation</a:t>
            </a:r>
            <a:endParaRPr lang="en-US" sz="2000" b="1" dirty="0" smtClean="0">
              <a:cs typeface="Times New Roman" pitchFamily="18" charset="0"/>
            </a:endParaRPr>
          </a:p>
          <a:p>
            <a:pPr marL="342900" indent="-342900" algn="just" defTabSz="914400">
              <a:lnSpc>
                <a:spcPct val="90000"/>
              </a:lnSpc>
              <a:spcBef>
                <a:spcPct val="0"/>
              </a:spcBef>
              <a:buClr>
                <a:schemeClr val="tx1"/>
              </a:buClr>
              <a:buFontTx/>
              <a:buNone/>
            </a:pPr>
            <a:r>
              <a:rPr lang="en-US" sz="2000" dirty="0" smtClean="0">
                <a:cs typeface="Times New Roman" pitchFamily="18" charset="0"/>
              </a:rPr>
              <a:t>&lt;observation&gt;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&lt;cd&gt;</a:t>
            </a:r>
            <a:r>
              <a:rPr lang="en-US" sz="2000" b="1" dirty="0" smtClean="0">
                <a:solidFill>
                  <a:schemeClr val="tx2"/>
                </a:solidFill>
              </a:rPr>
              <a:t>Weight </a:t>
            </a:r>
            <a:r>
              <a:rPr lang="en-US" sz="2000" i="1" dirty="0" smtClean="0">
                <a:cs typeface="Times New Roman" pitchFamily="18" charset="0"/>
              </a:rPr>
              <a:t>(LOINC 3141-9)</a:t>
            </a:r>
            <a:r>
              <a:rPr lang="en-US" sz="2000" dirty="0" smtClean="0">
                <a:cs typeface="Times New Roman" pitchFamily="18" charset="0"/>
              </a:rPr>
              <a:t> &lt;/cd&gt;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&lt;qualifier&gt;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&lt;cd&gt; </a:t>
            </a:r>
            <a:r>
              <a:rPr lang="en-US" sz="2000" b="1" dirty="0" smtClean="0">
                <a:solidFill>
                  <a:schemeClr val="tx2"/>
                </a:solidFill>
              </a:rPr>
              <a:t>Weight type</a:t>
            </a:r>
            <a:r>
              <a:rPr lang="en-US" sz="2000" dirty="0" smtClean="0">
                <a:cs typeface="Times New Roman" pitchFamily="18" charset="0"/>
              </a:rPr>
              <a:t> </a:t>
            </a:r>
            <a:r>
              <a:rPr lang="en-US" sz="2000" i="1" dirty="0" smtClean="0">
                <a:cs typeface="Times New Roman" pitchFamily="18" charset="0"/>
              </a:rPr>
              <a:t>(LOINC 8337-8)</a:t>
            </a:r>
            <a:r>
              <a:rPr lang="en-US" sz="2000" dirty="0" smtClean="0">
                <a:cs typeface="Times New Roman" pitchFamily="18" charset="0"/>
              </a:rPr>
              <a:t> &lt;/cd&gt;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&lt;value&gt; </a:t>
            </a:r>
            <a:r>
              <a:rPr lang="en-US" sz="2000" b="1" dirty="0" smtClean="0">
                <a:solidFill>
                  <a:srgbClr val="66CCFF"/>
                </a:solidFill>
              </a:rPr>
              <a:t>Dry</a:t>
            </a:r>
            <a:r>
              <a:rPr lang="en-US" sz="2000" b="1" dirty="0" smtClean="0">
                <a:solidFill>
                  <a:srgbClr val="0000CC"/>
                </a:solidFill>
              </a:rPr>
              <a:t> </a:t>
            </a:r>
            <a:r>
              <a:rPr lang="en-US" sz="2000" i="1" dirty="0" smtClean="0">
                <a:cs typeface="Times New Roman" pitchFamily="18" charset="0"/>
              </a:rPr>
              <a:t>(SNOMED CT 13880007)</a:t>
            </a:r>
            <a:r>
              <a:rPr lang="en-US" sz="2000" dirty="0" smtClean="0">
                <a:cs typeface="Times New Roman" pitchFamily="18" charset="0"/>
              </a:rPr>
              <a:t> &lt;/value&gt;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&lt;qualifier&gt;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  &lt;value&gt;</a:t>
            </a:r>
            <a:r>
              <a:rPr lang="en-US" sz="2000" b="1" dirty="0" smtClean="0">
                <a:solidFill>
                  <a:srgbClr val="66CCFF"/>
                </a:solidFill>
              </a:rPr>
              <a:t>70 kg</a:t>
            </a:r>
            <a:r>
              <a:rPr lang="en-US" sz="2000" dirty="0" smtClean="0">
                <a:cs typeface="Times New Roman" pitchFamily="18" charset="0"/>
              </a:rPr>
              <a:t>&lt;/value&gt;</a:t>
            </a:r>
          </a:p>
          <a:p>
            <a:pPr marL="342900" indent="-342900" algn="just" defTabSz="914400">
              <a:lnSpc>
                <a:spcPct val="90000"/>
              </a:lnSpc>
              <a:spcBef>
                <a:spcPct val="0"/>
              </a:spcBef>
              <a:buClr>
                <a:schemeClr val="tx1"/>
              </a:buClr>
              <a:buFontTx/>
              <a:buNone/>
            </a:pPr>
            <a:r>
              <a:rPr lang="en-US" sz="2000" dirty="0" smtClean="0">
                <a:cs typeface="Times New Roman" pitchFamily="18" charset="0"/>
              </a:rPr>
              <a:t>&lt;/observation&gt;</a:t>
            </a:r>
            <a:endParaRPr lang="en-US" sz="2000" dirty="0" smtClean="0"/>
          </a:p>
        </p:txBody>
      </p:sp>
    </p:spTree>
    <p:extLst>
      <p:ext uri="{BB962C8B-B14F-4D97-AF65-F5344CB8AC3E}">
        <p14:creationId xmlns:p14="http://schemas.microsoft.com/office/powerpoint/2010/main" val="2579904749"/>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172A3ED3-7919-4E9D-953B-31FE6D32FC9B}" type="slidenum">
              <a:rPr lang="en-US" sz="1200" smtClean="0">
                <a:latin typeface="Arial" pitchFamily="34" charset="0"/>
              </a:rPr>
              <a:pPr algn="r"/>
              <a:t>92</a:t>
            </a:fld>
            <a:endParaRPr lang="en-US" sz="1200" smtClean="0">
              <a:latin typeface="Arial" pitchFamily="34" charset="0"/>
            </a:endParaRPr>
          </a:p>
        </p:txBody>
      </p:sp>
      <p:sp>
        <p:nvSpPr>
          <p:cNvPr id="19459" name="Rectangle 4"/>
          <p:cNvSpPr>
            <a:spLocks noGrp="1" noChangeArrowheads="1"/>
          </p:cNvSpPr>
          <p:nvPr>
            <p:ph type="title"/>
          </p:nvPr>
        </p:nvSpPr>
        <p:spPr bwMode="auto">
          <a:xfrm>
            <a:off x="685800" y="38100"/>
            <a:ext cx="7696200" cy="800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More complicated items:</a:t>
            </a:r>
          </a:p>
        </p:txBody>
      </p:sp>
      <p:sp>
        <p:nvSpPr>
          <p:cNvPr id="19460" name="Rectangle 5"/>
          <p:cNvSpPr>
            <a:spLocks noGrp="1" noChangeArrowheads="1"/>
          </p:cNvSpPr>
          <p:nvPr>
            <p:ph type="body" idx="1"/>
          </p:nvPr>
        </p:nvSpPr>
        <p:spPr bwMode="auto">
          <a:xfrm>
            <a:off x="685800" y="914400"/>
            <a:ext cx="7772400" cy="537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Signs, symptoms</a:t>
            </a:r>
          </a:p>
          <a:p>
            <a:r>
              <a:rPr lang="en-US" dirty="0" smtClean="0"/>
              <a:t>Diagnoses</a:t>
            </a:r>
          </a:p>
          <a:p>
            <a:r>
              <a:rPr lang="en-US" dirty="0" smtClean="0"/>
              <a:t>Problem list</a:t>
            </a:r>
          </a:p>
          <a:p>
            <a:r>
              <a:rPr lang="en-US" dirty="0" smtClean="0"/>
              <a:t>Family History</a:t>
            </a:r>
          </a:p>
          <a:p>
            <a:r>
              <a:rPr lang="en-US" dirty="0" smtClean="0"/>
              <a:t>Use of negation – “No Family </a:t>
            </a:r>
            <a:r>
              <a:rPr lang="en-US" dirty="0" err="1" smtClean="0"/>
              <a:t>Hx</a:t>
            </a:r>
            <a:r>
              <a:rPr lang="en-US" dirty="0" smtClean="0"/>
              <a:t> of Cancer”</a:t>
            </a:r>
          </a:p>
          <a:p>
            <a:r>
              <a:rPr lang="en-US" dirty="0" smtClean="0"/>
              <a:t>Description of a heart murmur</a:t>
            </a:r>
          </a:p>
          <a:p>
            <a:r>
              <a:rPr lang="en-US" dirty="0" smtClean="0"/>
              <a:t>Description of breath sounds</a:t>
            </a:r>
          </a:p>
          <a:p>
            <a:pPr lvl="1"/>
            <a:r>
              <a:rPr lang="en-US" dirty="0" smtClean="0"/>
              <a:t>“</a:t>
            </a:r>
            <a:r>
              <a:rPr lang="en-US" dirty="0" err="1" smtClean="0"/>
              <a:t>Rales</a:t>
            </a:r>
            <a:r>
              <a:rPr lang="en-US" dirty="0" smtClean="0"/>
              <a:t> in right and left upper lobes”</a:t>
            </a:r>
          </a:p>
          <a:p>
            <a:pPr lvl="1"/>
            <a:r>
              <a:rPr lang="en-US" dirty="0" smtClean="0"/>
              <a:t>“</a:t>
            </a:r>
            <a:r>
              <a:rPr lang="en-US" dirty="0" err="1" smtClean="0"/>
              <a:t>Rales</a:t>
            </a:r>
            <a:r>
              <a:rPr lang="en-US" dirty="0" smtClean="0"/>
              <a:t>, rhonchi, and </a:t>
            </a:r>
            <a:r>
              <a:rPr lang="en-US" dirty="0" err="1" smtClean="0"/>
              <a:t>egophony</a:t>
            </a:r>
            <a:r>
              <a:rPr lang="en-US" dirty="0" smtClean="0"/>
              <a:t> in right lower lobe”</a:t>
            </a:r>
          </a:p>
        </p:txBody>
      </p:sp>
    </p:spTree>
    <p:extLst>
      <p:ext uri="{BB962C8B-B14F-4D97-AF65-F5344CB8AC3E}">
        <p14:creationId xmlns:p14="http://schemas.microsoft.com/office/powerpoint/2010/main" val="23248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AA50A73D-613F-4458-9619-27AD7A5B3943}" type="slidenum">
              <a:rPr lang="en-US" sz="1200" smtClean="0">
                <a:latin typeface="Arial" pitchFamily="34" charset="0"/>
              </a:rPr>
              <a:pPr algn="r"/>
              <a:t>93</a:t>
            </a:fld>
            <a:endParaRPr lang="en-US" sz="1200" smtClean="0">
              <a:latin typeface="Arial" pitchFamily="34" charset="0"/>
            </a:endParaRPr>
          </a:p>
        </p:txBody>
      </p:sp>
      <p:sp>
        <p:nvSpPr>
          <p:cNvPr id="20483" name="Rectangle 4"/>
          <p:cNvSpPr>
            <a:spLocks noGrp="1" noChangeArrowheads="1"/>
          </p:cNvSpPr>
          <p:nvPr>
            <p:ph type="title"/>
          </p:nvPr>
        </p:nvSpPr>
        <p:spPr bwMode="auto">
          <a:xfrm>
            <a:off x="685800" y="666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What do we model?</a:t>
            </a:r>
          </a:p>
        </p:txBody>
      </p:sp>
      <p:sp>
        <p:nvSpPr>
          <p:cNvPr id="20484" name="Rectangle 5"/>
          <p:cNvSpPr>
            <a:spLocks noGrp="1" noChangeArrowheads="1"/>
          </p:cNvSpPr>
          <p:nvPr>
            <p:ph type="body" idx="1"/>
          </p:nvPr>
        </p:nvSpPr>
        <p:spPr bwMode="auto">
          <a:xfrm>
            <a:off x="762000" y="762000"/>
            <a:ext cx="8258175" cy="531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All data in the patient’s EMR, including:</a:t>
            </a:r>
          </a:p>
          <a:p>
            <a:pPr lvl="1"/>
            <a:r>
              <a:rPr lang="en-US" dirty="0" smtClean="0"/>
              <a:t>Allergies</a:t>
            </a:r>
          </a:p>
          <a:p>
            <a:pPr lvl="1"/>
            <a:r>
              <a:rPr lang="en-US" dirty="0" smtClean="0"/>
              <a:t>Problem lists</a:t>
            </a:r>
          </a:p>
          <a:p>
            <a:pPr lvl="1"/>
            <a:r>
              <a:rPr lang="en-US" dirty="0" smtClean="0"/>
              <a:t>Laboratory results</a:t>
            </a:r>
          </a:p>
          <a:p>
            <a:pPr lvl="1"/>
            <a:r>
              <a:rPr lang="en-US" dirty="0" smtClean="0"/>
              <a:t>Medication and diagnostic orders</a:t>
            </a:r>
          </a:p>
          <a:p>
            <a:pPr lvl="1"/>
            <a:r>
              <a:rPr lang="en-US" dirty="0" smtClean="0"/>
              <a:t>Medication administration</a:t>
            </a:r>
          </a:p>
          <a:p>
            <a:pPr lvl="1"/>
            <a:r>
              <a:rPr lang="en-US" dirty="0" smtClean="0"/>
              <a:t>Physical exam and clinical measurements</a:t>
            </a:r>
          </a:p>
          <a:p>
            <a:pPr lvl="1"/>
            <a:r>
              <a:rPr lang="en-US" dirty="0" smtClean="0"/>
              <a:t>Signs, symptoms, diagnoses</a:t>
            </a:r>
          </a:p>
          <a:p>
            <a:pPr lvl="1"/>
            <a:r>
              <a:rPr lang="en-US" dirty="0" smtClean="0"/>
              <a:t>Clinical documents</a:t>
            </a:r>
          </a:p>
          <a:p>
            <a:pPr lvl="1"/>
            <a:r>
              <a:rPr lang="en-US" dirty="0" smtClean="0"/>
              <a:t>Procedures</a:t>
            </a:r>
          </a:p>
          <a:p>
            <a:pPr lvl="1"/>
            <a:r>
              <a:rPr lang="en-US" dirty="0" smtClean="0"/>
              <a:t>Family history, medical history and review of symptoms</a:t>
            </a:r>
          </a:p>
        </p:txBody>
      </p:sp>
    </p:spTree>
    <p:extLst>
      <p:ext uri="{BB962C8B-B14F-4D97-AF65-F5344CB8AC3E}">
        <p14:creationId xmlns:p14="http://schemas.microsoft.com/office/powerpoint/2010/main" val="156168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30213" y="0"/>
            <a:ext cx="8229600" cy="83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FFFFF"/>
              </a:buClr>
              <a:buSzPct val="90000"/>
            </a:pPr>
            <a:r>
              <a:rPr lang="en-US" sz="4000" b="1" dirty="0" smtClean="0"/>
              <a:t>Clinical System Approach</a:t>
            </a:r>
          </a:p>
        </p:txBody>
      </p:sp>
      <p:sp>
        <p:nvSpPr>
          <p:cNvPr id="7171" name="Rectangle 3"/>
          <p:cNvSpPr>
            <a:spLocks noGrp="1" noChangeArrowheads="1"/>
          </p:cNvSpPr>
          <p:nvPr>
            <p:ph idx="1"/>
          </p:nvPr>
        </p:nvSpPr>
        <p:spPr bwMode="auto">
          <a:xfrm>
            <a:off x="471488" y="1244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Tx/>
              <a:buNone/>
            </a:pPr>
            <a:r>
              <a:rPr lang="en-US" sz="4800" smtClean="0"/>
              <a:t>Intermountain can only provide the highest quality, lowest cost health care with the use of advanced clinical decision support systems integrated into frontline workflow</a:t>
            </a:r>
          </a:p>
        </p:txBody>
      </p:sp>
    </p:spTree>
    <p:extLst>
      <p:ext uri="{BB962C8B-B14F-4D97-AF65-F5344CB8AC3E}">
        <p14:creationId xmlns:p14="http://schemas.microsoft.com/office/powerpoint/2010/main" val="16411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723900" y="-39688"/>
            <a:ext cx="7772400" cy="628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FFFFF"/>
              </a:buClr>
              <a:buSzPct val="90000"/>
              <a:buFont typeface="Monotype Sorts" pitchFamily="2" charset="2"/>
              <a:buNone/>
            </a:pPr>
            <a:r>
              <a:rPr lang="en-US" sz="4400" b="1" dirty="0" smtClean="0"/>
              <a:t>Decision Support Modules</a:t>
            </a:r>
          </a:p>
        </p:txBody>
      </p:sp>
      <p:sp>
        <p:nvSpPr>
          <p:cNvPr id="8195" name="Rectangle 3"/>
          <p:cNvSpPr>
            <a:spLocks noGrp="1" noChangeArrowheads="1"/>
          </p:cNvSpPr>
          <p:nvPr>
            <p:ph sz="half" idx="1"/>
          </p:nvPr>
        </p:nvSpPr>
        <p:spPr bwMode="auto">
          <a:xfrm>
            <a:off x="685800" y="1027113"/>
            <a:ext cx="3810000" cy="499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smtClean="0"/>
              <a:t>Antibiotic Assistant</a:t>
            </a:r>
          </a:p>
          <a:p>
            <a:r>
              <a:rPr lang="en-US" sz="2500" smtClean="0"/>
              <a:t>Ventilator weaning</a:t>
            </a:r>
          </a:p>
          <a:p>
            <a:r>
              <a:rPr lang="en-US" sz="2500" smtClean="0"/>
              <a:t>ARDS protocols </a:t>
            </a:r>
          </a:p>
          <a:p>
            <a:r>
              <a:rPr lang="en-US" sz="2500" smtClean="0"/>
              <a:t>Nosocomial infection monitoring</a:t>
            </a:r>
          </a:p>
          <a:p>
            <a:r>
              <a:rPr lang="en-US" sz="2500" smtClean="0"/>
              <a:t>MRSA monitoring and control</a:t>
            </a:r>
          </a:p>
          <a:p>
            <a:r>
              <a:rPr lang="en-US" sz="2500" smtClean="0"/>
              <a:t>Prevention of Deep Venous Thrombosis</a:t>
            </a:r>
          </a:p>
          <a:p>
            <a:r>
              <a:rPr lang="en-US" sz="2500" smtClean="0"/>
              <a:t>Infectious disease reporting to public health</a:t>
            </a:r>
          </a:p>
        </p:txBody>
      </p:sp>
      <p:sp>
        <p:nvSpPr>
          <p:cNvPr id="8196" name="Rectangle 4"/>
          <p:cNvSpPr>
            <a:spLocks noGrp="1" noChangeArrowheads="1"/>
          </p:cNvSpPr>
          <p:nvPr>
            <p:ph sz="half" idx="2"/>
          </p:nvPr>
        </p:nvSpPr>
        <p:spPr bwMode="auto">
          <a:xfrm>
            <a:off x="4648200" y="1041400"/>
            <a:ext cx="4114800" cy="486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smtClean="0"/>
              <a:t>Diabetic care</a:t>
            </a:r>
          </a:p>
          <a:p>
            <a:r>
              <a:rPr lang="en-US" sz="2500" smtClean="0"/>
              <a:t>Pre-op antibiotics</a:t>
            </a:r>
          </a:p>
          <a:p>
            <a:r>
              <a:rPr lang="en-US" sz="2500" smtClean="0"/>
              <a:t>ICU glucose protocols</a:t>
            </a:r>
          </a:p>
          <a:p>
            <a:r>
              <a:rPr lang="en-US" sz="2500" smtClean="0"/>
              <a:t>Ventilator disconnect</a:t>
            </a:r>
          </a:p>
          <a:p>
            <a:r>
              <a:rPr lang="en-US" sz="2500" smtClean="0"/>
              <a:t>Infusion pump errors</a:t>
            </a:r>
          </a:p>
          <a:p>
            <a:r>
              <a:rPr lang="en-US" sz="2500" smtClean="0"/>
              <a:t>Lab alerts</a:t>
            </a:r>
          </a:p>
          <a:p>
            <a:r>
              <a:rPr lang="en-US" sz="2500" smtClean="0"/>
              <a:t>Blood ordering</a:t>
            </a:r>
          </a:p>
          <a:p>
            <a:r>
              <a:rPr lang="en-US" sz="2500" smtClean="0"/>
              <a:t>Order sets</a:t>
            </a:r>
          </a:p>
          <a:p>
            <a:r>
              <a:rPr lang="en-US" sz="2500" smtClean="0"/>
              <a:t>Patient worksheets</a:t>
            </a:r>
          </a:p>
          <a:p>
            <a:r>
              <a:rPr lang="en-US" sz="2500" smtClean="0"/>
              <a:t>Post MI discharge meds</a:t>
            </a:r>
          </a:p>
        </p:txBody>
      </p:sp>
    </p:spTree>
    <p:extLst>
      <p:ext uri="{BB962C8B-B14F-4D97-AF65-F5344CB8AC3E}">
        <p14:creationId xmlns:p14="http://schemas.microsoft.com/office/powerpoint/2010/main" val="1290706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BCA147C5-DF70-4155-87C7-53050A9CE08C}" type="slidenum">
              <a:rPr lang="en-US" sz="1200" smtClean="0">
                <a:latin typeface="Arial" pitchFamily="34" charset="0"/>
              </a:rPr>
              <a:pPr algn="r"/>
              <a:t>96</a:t>
            </a:fld>
            <a:endParaRPr lang="en-US" sz="1200" smtClean="0">
              <a:latin typeface="Arial" pitchFamily="34" charset="0"/>
            </a:endParaRPr>
          </a:p>
        </p:txBody>
      </p:sp>
      <p:sp>
        <p:nvSpPr>
          <p:cNvPr id="21507" name="Rectangle 4"/>
          <p:cNvSpPr>
            <a:spLocks noGrp="1" noChangeArrowheads="1"/>
          </p:cNvSpPr>
          <p:nvPr>
            <p:ph type="title"/>
          </p:nvPr>
        </p:nvSpPr>
        <p:spPr bwMode="auto">
          <a:xfrm>
            <a:off x="685800" y="1047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How are the models used in an EMR?</a:t>
            </a:r>
          </a:p>
        </p:txBody>
      </p:sp>
      <p:sp>
        <p:nvSpPr>
          <p:cNvPr id="21508" name="Rectangle 5"/>
          <p:cNvSpPr>
            <a:spLocks noGrp="1" noChangeArrowheads="1"/>
          </p:cNvSpPr>
          <p:nvPr>
            <p:ph type="body" idx="1"/>
          </p:nvPr>
        </p:nvSpPr>
        <p:spPr bwMode="auto">
          <a:xfrm>
            <a:off x="738187" y="1143000"/>
            <a:ext cx="8329613" cy="5087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400" dirty="0" smtClean="0"/>
              <a:t>Data entry screens, flow sheets, reports, ad hoc queries</a:t>
            </a:r>
          </a:p>
          <a:p>
            <a:pPr lvl="1">
              <a:lnSpc>
                <a:spcPct val="90000"/>
              </a:lnSpc>
            </a:pPr>
            <a:r>
              <a:rPr lang="en-US" dirty="0" smtClean="0"/>
              <a:t>Basis for application access to clinical data</a:t>
            </a:r>
          </a:p>
          <a:p>
            <a:pPr>
              <a:lnSpc>
                <a:spcPct val="90000"/>
              </a:lnSpc>
            </a:pPr>
            <a:r>
              <a:rPr lang="en-US" sz="2400" dirty="0" smtClean="0"/>
              <a:t>Computer-to-Computer Interfaces</a:t>
            </a:r>
          </a:p>
          <a:p>
            <a:pPr lvl="1">
              <a:lnSpc>
                <a:spcPct val="90000"/>
              </a:lnSpc>
            </a:pPr>
            <a:r>
              <a:rPr lang="en-US" dirty="0" smtClean="0"/>
              <a:t>Creation of maps from departmental/external system models to the standard database model</a:t>
            </a:r>
          </a:p>
          <a:p>
            <a:pPr>
              <a:lnSpc>
                <a:spcPct val="90000"/>
              </a:lnSpc>
            </a:pPr>
            <a:r>
              <a:rPr lang="en-US" sz="2400" dirty="0" smtClean="0"/>
              <a:t>Core data storage services</a:t>
            </a:r>
          </a:p>
          <a:p>
            <a:pPr lvl="1">
              <a:lnSpc>
                <a:spcPct val="90000"/>
              </a:lnSpc>
            </a:pPr>
            <a:r>
              <a:rPr lang="en-US" dirty="0" smtClean="0"/>
              <a:t>Validation of data as it is stored in the database</a:t>
            </a:r>
          </a:p>
          <a:p>
            <a:pPr>
              <a:lnSpc>
                <a:spcPct val="90000"/>
              </a:lnSpc>
            </a:pPr>
            <a:r>
              <a:rPr lang="en-US" sz="2400" dirty="0" smtClean="0"/>
              <a:t>Decision logic</a:t>
            </a:r>
          </a:p>
          <a:p>
            <a:pPr lvl="1">
              <a:lnSpc>
                <a:spcPct val="90000"/>
              </a:lnSpc>
            </a:pPr>
            <a:r>
              <a:rPr lang="en-US" dirty="0" smtClean="0"/>
              <a:t>Basis for referencing data in decision support logic</a:t>
            </a:r>
          </a:p>
          <a:p>
            <a:pPr>
              <a:lnSpc>
                <a:spcPct val="90000"/>
              </a:lnSpc>
            </a:pPr>
            <a:r>
              <a:rPr lang="en-US" sz="2400" dirty="0" smtClean="0"/>
              <a:t>Does </a:t>
            </a:r>
            <a:r>
              <a:rPr lang="en-US" sz="2400" b="1" i="1" u="sng" dirty="0" smtClean="0"/>
              <a:t>NOT</a:t>
            </a:r>
            <a:r>
              <a:rPr lang="en-US" sz="2400" dirty="0" smtClean="0"/>
              <a:t> dictate physical storage strategy</a:t>
            </a:r>
          </a:p>
        </p:txBody>
      </p:sp>
    </p:spTree>
    <p:extLst>
      <p:ext uri="{BB962C8B-B14F-4D97-AF65-F5344CB8AC3E}">
        <p14:creationId xmlns:p14="http://schemas.microsoft.com/office/powerpoint/2010/main" val="16647341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294967295"/>
          </p:nvPr>
        </p:nvSpPr>
        <p:spPr>
          <a:xfrm>
            <a:off x="8137525" y="6429375"/>
            <a:ext cx="949325" cy="3079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2200">
                <a:solidFill>
                  <a:schemeClr val="tx1"/>
                </a:solidFill>
                <a:latin typeface="Times New Roman" pitchFamily="18" charset="0"/>
              </a:defRPr>
            </a:lvl1pPr>
            <a:lvl2pPr marL="742950" indent="-285750" algn="ctr" eaLnBrk="0" hangingPunct="0">
              <a:defRPr sz="2200">
                <a:solidFill>
                  <a:schemeClr val="tx1"/>
                </a:solidFill>
                <a:latin typeface="Times New Roman" pitchFamily="18" charset="0"/>
              </a:defRPr>
            </a:lvl2pPr>
            <a:lvl3pPr marL="1143000" indent="-228600" algn="ctr" eaLnBrk="0" hangingPunct="0">
              <a:defRPr sz="2200">
                <a:solidFill>
                  <a:schemeClr val="tx1"/>
                </a:solidFill>
                <a:latin typeface="Times New Roman" pitchFamily="18" charset="0"/>
              </a:defRPr>
            </a:lvl3pPr>
            <a:lvl4pPr marL="1600200" indent="-228600" algn="ctr" eaLnBrk="0" hangingPunct="0">
              <a:defRPr sz="2200">
                <a:solidFill>
                  <a:schemeClr val="tx1"/>
                </a:solidFill>
                <a:latin typeface="Times New Roman" pitchFamily="18" charset="0"/>
              </a:defRPr>
            </a:lvl4pPr>
            <a:lvl5pPr marL="2057400" indent="-228600" algn="ctr" eaLnBrk="0" hangingPunct="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r"/>
            <a:r>
              <a:rPr lang="en-US" sz="1200" smtClean="0">
                <a:latin typeface="Arial" pitchFamily="34" charset="0"/>
              </a:rPr>
              <a:t>  # </a:t>
            </a:r>
            <a:fld id="{FEFE33F2-D579-4B9B-BF30-4C14C4AC8FED}" type="slidenum">
              <a:rPr lang="en-US" sz="1200" smtClean="0">
                <a:latin typeface="Arial" pitchFamily="34" charset="0"/>
              </a:rPr>
              <a:pPr algn="r"/>
              <a:t>97</a:t>
            </a:fld>
            <a:endParaRPr lang="en-US" sz="1200" smtClean="0">
              <a:latin typeface="Arial" pitchFamily="34" charset="0"/>
            </a:endParaRPr>
          </a:p>
        </p:txBody>
      </p:sp>
      <p:sp>
        <p:nvSpPr>
          <p:cNvPr id="12291" name="Rectangle 2"/>
          <p:cNvSpPr>
            <a:spLocks noGrp="1" noChangeArrowheads="1"/>
          </p:cNvSpPr>
          <p:nvPr>
            <p:ph type="title"/>
          </p:nvPr>
        </p:nvSpPr>
        <p:spPr bwMode="auto">
          <a:xfrm>
            <a:off x="685800" y="-1159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t> Need for a standard model</a:t>
            </a:r>
          </a:p>
        </p:txBody>
      </p:sp>
      <p:sp>
        <p:nvSpPr>
          <p:cNvPr id="12292" name="Rectangle 3"/>
          <p:cNvSpPr>
            <a:spLocks noGrp="1" noChangeArrowheads="1"/>
          </p:cNvSpPr>
          <p:nvPr>
            <p:ph type="body" idx="1"/>
          </p:nvPr>
        </p:nvSpPr>
        <p:spPr bwMode="auto">
          <a:xfrm>
            <a:off x="381000" y="762000"/>
            <a:ext cx="8459788" cy="5316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defTabSz="914400">
              <a:lnSpc>
                <a:spcPct val="90000"/>
              </a:lnSpc>
            </a:pPr>
            <a:r>
              <a:rPr lang="en-US" sz="2400" smtClean="0"/>
              <a:t>A stack of coded items is ambiguous (SNOMED CT)</a:t>
            </a:r>
          </a:p>
          <a:p>
            <a:pPr marL="403225" lvl="1" indent="-288925" defTabSz="914400">
              <a:lnSpc>
                <a:spcPct val="90000"/>
              </a:lnSpc>
            </a:pPr>
            <a:r>
              <a:rPr lang="en-US" sz="2000" smtClean="0"/>
              <a:t>Numbness of right arm and left leg</a:t>
            </a:r>
          </a:p>
          <a:p>
            <a:pPr marL="857250" lvl="2" indent="-277813" defTabSz="914400">
              <a:lnSpc>
                <a:spcPct val="90000"/>
              </a:lnSpc>
            </a:pPr>
            <a:r>
              <a:rPr lang="en-US" sz="2000" smtClean="0"/>
              <a:t>Numbness (44077006)</a:t>
            </a:r>
          </a:p>
          <a:p>
            <a:pPr marL="857250" lvl="2" indent="-277813" defTabSz="914400">
              <a:lnSpc>
                <a:spcPct val="90000"/>
              </a:lnSpc>
            </a:pPr>
            <a:r>
              <a:rPr lang="en-US" sz="2000" smtClean="0"/>
              <a:t>Right (24028007)</a:t>
            </a:r>
          </a:p>
          <a:p>
            <a:pPr marL="857250" lvl="2" indent="-277813" defTabSz="914400">
              <a:lnSpc>
                <a:spcPct val="90000"/>
              </a:lnSpc>
            </a:pPr>
            <a:r>
              <a:rPr lang="en-US" sz="2000" smtClean="0"/>
              <a:t>Arm (40983000)</a:t>
            </a:r>
          </a:p>
          <a:p>
            <a:pPr marL="857250" lvl="2" indent="-277813" defTabSz="914400">
              <a:lnSpc>
                <a:spcPct val="90000"/>
              </a:lnSpc>
            </a:pPr>
            <a:r>
              <a:rPr lang="en-US" sz="2000" smtClean="0"/>
              <a:t>Left (7771000)</a:t>
            </a:r>
          </a:p>
          <a:p>
            <a:pPr marL="857250" lvl="2" indent="-277813" defTabSz="914400">
              <a:lnSpc>
                <a:spcPct val="90000"/>
              </a:lnSpc>
            </a:pPr>
            <a:r>
              <a:rPr lang="en-US" sz="2000" smtClean="0"/>
              <a:t>Leg (30021000)</a:t>
            </a:r>
          </a:p>
          <a:p>
            <a:pPr marL="403225" lvl="1" indent="-288925" defTabSz="914400">
              <a:lnSpc>
                <a:spcPct val="90000"/>
              </a:lnSpc>
            </a:pPr>
            <a:r>
              <a:rPr lang="en-US" sz="2000" smtClean="0"/>
              <a:t>Numbness of left arm and right leg</a:t>
            </a:r>
          </a:p>
          <a:p>
            <a:pPr marL="857250" lvl="2" indent="-277813" defTabSz="914400">
              <a:lnSpc>
                <a:spcPct val="90000"/>
              </a:lnSpc>
            </a:pPr>
            <a:r>
              <a:rPr lang="en-US" sz="2000" smtClean="0"/>
              <a:t>Numbness (44077006)</a:t>
            </a:r>
          </a:p>
          <a:p>
            <a:pPr marL="857250" lvl="2" indent="-277813" defTabSz="914400">
              <a:lnSpc>
                <a:spcPct val="90000"/>
              </a:lnSpc>
            </a:pPr>
            <a:r>
              <a:rPr lang="en-US" sz="2000" smtClean="0"/>
              <a:t>Left (7771000)</a:t>
            </a:r>
          </a:p>
          <a:p>
            <a:pPr marL="857250" lvl="2" indent="-277813" defTabSz="914400">
              <a:lnSpc>
                <a:spcPct val="90000"/>
              </a:lnSpc>
            </a:pPr>
            <a:r>
              <a:rPr lang="en-US" sz="2000" smtClean="0"/>
              <a:t>Arm (40983000)</a:t>
            </a:r>
          </a:p>
          <a:p>
            <a:pPr marL="857250" lvl="2" indent="-277813" defTabSz="914400">
              <a:lnSpc>
                <a:spcPct val="90000"/>
              </a:lnSpc>
            </a:pPr>
            <a:r>
              <a:rPr lang="en-US" sz="2000" smtClean="0"/>
              <a:t>Right (24028007)</a:t>
            </a:r>
          </a:p>
          <a:p>
            <a:pPr marL="857250" lvl="2" indent="-277813" defTabSz="914400">
              <a:lnSpc>
                <a:spcPct val="90000"/>
              </a:lnSpc>
            </a:pPr>
            <a:r>
              <a:rPr lang="en-US" sz="2000" smtClean="0"/>
              <a:t>Leg (30021000)</a:t>
            </a:r>
          </a:p>
        </p:txBody>
      </p:sp>
    </p:spTree>
    <p:extLst>
      <p:ext uri="{BB962C8B-B14F-4D97-AF65-F5344CB8AC3E}">
        <p14:creationId xmlns:p14="http://schemas.microsoft.com/office/powerpoint/2010/main" val="283920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3250" y="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rgbClr val="FFFFFF"/>
              </a:buClr>
              <a:buSzPct val="90000"/>
            </a:pPr>
            <a:r>
              <a:rPr lang="en-US" smtClean="0"/>
              <a:t>Core Assumptions</a:t>
            </a:r>
          </a:p>
        </p:txBody>
      </p:sp>
      <p:sp>
        <p:nvSpPr>
          <p:cNvPr id="8195" name="Rectangle 3"/>
          <p:cNvSpPr>
            <a:spLocks noGrp="1" noChangeArrowheads="1"/>
          </p:cNvSpPr>
          <p:nvPr>
            <p:ph idx="1"/>
          </p:nvPr>
        </p:nvSpPr>
        <p:spPr bwMode="auto">
          <a:xfrm>
            <a:off x="539750" y="1344613"/>
            <a:ext cx="7989888"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defTabSz="914400">
              <a:spcBef>
                <a:spcPct val="0"/>
              </a:spcBef>
              <a:buFontTx/>
              <a:buNone/>
            </a:pPr>
            <a:r>
              <a:rPr lang="en-US" sz="3400" smtClean="0"/>
              <a:t>‘</a:t>
            </a:r>
            <a:r>
              <a:rPr lang="en-US" sz="3000" smtClean="0"/>
              <a:t>The complexity of modern medicine exceeds the inherent limitations of the unaided human mind.’</a:t>
            </a:r>
          </a:p>
          <a:p>
            <a:pPr marL="342900" indent="-342900" defTabSz="914400">
              <a:spcBef>
                <a:spcPct val="0"/>
              </a:spcBef>
              <a:buFontTx/>
              <a:buNone/>
            </a:pPr>
            <a:r>
              <a:rPr lang="en-US" sz="3000" smtClean="0"/>
              <a:t>	~ </a:t>
            </a:r>
            <a:r>
              <a:rPr lang="en-US" sz="2100" smtClean="0"/>
              <a:t>David M. Eddy, MD, Ph.D.</a:t>
            </a:r>
          </a:p>
          <a:p>
            <a:pPr marL="342900" indent="-342900" algn="ctr" defTabSz="914400">
              <a:spcBef>
                <a:spcPct val="0"/>
              </a:spcBef>
              <a:buFontTx/>
              <a:buNone/>
            </a:pPr>
            <a:endParaRPr lang="en-US" sz="2100" smtClean="0"/>
          </a:p>
          <a:p>
            <a:pPr marL="342900" indent="-342900" defTabSz="914400">
              <a:spcBef>
                <a:spcPct val="0"/>
              </a:spcBef>
              <a:buFontTx/>
              <a:buNone/>
            </a:pPr>
            <a:r>
              <a:rPr lang="en-US" sz="3000" smtClean="0"/>
              <a:t>‘... man is not perfectible.  There are limits to man’s capabilities as an  information  processor that assure the occurrence of random errors in his activities.’</a:t>
            </a:r>
          </a:p>
          <a:p>
            <a:pPr marL="342900" indent="-342900" defTabSz="914400">
              <a:spcBef>
                <a:spcPct val="0"/>
              </a:spcBef>
              <a:buFontTx/>
              <a:buNone/>
            </a:pPr>
            <a:r>
              <a:rPr lang="en-US" sz="3000" smtClean="0"/>
              <a:t>	~ </a:t>
            </a:r>
            <a:r>
              <a:rPr lang="en-US" sz="2100" smtClean="0"/>
              <a:t>Clement J. McDonald, MD</a:t>
            </a:r>
            <a:r>
              <a:rPr lang="en-US" sz="3000" smtClean="0"/>
              <a:t>	</a:t>
            </a:r>
          </a:p>
        </p:txBody>
      </p:sp>
    </p:spTree>
    <p:extLst>
      <p:ext uri="{BB962C8B-B14F-4D97-AF65-F5344CB8AC3E}">
        <p14:creationId xmlns:p14="http://schemas.microsoft.com/office/powerpoint/2010/main" val="349996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20000"/>
              </a:lnSpc>
              <a:spcAft>
                <a:spcPts val="600"/>
              </a:spcAft>
            </a:pPr>
            <a:r>
              <a:rPr lang="en-US" dirty="0" smtClean="0"/>
              <a:t>Ontologies, Concepts, and Probabilities</a:t>
            </a:r>
            <a:endParaRPr lang="en-US" dirty="0"/>
          </a:p>
        </p:txBody>
      </p:sp>
      <p:sp>
        <p:nvSpPr>
          <p:cNvPr id="3" name="Subtitle 2"/>
          <p:cNvSpPr>
            <a:spLocks noGrp="1"/>
          </p:cNvSpPr>
          <p:nvPr>
            <p:ph type="subTitle" idx="1"/>
          </p:nvPr>
        </p:nvSpPr>
        <p:spPr>
          <a:xfrm>
            <a:off x="1828800" y="3200400"/>
            <a:ext cx="5334000" cy="990600"/>
          </a:xfrm>
        </p:spPr>
        <p:txBody>
          <a:bodyPr/>
          <a:lstStyle/>
          <a:p>
            <a:r>
              <a:rPr lang="en-US" dirty="0" smtClean="0"/>
              <a:t>The way from medical concepts to diagnostic models</a:t>
            </a:r>
            <a:endParaRPr lang="en-US" dirty="0"/>
          </a:p>
        </p:txBody>
      </p:sp>
    </p:spTree>
    <p:extLst>
      <p:ext uri="{BB962C8B-B14F-4D97-AF65-F5344CB8AC3E}">
        <p14:creationId xmlns:p14="http://schemas.microsoft.com/office/powerpoint/2010/main" val="178096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F2461"/>
      </a:dk1>
      <a:lt1>
        <a:srgbClr val="2C2C2C"/>
      </a:lt1>
      <a:dk2>
        <a:srgbClr val="0F2461"/>
      </a:dk2>
      <a:lt2>
        <a:srgbClr val="808080"/>
      </a:lt2>
      <a:accent1>
        <a:srgbClr val="97B2BE"/>
      </a:accent1>
      <a:accent2>
        <a:srgbClr val="005DAA"/>
      </a:accent2>
      <a:accent3>
        <a:srgbClr val="E9E2D1"/>
      </a:accent3>
      <a:accent4>
        <a:srgbClr val="0F2461"/>
      </a:accent4>
      <a:accent5>
        <a:srgbClr val="C9D5DB"/>
      </a:accent5>
      <a:accent6>
        <a:srgbClr val="00539A"/>
      </a:accent6>
      <a:hlink>
        <a:srgbClr val="A2A291"/>
      </a:hlink>
      <a:folHlink>
        <a:srgbClr val="66970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F2461"/>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documentManagement>
    <Thumbnail xmlns="22be0be7-9e35-4b01-967c-b1a6133b0a57">
      <Url xmlns="22be0be7-9e35-4b01-967c-b1a6133b0a57">https://documents.intermountain.net/style/Thumbnails/preferred-template.jpg</Url>
      <Description xmlns="22be0be7-9e35-4b01-967c-b1a6133b0a57" xsi:nil="true"/>
    </Thumbnail>
    <Program xmlns="22be0be7-9e35-4b01-967c-b1a6133b0a57">Microsoft PowerPoint</Program>
    <Design_x0020_Style xmlns="22be0be7-9e35-4b01-967c-b1a6133b0a57">Preferred</Design_x0020_Style>
    <Template_x0020_Type xmlns="22be0be7-9e35-4b01-967c-b1a6133b0a57">Presentation</Template_x0020_Type>
    <Description xmlns="281728da-8900-40e4-867f-14504f6023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H Document" ma:contentTypeID="0x0101002AD1DD88DE798E40AFADFC5F01FFECA800DCBF066A63932D4B9C0598AE555FB4E4" ma:contentTypeVersion="15" ma:contentTypeDescription="" ma:contentTypeScope="" ma:versionID="3110546fbb9c1dd13dc1d319f43a767a">
  <xsd:schema xmlns:xsd="http://www.w3.org/2001/XMLSchema" xmlns:xs="http://www.w3.org/2001/XMLSchema" xmlns:p="http://schemas.microsoft.com/office/2006/metadata/properties" xmlns:ns3="281728da-8900-40e4-867f-14504f602392" xmlns:ns4="22be0be7-9e35-4b01-967c-b1a6133b0a57" targetNamespace="http://schemas.microsoft.com/office/2006/metadata/properties" ma:root="true" ma:fieldsID="610cc562e6317b9dc9185f34a71ce1ef" ns3:_="" ns4:_="">
    <xsd:import namespace="281728da-8900-40e4-867f-14504f602392"/>
    <xsd:import namespace="22be0be7-9e35-4b01-967c-b1a6133b0a57"/>
    <xsd:element name="properties">
      <xsd:complexType>
        <xsd:sequence>
          <xsd:element name="documentManagement">
            <xsd:complexType>
              <xsd:all>
                <xsd:element ref="ns3:Description" minOccurs="0"/>
                <xsd:element ref="ns4:Design_x0020_Style" minOccurs="0"/>
                <xsd:element ref="ns4:Template_x0020_Type" minOccurs="0"/>
                <xsd:element ref="ns4:Program" minOccurs="0"/>
                <xsd:element ref="ns4: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728da-8900-40e4-867f-14504f602392" elementFormDefault="qualified">
    <xsd:import namespace="http://schemas.microsoft.com/office/2006/documentManagement/types"/>
    <xsd:import namespace="http://schemas.microsoft.com/office/infopath/2007/PartnerControls"/>
    <xsd:element name="Description" ma:index="3" nillable="true" ma:displayName="Description" ma:description="Short summary describing the document." ma:internalName="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be0be7-9e35-4b01-967c-b1a6133b0a57" elementFormDefault="qualified">
    <xsd:import namespace="http://schemas.microsoft.com/office/2006/documentManagement/types"/>
    <xsd:import namespace="http://schemas.microsoft.com/office/infopath/2007/PartnerControls"/>
    <xsd:element name="Design_x0020_Style" ma:index="11" nillable="true" ma:displayName="Design Style" ma:format="Dropdown" ma:internalName="Design_x0020_Style">
      <xsd:simpleType>
        <xsd:restriction base="dms:Choice">
          <xsd:enumeration value="Basic Arch"/>
          <xsd:enumeration value="Basic Wave"/>
          <xsd:enumeration value="Descending Wave"/>
          <xsd:enumeration value="Preferred"/>
          <xsd:enumeration value="Wavelength"/>
        </xsd:restriction>
      </xsd:simpleType>
    </xsd:element>
    <xsd:element name="Template_x0020_Type" ma:index="12" nillable="true" ma:displayName="Template Type" ma:format="Dropdown" ma:internalName="Template_x0020_Type">
      <xsd:simpleType>
        <xsd:restriction base="dms:Choice">
          <xsd:enumeration value="Agenda"/>
          <xsd:enumeration value="Fax"/>
          <xsd:enumeration value="Letterhead"/>
          <xsd:enumeration value="Memo"/>
          <xsd:enumeration value="Presentation"/>
          <xsd:enumeration value="Thank You Card"/>
        </xsd:restriction>
      </xsd:simpleType>
    </xsd:element>
    <xsd:element name="Program" ma:index="13" nillable="true" ma:displayName="Program" ma:format="Dropdown" ma:internalName="Program">
      <xsd:simpleType>
        <xsd:restriction base="dms:Choice">
          <xsd:enumeration value="Adobe Illustrator"/>
          <xsd:enumeration value="Adobe InDesign"/>
          <xsd:enumeration value="Adobe Photoshop"/>
          <xsd:enumeration value="KeyNote"/>
          <xsd:enumeration value="Microsoft PowerPoint"/>
          <xsd:enumeration value="Microsoft Word"/>
        </xsd:restriction>
      </xsd:simpleType>
    </xsd:element>
    <xsd:element name="Thumbnail" ma:index="14"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ma:index="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9FF8E-B090-4077-8EF3-107E1E1D1ECF}">
  <ds:schemaRefs>
    <ds:schemaRef ds:uri="http://schemas.microsoft.com/office/2006/metadata/longProperties"/>
  </ds:schemaRefs>
</ds:datastoreItem>
</file>

<file path=customXml/itemProps2.xml><?xml version="1.0" encoding="utf-8"?>
<ds:datastoreItem xmlns:ds="http://schemas.openxmlformats.org/officeDocument/2006/customXml" ds:itemID="{FB59D9D7-2154-4407-B818-9F8F497FCF97}">
  <ds:schemaRefs>
    <ds:schemaRef ds:uri="http://purl.org/dc/term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281728da-8900-40e4-867f-14504f602392"/>
    <ds:schemaRef ds:uri="http://schemas.microsoft.com/office/2006/metadata/properties"/>
    <ds:schemaRef ds:uri="http://schemas.microsoft.com/office/infopath/2007/PartnerControls"/>
    <ds:schemaRef ds:uri="22be0be7-9e35-4b01-967c-b1a6133b0a57"/>
  </ds:schemaRefs>
</ds:datastoreItem>
</file>

<file path=customXml/itemProps3.xml><?xml version="1.0" encoding="utf-8"?>
<ds:datastoreItem xmlns:ds="http://schemas.openxmlformats.org/officeDocument/2006/customXml" ds:itemID="{BC772E52-AFF6-42D5-87C2-2FF81930E8C1}">
  <ds:schemaRefs>
    <ds:schemaRef ds:uri="http://schemas.microsoft.com/sharepoint/v3/contenttype/forms"/>
  </ds:schemaRefs>
</ds:datastoreItem>
</file>

<file path=customXml/itemProps4.xml><?xml version="1.0" encoding="utf-8"?>
<ds:datastoreItem xmlns:ds="http://schemas.openxmlformats.org/officeDocument/2006/customXml" ds:itemID="{6861441A-5995-4D27-A97D-EF7351C3DD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728da-8900-40e4-867f-14504f602392"/>
    <ds:schemaRef ds:uri="22be0be7-9e35-4b01-967c-b1a6133b0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AHR and Further Analytics Applications 5-2013</Template>
  <TotalTime>37807</TotalTime>
  <Words>3729</Words>
  <Application>Microsoft Office PowerPoint</Application>
  <PresentationFormat>On-screen Show (4:3)</PresentationFormat>
  <Paragraphs>918</Paragraphs>
  <Slides>101</Slides>
  <Notes>44</Notes>
  <HiddenSlides>8</HiddenSlides>
  <MMClips>0</MMClips>
  <ScaleCrop>false</ScaleCrop>
  <HeadingPairs>
    <vt:vector size="8" baseType="variant">
      <vt:variant>
        <vt:lpstr>Theme</vt:lpstr>
      </vt:variant>
      <vt:variant>
        <vt:i4>1</vt:i4>
      </vt:variant>
      <vt:variant>
        <vt:lpstr>Links</vt:lpstr>
      </vt:variant>
      <vt:variant>
        <vt:i4>9</vt:i4>
      </vt:variant>
      <vt:variant>
        <vt:lpstr>Embedded OLE Servers</vt:lpstr>
      </vt:variant>
      <vt:variant>
        <vt:i4>4</vt:i4>
      </vt:variant>
      <vt:variant>
        <vt:lpstr>Slide Titles</vt:lpstr>
      </vt:variant>
      <vt:variant>
        <vt:i4>101</vt:i4>
      </vt:variant>
    </vt:vector>
  </HeadingPairs>
  <TitlesOfParts>
    <vt:vector size="115" baseType="lpstr">
      <vt:lpstr>Blank Presentation</vt:lpstr>
      <vt:lpstr>D:Academic%20Stuff:Decision%20Support%20Class%202000:Data%20for%20Bayesian%20Nets.xls!Data%20Set!R2C2:R10C5</vt:lpstr>
      <vt:lpstr>D:Academic%20Stuff:Decision%20Support%20Class%202000:Data%20for%20Bayesian%20Nets.xls!Probs_Values!R6C2:R9C5</vt:lpstr>
      <vt:lpstr>D:Academic%20Stuff:Decision%20Support%20Class%202000:Data%20for%20Bayesian%20Nets.xls!Probs_Values!R6C2:R9C5</vt:lpstr>
      <vt:lpstr>D:Academic%20Stuff:Decision%20Support%20Class%202000:Data%20for%20Bayesian%20Nets.xls!Probs_Values!R3C9:R4C11</vt:lpstr>
      <vt:lpstr>D:Academic%20Stuff:Decision%20Support%20Class%202000:Data%20for%20Bayesian%20Nets.xls!Probs_Values!R6C8:R9C11</vt:lpstr>
      <vt:lpstr>D:Academic%20Stuff:Decision%20Support%20Class%202000:Data%20for%20Bayesian%20Nets.xls!Probs_Values!R6C8:R9C11</vt:lpstr>
      <vt:lpstr>D:Academic%20Stuff:Decision%20Support%20Class%202000:Data%20for%20Bayesian%20Nets.xls!Probs_Values!R6C14:R9C17</vt:lpstr>
      <vt:lpstr>D:Academic%20Stuff:Decision%20Support%20Class%202000:Data%20for%20Bayesian%20Nets.xls!Probs_Values!R3C15:R4C17</vt:lpstr>
      <vt:lpstr>D:Academic%20Stuff:Decision%20Support%20Class%202000:Data%20for%20Bayesian%20Nets.xls!Probs_Values!R18C14:R21C17</vt:lpstr>
      <vt:lpstr>Slide</vt:lpstr>
      <vt:lpstr>Worksheet</vt:lpstr>
      <vt:lpstr>Equation</vt:lpstr>
      <vt:lpstr>Visio</vt:lpstr>
      <vt:lpstr>Computable Semantics and Probabilistic Graphical Models</vt:lpstr>
      <vt:lpstr>First of all: Thanks</vt:lpstr>
      <vt:lpstr>Please ask questions …</vt:lpstr>
      <vt:lpstr>Agenda</vt:lpstr>
      <vt:lpstr>PowerPoint Presentation</vt:lpstr>
      <vt:lpstr>PowerPoint Presentation</vt:lpstr>
      <vt:lpstr>Underlying principle:</vt:lpstr>
      <vt:lpstr>Agenda</vt:lpstr>
      <vt:lpstr>The Reverend Thomas Bayes</vt:lpstr>
      <vt:lpstr>A Way to Think about Probabilistic Systems (and an introduction to some terminology)</vt:lpstr>
      <vt:lpstr>Re-Using Healthcare Data</vt:lpstr>
      <vt:lpstr>Example: Patients with Symptoms of Heart Disease</vt:lpstr>
      <vt:lpstr>Original Data</vt:lpstr>
      <vt:lpstr>Summarizing the Data: The Numbers</vt:lpstr>
      <vt:lpstr>Summarizing the Data: The Numbers</vt:lpstr>
      <vt:lpstr>Another View of the 2x2 Table</vt:lpstr>
      <vt:lpstr>Bayes Equation</vt:lpstr>
      <vt:lpstr>Probability Updating</vt:lpstr>
      <vt:lpstr>The Question of P(F)</vt:lpstr>
      <vt:lpstr>The Question of P(F)</vt:lpstr>
      <vt:lpstr>The Question of P(F)</vt:lpstr>
      <vt:lpstr>Probability Updating</vt:lpstr>
      <vt:lpstr>Probability Updating</vt:lpstr>
      <vt:lpstr>Probability Updating</vt:lpstr>
      <vt:lpstr>Diagnostic Bayesian Networks (Demonstrating Different Characteristics)</vt:lpstr>
      <vt:lpstr>Using a Bayesian Network</vt:lpstr>
      <vt:lpstr>More Diagnostic Examples</vt:lpstr>
      <vt:lpstr>Bayesian Diagnostic Models (Naïve Bayes) </vt:lpstr>
      <vt:lpstr>Bayesian Diagnostic Models  (Multi-Membership Bayes)</vt:lpstr>
      <vt:lpstr>Bayesian Diagnostic Models (Bayesian Network: Two-Layer) </vt:lpstr>
      <vt:lpstr>Bayesian Diagnostic Models (Multi-Layer Bayesian Network) </vt:lpstr>
      <vt:lpstr>Bayesian Diagnostic Models (Multi-Layer with Continuous Variables)</vt:lpstr>
      <vt:lpstr>Bayesian Diagnostic Models (Multi-Layer with Added Associations)</vt:lpstr>
      <vt:lpstr>Using Bayesian Diagnostic Systems in Care</vt:lpstr>
      <vt:lpstr>Protocols: Computers Intervene in the Workflow (an example from the ED)</vt:lpstr>
      <vt:lpstr>Advanced CDS (Diagnositic Models)</vt:lpstr>
      <vt:lpstr>Alerting for Pneumonia in the Patient Tracking System</vt:lpstr>
      <vt:lpstr>PowerPoint Presentation</vt:lpstr>
      <vt:lpstr>Treatment Protocol</vt:lpstr>
      <vt:lpstr>PowerPoint Presentation</vt:lpstr>
      <vt:lpstr>Implemented Using:</vt:lpstr>
      <vt:lpstr>Agenda</vt:lpstr>
      <vt:lpstr>The Process of Data-Based Research (finding the right data)</vt:lpstr>
      <vt:lpstr>Building a System to Automate Predictive Modeling</vt:lpstr>
      <vt:lpstr>Ontology-Driven Model Discovery</vt:lpstr>
      <vt:lpstr>Ontologies Describe How Diseases Are Related (according to ICD9)</vt:lpstr>
      <vt:lpstr>Ontologies Describe How Clinical Data are Related to Diseases</vt:lpstr>
      <vt:lpstr>Visualizing the Results</vt:lpstr>
      <vt:lpstr>Extensions of Diagnostic Modeling</vt:lpstr>
      <vt:lpstr>Agenda</vt:lpstr>
      <vt:lpstr>A diagram of a simple clinical  model (A Data Object)</vt:lpstr>
      <vt:lpstr>What Does a Medical Concept Look Like (in probability space)</vt:lpstr>
      <vt:lpstr>What Does a Concept Look Like</vt:lpstr>
      <vt:lpstr>What Does a Concept Look Like</vt:lpstr>
      <vt:lpstr>What Does a Concept Look Like</vt:lpstr>
      <vt:lpstr>What Does a Concept Look Like</vt:lpstr>
      <vt:lpstr>Conclusion</vt:lpstr>
      <vt:lpstr>PowerPoint Presentation</vt:lpstr>
      <vt:lpstr>Probability and Semantics</vt:lpstr>
      <vt:lpstr>A diagram of a simple clinical  model</vt:lpstr>
      <vt:lpstr>What if there is no model?</vt:lpstr>
      <vt:lpstr>Too many ways to say the same thing</vt:lpstr>
      <vt:lpstr>Care Delivery Framework</vt:lpstr>
      <vt:lpstr>Terminology</vt:lpstr>
      <vt:lpstr>More Terminology</vt:lpstr>
      <vt:lpstr>Names for the Numbers</vt:lpstr>
      <vt:lpstr>Yet Another View</vt:lpstr>
      <vt:lpstr>From Data to Probabilities </vt:lpstr>
      <vt:lpstr>Bayes Equation</vt:lpstr>
      <vt:lpstr>Bayes Equation</vt:lpstr>
      <vt:lpstr>Bayes Equation</vt:lpstr>
      <vt:lpstr>Probability Updating</vt:lpstr>
      <vt:lpstr>Probability Updating</vt:lpstr>
      <vt:lpstr>Probability Updating</vt:lpstr>
      <vt:lpstr>The Question of P(F)</vt:lpstr>
      <vt:lpstr>The Question of P(F)</vt:lpstr>
      <vt:lpstr>The Question of P(F)</vt:lpstr>
      <vt:lpstr>Probability Updating</vt:lpstr>
      <vt:lpstr>What about more findings?</vt:lpstr>
      <vt:lpstr>PowerPoint Presentation</vt:lpstr>
      <vt:lpstr>PowerPoint Presentation</vt:lpstr>
      <vt:lpstr>Modeling Medical Phenomena</vt:lpstr>
      <vt:lpstr>Noise</vt:lpstr>
      <vt:lpstr>Boolean Logic</vt:lpstr>
      <vt:lpstr>Temporal Phenomena</vt:lpstr>
      <vt:lpstr>The Dynamic Bayesian Network</vt:lpstr>
      <vt:lpstr>Pancreatitis Over Time</vt:lpstr>
      <vt:lpstr>Bayesian Networks and Diagnosis</vt:lpstr>
      <vt:lpstr>Strategic Goals</vt:lpstr>
      <vt:lpstr>Why do we need detailed clinical models?</vt:lpstr>
      <vt:lpstr>Model  fragment in XML</vt:lpstr>
      <vt:lpstr>More complicated items:</vt:lpstr>
      <vt:lpstr>What do we model?</vt:lpstr>
      <vt:lpstr>Clinical System Approach</vt:lpstr>
      <vt:lpstr>Decision Support Modules</vt:lpstr>
      <vt:lpstr>How are the models used in an EMR?</vt:lpstr>
      <vt:lpstr> Need for a standard model</vt:lpstr>
      <vt:lpstr>Core Assumptions</vt:lpstr>
      <vt:lpstr>Ontologies, Concepts, and Probabilities</vt:lpstr>
      <vt:lpstr>Example: Pneumonia Alerting</vt:lpstr>
      <vt:lpstr>Relational database implications</vt:lpstr>
    </vt:vector>
  </TitlesOfParts>
  <Company>ridgeline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Preferred Template PowerPoint Presentation</dc:title>
  <dc:creator>angie wingert</dc:creator>
  <cp:lastModifiedBy>GE User</cp:lastModifiedBy>
  <cp:revision>659</cp:revision>
  <cp:lastPrinted>2006-02-07T00:06:01Z</cp:lastPrinted>
  <dcterms:created xsi:type="dcterms:W3CDTF">2006-01-18T20:26:01Z</dcterms:created>
  <dcterms:modified xsi:type="dcterms:W3CDTF">2013-09-22T23:36:43Z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IH Document</vt:lpwstr>
  </property>
</Properties>
</file>